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256" r:id="rId2"/>
    <p:sldId id="294" r:id="rId3"/>
    <p:sldId id="381" r:id="rId4"/>
    <p:sldId id="382" r:id="rId5"/>
    <p:sldId id="392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93" r:id="rId17"/>
    <p:sldId id="385" r:id="rId18"/>
    <p:sldId id="387" r:id="rId19"/>
    <p:sldId id="371" r:id="rId20"/>
    <p:sldId id="372" r:id="rId21"/>
    <p:sldId id="388" r:id="rId22"/>
    <p:sldId id="373" r:id="rId23"/>
    <p:sldId id="395" r:id="rId24"/>
    <p:sldId id="383" r:id="rId25"/>
    <p:sldId id="374" r:id="rId26"/>
    <p:sldId id="375" r:id="rId27"/>
    <p:sldId id="376" r:id="rId28"/>
    <p:sldId id="377" r:id="rId29"/>
    <p:sldId id="378" r:id="rId30"/>
    <p:sldId id="394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75265" autoAdjust="0"/>
  </p:normalViewPr>
  <p:slideViewPr>
    <p:cSldViewPr snapToGrid="0" showGuides="1">
      <p:cViewPr varScale="1">
        <p:scale>
          <a:sx n="81" d="100"/>
          <a:sy n="81" d="100"/>
        </p:scale>
        <p:origin x="114" y="6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09F5D102-F884-4B0F-BC97-4C3129109EDB}"/>
    <pc:docChg chg="modSld">
      <pc:chgData name="Radim Boháč" userId="e5098a9a-6a28-40ce-ac6e-47e9b8c9add8" providerId="ADAL" clId="{09F5D102-F884-4B0F-BC97-4C3129109EDB}" dt="2024-01-09T20:34:32.174" v="7" actId="20577"/>
      <pc:docMkLst>
        <pc:docMk/>
      </pc:docMkLst>
      <pc:sldChg chg="modSp mod">
        <pc:chgData name="Radim Boháč" userId="e5098a9a-6a28-40ce-ac6e-47e9b8c9add8" providerId="ADAL" clId="{09F5D102-F884-4B0F-BC97-4C3129109EDB}" dt="2024-01-09T20:34:32.174" v="7" actId="20577"/>
        <pc:sldMkLst>
          <pc:docMk/>
          <pc:sldMk cId="4086439368" sldId="256"/>
        </pc:sldMkLst>
        <pc:spChg chg="mod">
          <ac:chgData name="Radim Boháč" userId="e5098a9a-6a28-40ce-ac6e-47e9b8c9add8" providerId="ADAL" clId="{09F5D102-F884-4B0F-BC97-4C3129109EDB}" dt="2024-01-09T20:34:32.174" v="7" actId="20577"/>
          <ac:spMkLst>
            <pc:docMk/>
            <pc:sldMk cId="4086439368" sldId="256"/>
            <ac:spMk id="7" creationId="{789D5057-A154-4798-978D-6C9909FC8D3F}"/>
          </ac:spMkLst>
        </pc:spChg>
      </pc:sldChg>
    </pc:docChg>
  </pc:docChgLst>
  <pc:docChgLst>
    <pc:chgData name="Radim Boháč" userId="e5098a9a-6a28-40ce-ac6e-47e9b8c9add8" providerId="ADAL" clId="{A7459C9B-99C4-49C1-9A9A-6BC1438D3B8A}"/>
    <pc:docChg chg="custSel modSld">
      <pc:chgData name="Radim Boháč" userId="e5098a9a-6a28-40ce-ac6e-47e9b8c9add8" providerId="ADAL" clId="{A7459C9B-99C4-49C1-9A9A-6BC1438D3B8A}" dt="2022-05-07T17:08:37.613" v="12" actId="27636"/>
      <pc:docMkLst>
        <pc:docMk/>
      </pc:docMkLst>
      <pc:sldChg chg="modSp mod">
        <pc:chgData name="Radim Boháč" userId="e5098a9a-6a28-40ce-ac6e-47e9b8c9add8" providerId="ADAL" clId="{A7459C9B-99C4-49C1-9A9A-6BC1438D3B8A}" dt="2022-05-07T17:08:23.016" v="6" actId="20577"/>
        <pc:sldMkLst>
          <pc:docMk/>
          <pc:sldMk cId="4086439368" sldId="256"/>
        </pc:sldMkLst>
        <pc:spChg chg="mod">
          <ac:chgData name="Radim Boháč" userId="e5098a9a-6a28-40ce-ac6e-47e9b8c9add8" providerId="ADAL" clId="{A7459C9B-99C4-49C1-9A9A-6BC1438D3B8A}" dt="2022-05-07T17:08:23.016" v="6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A7459C9B-99C4-49C1-9A9A-6BC1438D3B8A}" dt="2022-05-07T17:08:37.613" v="12" actId="27636"/>
        <pc:sldMkLst>
          <pc:docMk/>
          <pc:sldMk cId="2178981209" sldId="394"/>
        </pc:sldMkLst>
        <pc:spChg chg="mod">
          <ac:chgData name="Radim Boháč" userId="e5098a9a-6a28-40ce-ac6e-47e9b8c9add8" providerId="ADAL" clId="{A7459C9B-99C4-49C1-9A9A-6BC1438D3B8A}" dt="2022-05-07T17:08:37.613" v="12" actId="27636"/>
          <ac:spMkLst>
            <pc:docMk/>
            <pc:sldMk cId="2178981209" sldId="394"/>
            <ac:spMk id="3" creationId="{F24301BC-71E4-4A67-97E7-DA74E975611B}"/>
          </ac:spMkLst>
        </pc:spChg>
      </pc:sldChg>
    </pc:docChg>
  </pc:docChgLst>
  <pc:docChgLst>
    <pc:chgData name="Radim Boháč" userId="e5098a9a-6a28-40ce-ac6e-47e9b8c9add8" providerId="ADAL" clId="{7DC619BB-C7E1-4DE1-BDFD-8731DFAB2A3F}"/>
    <pc:docChg chg="undo custSel modSld">
      <pc:chgData name="Radim Boháč" userId="e5098a9a-6a28-40ce-ac6e-47e9b8c9add8" providerId="ADAL" clId="{7DC619BB-C7E1-4DE1-BDFD-8731DFAB2A3F}" dt="2023-01-02T20:03:18.979" v="372" actId="20577"/>
      <pc:docMkLst>
        <pc:docMk/>
      </pc:docMkLst>
      <pc:sldChg chg="modSp mod">
        <pc:chgData name="Radim Boháč" userId="e5098a9a-6a28-40ce-ac6e-47e9b8c9add8" providerId="ADAL" clId="{7DC619BB-C7E1-4DE1-BDFD-8731DFAB2A3F}" dt="2023-01-02T19:36:22.959" v="17" actId="20577"/>
        <pc:sldMkLst>
          <pc:docMk/>
          <pc:sldMk cId="4086439368" sldId="256"/>
        </pc:sldMkLst>
        <pc:spChg chg="mod">
          <ac:chgData name="Radim Boháč" userId="e5098a9a-6a28-40ce-ac6e-47e9b8c9add8" providerId="ADAL" clId="{7DC619BB-C7E1-4DE1-BDFD-8731DFAB2A3F}" dt="2023-01-02T19:36:22.959" v="17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7DC619BB-C7E1-4DE1-BDFD-8731DFAB2A3F}" dt="2023-01-02T19:52:33.370" v="150" actId="207"/>
        <pc:sldMkLst>
          <pc:docMk/>
          <pc:sldMk cId="194830347" sldId="361"/>
        </pc:sldMkLst>
        <pc:spChg chg="mod">
          <ac:chgData name="Radim Boháč" userId="e5098a9a-6a28-40ce-ac6e-47e9b8c9add8" providerId="ADAL" clId="{7DC619BB-C7E1-4DE1-BDFD-8731DFAB2A3F}" dt="2023-01-02T19:52:33.370" v="150" actId="207"/>
          <ac:spMkLst>
            <pc:docMk/>
            <pc:sldMk cId="194830347" sldId="361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7DC619BB-C7E1-4DE1-BDFD-8731DFAB2A3F}" dt="2023-01-02T19:55:41.520" v="256" actId="20577"/>
        <pc:sldMkLst>
          <pc:docMk/>
          <pc:sldMk cId="939833111" sldId="371"/>
        </pc:sldMkLst>
        <pc:spChg chg="mod">
          <ac:chgData name="Radim Boháč" userId="e5098a9a-6a28-40ce-ac6e-47e9b8c9add8" providerId="ADAL" clId="{7DC619BB-C7E1-4DE1-BDFD-8731DFAB2A3F}" dt="2023-01-02T19:55:41.520" v="256" actId="20577"/>
          <ac:spMkLst>
            <pc:docMk/>
            <pc:sldMk cId="939833111" sldId="371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7DC619BB-C7E1-4DE1-BDFD-8731DFAB2A3F}" dt="2023-01-02T20:03:18.979" v="372" actId="20577"/>
        <pc:sldMkLst>
          <pc:docMk/>
          <pc:sldMk cId="736807338" sldId="374"/>
        </pc:sldMkLst>
        <pc:spChg chg="mod">
          <ac:chgData name="Radim Boháč" userId="e5098a9a-6a28-40ce-ac6e-47e9b8c9add8" providerId="ADAL" clId="{7DC619BB-C7E1-4DE1-BDFD-8731DFAB2A3F}" dt="2023-01-02T20:03:18.979" v="372" actId="20577"/>
          <ac:spMkLst>
            <pc:docMk/>
            <pc:sldMk cId="736807338" sldId="374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7DC619BB-C7E1-4DE1-BDFD-8731DFAB2A3F}" dt="2023-01-02T19:42:27.836" v="109" actId="15"/>
        <pc:sldMkLst>
          <pc:docMk/>
          <pc:sldMk cId="1617144349" sldId="382"/>
        </pc:sldMkLst>
        <pc:spChg chg="mod">
          <ac:chgData name="Radim Boháč" userId="e5098a9a-6a28-40ce-ac6e-47e9b8c9add8" providerId="ADAL" clId="{7DC619BB-C7E1-4DE1-BDFD-8731DFAB2A3F}" dt="2023-01-02T19:42:27.836" v="109" actId="15"/>
          <ac:spMkLst>
            <pc:docMk/>
            <pc:sldMk cId="1617144349" sldId="382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7DC619BB-C7E1-4DE1-BDFD-8731DFAB2A3F}" dt="2023-01-02T20:02:15.197" v="304" actId="20577"/>
        <pc:sldMkLst>
          <pc:docMk/>
          <pc:sldMk cId="3727339158" sldId="383"/>
        </pc:sldMkLst>
        <pc:spChg chg="mod">
          <ac:chgData name="Radim Boháč" userId="e5098a9a-6a28-40ce-ac6e-47e9b8c9add8" providerId="ADAL" clId="{7DC619BB-C7E1-4DE1-BDFD-8731DFAB2A3F}" dt="2023-01-02T20:02:15.197" v="304" actId="20577"/>
          <ac:spMkLst>
            <pc:docMk/>
            <pc:sldMk cId="3727339158" sldId="383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3EEC5459-6FCE-4676-9E39-8B2E1A3B165B}"/>
    <pc:docChg chg="modSld">
      <pc:chgData name="Radim Boháč" userId="e5098a9a-6a28-40ce-ac6e-47e9b8c9add8" providerId="ADAL" clId="{3EEC5459-6FCE-4676-9E39-8B2E1A3B165B}" dt="2023-05-10T11:39:19.620" v="70" actId="20577"/>
      <pc:docMkLst>
        <pc:docMk/>
      </pc:docMkLst>
      <pc:sldChg chg="modSp mod">
        <pc:chgData name="Radim Boháč" userId="e5098a9a-6a28-40ce-ac6e-47e9b8c9add8" providerId="ADAL" clId="{3EEC5459-6FCE-4676-9E39-8B2E1A3B165B}" dt="2023-05-10T11:36:29.929" v="15" actId="20577"/>
        <pc:sldMkLst>
          <pc:docMk/>
          <pc:sldMk cId="4086439368" sldId="256"/>
        </pc:sldMkLst>
        <pc:spChg chg="mod">
          <ac:chgData name="Radim Boháč" userId="e5098a9a-6a28-40ce-ac6e-47e9b8c9add8" providerId="ADAL" clId="{3EEC5459-6FCE-4676-9E39-8B2E1A3B165B}" dt="2023-05-10T11:36:29.929" v="15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3EEC5459-6FCE-4676-9E39-8B2E1A3B165B}" dt="2023-05-10T11:38:19.418" v="44" actId="20577"/>
        <pc:sldMkLst>
          <pc:docMk/>
          <pc:sldMk cId="194830347" sldId="361"/>
        </pc:sldMkLst>
        <pc:spChg chg="mod">
          <ac:chgData name="Radim Boháč" userId="e5098a9a-6a28-40ce-ac6e-47e9b8c9add8" providerId="ADAL" clId="{3EEC5459-6FCE-4676-9E39-8B2E1A3B165B}" dt="2023-05-10T11:38:19.418" v="44" actId="20577"/>
          <ac:spMkLst>
            <pc:docMk/>
            <pc:sldMk cId="194830347" sldId="361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3EEC5459-6FCE-4676-9E39-8B2E1A3B165B}" dt="2023-05-10T11:39:02.280" v="68" actId="20577"/>
        <pc:sldMkLst>
          <pc:docMk/>
          <pc:sldMk cId="736807338" sldId="374"/>
        </pc:sldMkLst>
        <pc:spChg chg="mod">
          <ac:chgData name="Radim Boháč" userId="e5098a9a-6a28-40ce-ac6e-47e9b8c9add8" providerId="ADAL" clId="{3EEC5459-6FCE-4676-9E39-8B2E1A3B165B}" dt="2023-05-10T11:39:02.280" v="68" actId="20577"/>
          <ac:spMkLst>
            <pc:docMk/>
            <pc:sldMk cId="736807338" sldId="374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3EEC5459-6FCE-4676-9E39-8B2E1A3B165B}" dt="2023-05-10T11:39:19.620" v="70" actId="20577"/>
        <pc:sldMkLst>
          <pc:docMk/>
          <pc:sldMk cId="2178981209" sldId="394"/>
        </pc:sldMkLst>
        <pc:spChg chg="mod">
          <ac:chgData name="Radim Boháč" userId="e5098a9a-6a28-40ce-ac6e-47e9b8c9add8" providerId="ADAL" clId="{3EEC5459-6FCE-4676-9E39-8B2E1A3B165B}" dt="2023-05-10T11:39:19.620" v="70" actId="20577"/>
          <ac:spMkLst>
            <pc:docMk/>
            <pc:sldMk cId="2178981209" sldId="394"/>
            <ac:spMk id="3" creationId="{F24301BC-71E4-4A67-97E7-DA74E975611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ukaz.cuni.cz/" TargetMode="External"/><Relationship Id="rId2" Type="http://schemas.openxmlformats.org/officeDocument/2006/relationships/hyperlink" Target="http://www.caslin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sp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Diplomový seminář</a:t>
            </a:r>
            <a:br>
              <a:rPr lang="cs-CZ" sz="4400" dirty="0"/>
            </a:br>
            <a:r>
              <a:rPr lang="cs-CZ" sz="3200" dirty="0"/>
              <a:t>úvodní přednáška</a:t>
            </a:r>
            <a:endParaRPr lang="cs-CZ" sz="4400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Radim Boháč</a:t>
            </a:r>
          </a:p>
          <a:p>
            <a:r>
              <a:rPr lang="cs-CZ" dirty="0"/>
              <a:t>10. ledna 2024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Rozsah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vlastní text </a:t>
            </a:r>
            <a:r>
              <a:rPr lang="cs-CZ" dirty="0"/>
              <a:t>diplomové práce</a:t>
            </a:r>
          </a:p>
          <a:p>
            <a:pPr lvl="1"/>
            <a:r>
              <a:rPr lang="cs-CZ" dirty="0"/>
              <a:t>úvod</a:t>
            </a:r>
          </a:p>
          <a:p>
            <a:pPr lvl="1"/>
            <a:r>
              <a:rPr lang="cs-CZ" dirty="0"/>
              <a:t>jednotlivé části</a:t>
            </a:r>
          </a:p>
          <a:p>
            <a:pPr lvl="1"/>
            <a:r>
              <a:rPr lang="cs-CZ" dirty="0"/>
              <a:t>závěr</a:t>
            </a:r>
          </a:p>
          <a:p>
            <a:pPr lvl="1"/>
            <a:endParaRPr lang="cs-CZ" dirty="0"/>
          </a:p>
          <a:p>
            <a:r>
              <a:rPr lang="cs-CZ" dirty="0"/>
              <a:t>nejméně 108 000 znaků vlastního textu</a:t>
            </a:r>
          </a:p>
          <a:p>
            <a:pPr lvl="1"/>
            <a:r>
              <a:rPr lang="cs-CZ" dirty="0"/>
              <a:t>včetně mezer</a:t>
            </a:r>
          </a:p>
          <a:p>
            <a:pPr lvl="1"/>
            <a:r>
              <a:rPr lang="cs-CZ" dirty="0"/>
              <a:t>včetně poznámek pod čarou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4294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Náležitosti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dělení náležitostí </a:t>
            </a:r>
          </a:p>
          <a:p>
            <a:pPr lvl="1"/>
            <a:r>
              <a:rPr lang="cs-CZ" dirty="0"/>
              <a:t>obligatorní</a:t>
            </a:r>
          </a:p>
          <a:p>
            <a:pPr lvl="1"/>
            <a:r>
              <a:rPr lang="cs-CZ" dirty="0"/>
              <a:t>fakultativní</a:t>
            </a:r>
          </a:p>
          <a:p>
            <a:r>
              <a:rPr lang="cs-CZ" b="1" dirty="0"/>
              <a:t>řazení náležitostí</a:t>
            </a:r>
          </a:p>
          <a:p>
            <a:pPr lvl="1"/>
            <a:r>
              <a:rPr lang="cs-CZ" dirty="0"/>
              <a:t>viz dále</a:t>
            </a:r>
          </a:p>
          <a:p>
            <a:r>
              <a:rPr lang="cs-CZ" b="1" dirty="0"/>
              <a:t>šablona diplomové práce</a:t>
            </a:r>
          </a:p>
          <a:p>
            <a:pPr lvl="1"/>
            <a:r>
              <a:rPr lang="cs-CZ" dirty="0"/>
              <a:t>příloha č. 2 opatření děkana č. 17/2017</a:t>
            </a:r>
          </a:p>
          <a:p>
            <a:pPr lvl="1"/>
            <a:r>
              <a:rPr lang="cs-CZ" dirty="0"/>
              <a:t>doporučení</a:t>
            </a:r>
          </a:p>
          <a:p>
            <a:pPr lvl="2"/>
            <a:r>
              <a:rPr lang="cs-CZ" dirty="0"/>
              <a:t>písmo práce Times New Roman, velikost 12</a:t>
            </a:r>
          </a:p>
          <a:p>
            <a:pPr lvl="2"/>
            <a:r>
              <a:rPr lang="cs-CZ" dirty="0"/>
              <a:t>řádkování 1,5</a:t>
            </a:r>
          </a:p>
          <a:p>
            <a:pPr lvl="2"/>
            <a:r>
              <a:rPr lang="cs-CZ" dirty="0"/>
              <a:t>text se zarovnává do bloku a člení do odstavců</a:t>
            </a:r>
          </a:p>
          <a:p>
            <a:pPr lvl="2"/>
            <a:r>
              <a:rPr lang="cs-CZ" dirty="0"/>
              <a:t>číslování stran je uvedeno uprostřed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5654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Řazení náležitostí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b="1" dirty="0"/>
              <a:t>titulní stránka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/>
              <a:t>prohlášení</a:t>
            </a:r>
            <a:r>
              <a:rPr lang="cs-CZ" dirty="0"/>
              <a:t> (</a:t>
            </a:r>
            <a:r>
              <a:rPr lang="cs-CZ" u="sng" dirty="0"/>
              <a:t>podepsané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Prohlašuji, že jsem předkládanou diplomovou práci vypracoval/a samostatně, že všechny použité zdroje byly řádně uvedeny a že práce nebyla využita k získání jiného nebo stejného titulu.</a:t>
            </a:r>
          </a:p>
          <a:p>
            <a:pPr lvl="1"/>
            <a:r>
              <a:rPr lang="cs-CZ" dirty="0"/>
              <a:t>Dále prohlašuji, že vlastní text této práce včetně poznámek pod čarou má …… znaků včetně mezer.</a:t>
            </a:r>
            <a:endParaRPr lang="cs-CZ" b="1" dirty="0"/>
          </a:p>
          <a:p>
            <a:pPr marL="514350" indent="-514350">
              <a:buFont typeface="+mj-lt"/>
              <a:buAutoNum type="alphaLcParenR"/>
            </a:pPr>
            <a:r>
              <a:rPr lang="cs-CZ" b="1" dirty="0"/>
              <a:t>poděkování</a:t>
            </a:r>
            <a:endParaRPr lang="cs-CZ" dirty="0"/>
          </a:p>
          <a:p>
            <a:pPr lvl="1"/>
            <a:r>
              <a:rPr lang="cs-CZ" dirty="0"/>
              <a:t>fakultativní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78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Řazení náležitostí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 startAt="4"/>
            </a:pPr>
            <a:r>
              <a:rPr lang="cs-CZ" b="1" dirty="0"/>
              <a:t>obsah</a:t>
            </a:r>
          </a:p>
          <a:p>
            <a:pPr marL="514350" indent="-514350">
              <a:buFont typeface="+mj-lt"/>
              <a:buAutoNum type="alphaLcParenR" startAt="4"/>
            </a:pPr>
            <a:r>
              <a:rPr lang="cs-CZ" b="1" dirty="0"/>
              <a:t>vlastní text</a:t>
            </a:r>
          </a:p>
          <a:p>
            <a:pPr lvl="1"/>
            <a:r>
              <a:rPr lang="cs-CZ" dirty="0"/>
              <a:t>úvod</a:t>
            </a:r>
          </a:p>
          <a:p>
            <a:pPr lvl="1"/>
            <a:r>
              <a:rPr lang="cs-CZ" dirty="0"/>
              <a:t>jednotlivé části</a:t>
            </a:r>
          </a:p>
          <a:p>
            <a:pPr lvl="1"/>
            <a:r>
              <a:rPr lang="cs-CZ" dirty="0"/>
              <a:t>závěr</a:t>
            </a:r>
          </a:p>
          <a:p>
            <a:pPr marL="514350" indent="-514350">
              <a:buFont typeface="+mj-lt"/>
              <a:buAutoNum type="alphaLcParenR" startAt="4"/>
            </a:pPr>
            <a:r>
              <a:rPr lang="cs-CZ" b="1" dirty="0"/>
              <a:t>seznam používaných zkratek</a:t>
            </a:r>
          </a:p>
          <a:p>
            <a:pPr lvl="1"/>
            <a:r>
              <a:rPr lang="cs-CZ" dirty="0"/>
              <a:t>fakultativní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634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Řazení náležitostí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 startAt="7"/>
            </a:pPr>
            <a:r>
              <a:rPr lang="cs-CZ" b="1" dirty="0"/>
              <a:t>seznam použitých zdrojů</a:t>
            </a:r>
          </a:p>
          <a:p>
            <a:pPr lvl="1"/>
            <a:r>
              <a:rPr lang="cs-CZ" dirty="0"/>
              <a:t>Seznam použité literatury</a:t>
            </a:r>
          </a:p>
          <a:p>
            <a:pPr lvl="1"/>
            <a:r>
              <a:rPr lang="cs-CZ" dirty="0"/>
              <a:t>Seznam použitých internetových zdrojů</a:t>
            </a:r>
          </a:p>
          <a:p>
            <a:pPr lvl="1"/>
            <a:r>
              <a:rPr lang="cs-CZ" dirty="0"/>
              <a:t>Seznam použitých právních předpisů</a:t>
            </a:r>
          </a:p>
          <a:p>
            <a:pPr lvl="1"/>
            <a:r>
              <a:rPr lang="cs-CZ" dirty="0"/>
              <a:t>Seznam použité judikatury</a:t>
            </a:r>
          </a:p>
          <a:p>
            <a:pPr lvl="1"/>
            <a:r>
              <a:rPr lang="cs-CZ" dirty="0"/>
              <a:t>Seznam ostatních zdrojů</a:t>
            </a:r>
          </a:p>
          <a:p>
            <a:pPr marL="514350" indent="-514350">
              <a:buFont typeface="+mj-lt"/>
              <a:buAutoNum type="alphaLcParenR" startAt="7"/>
            </a:pPr>
            <a:r>
              <a:rPr lang="cs-CZ" b="1" dirty="0"/>
              <a:t>seznam příloh a přílohy</a:t>
            </a:r>
          </a:p>
          <a:p>
            <a:pPr lvl="1"/>
            <a:r>
              <a:rPr lang="cs-CZ" dirty="0"/>
              <a:t>fakultativní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143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Řazení náležitostí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 startAt="9"/>
            </a:pPr>
            <a:r>
              <a:rPr lang="cs-CZ" dirty="0"/>
              <a:t>případně název diplomové práce v jazyce práce, abstrakt v jazyce práce a 3 klíčová slova v jazyce práce</a:t>
            </a:r>
          </a:p>
          <a:p>
            <a:pPr marL="514350" indent="-514350">
              <a:buFont typeface="+mj-lt"/>
              <a:buAutoNum type="alphaLcParenR" startAt="9"/>
            </a:pPr>
            <a:r>
              <a:rPr lang="cs-CZ" b="1" dirty="0"/>
              <a:t>název diplomové práce v českém jazyce, abstrakt v českém jazyce </a:t>
            </a:r>
            <a:r>
              <a:rPr lang="cs-CZ" dirty="0"/>
              <a:t>(nejméně 1800 znaků včetně mezer) </a:t>
            </a:r>
            <a:r>
              <a:rPr lang="cs-CZ" b="1" dirty="0"/>
              <a:t>a 3 klíčová slova </a:t>
            </a:r>
            <a:br>
              <a:rPr lang="cs-CZ" b="1" dirty="0"/>
            </a:br>
            <a:r>
              <a:rPr lang="cs-CZ" b="1" dirty="0"/>
              <a:t>v českém jazyce,</a:t>
            </a:r>
          </a:p>
          <a:p>
            <a:pPr marL="514350" indent="-514350">
              <a:buFont typeface="+mj-lt"/>
              <a:buAutoNum type="alphaLcParenR" startAt="9"/>
            </a:pPr>
            <a:r>
              <a:rPr lang="cs-CZ" b="1" dirty="0"/>
              <a:t>název diplomové práce v anglickém jazyce, abstrakt </a:t>
            </a:r>
            <a:br>
              <a:rPr lang="cs-CZ" b="1" dirty="0"/>
            </a:br>
            <a:r>
              <a:rPr lang="cs-CZ" b="1" dirty="0"/>
              <a:t>v anglickém jazyce </a:t>
            </a:r>
            <a:r>
              <a:rPr lang="cs-CZ" dirty="0"/>
              <a:t>(nejméně 1800 znaků včetně mezer) </a:t>
            </a:r>
            <a:r>
              <a:rPr lang="cs-CZ" b="1" dirty="0"/>
              <a:t>a </a:t>
            </a:r>
            <a:br>
              <a:rPr lang="cs-CZ" b="1" dirty="0"/>
            </a:br>
            <a:r>
              <a:rPr lang="cs-CZ" b="1" dirty="0"/>
              <a:t>3 klíčová slova v anglickém jazyce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8269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6. Struktura vlastního 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434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úvod, stať a závěr </a:t>
            </a:r>
          </a:p>
          <a:p>
            <a:endParaRPr lang="cs-CZ" b="1" dirty="0"/>
          </a:p>
          <a:p>
            <a:r>
              <a:rPr lang="cs-CZ" b="1" dirty="0"/>
              <a:t>úvod</a:t>
            </a:r>
          </a:p>
          <a:p>
            <a:pPr lvl="1"/>
            <a:r>
              <a:rPr lang="cs-CZ" dirty="0"/>
              <a:t>cíl práce (případně hypotézy)</a:t>
            </a:r>
          </a:p>
          <a:p>
            <a:pPr lvl="1"/>
            <a:r>
              <a:rPr lang="cs-CZ" dirty="0"/>
              <a:t>popis struktury vlastního textu práce</a:t>
            </a:r>
          </a:p>
          <a:p>
            <a:pPr lvl="1"/>
            <a:r>
              <a:rPr lang="cs-CZ" dirty="0"/>
              <a:t>použité metody</a:t>
            </a:r>
          </a:p>
          <a:p>
            <a:pPr lvl="2"/>
            <a:r>
              <a:rPr lang="cs-CZ" dirty="0"/>
              <a:t>kvantitativní výzkum (indukce)</a:t>
            </a:r>
          </a:p>
          <a:p>
            <a:pPr lvl="2"/>
            <a:r>
              <a:rPr lang="cs-CZ" dirty="0"/>
              <a:t>kvalitativní výzkum (dedukce)</a:t>
            </a:r>
          </a:p>
          <a:p>
            <a:pPr lvl="1"/>
            <a:r>
              <a:rPr lang="cs-CZ" dirty="0"/>
              <a:t>použité zdroje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2865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6. Struktura vlastního 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434" y="1341442"/>
            <a:ext cx="10515600" cy="4175117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cs-CZ" b="1" dirty="0"/>
              <a:t>stať </a:t>
            </a:r>
          </a:p>
          <a:p>
            <a:pPr lvl="1"/>
            <a:r>
              <a:rPr lang="cs-CZ" dirty="0"/>
              <a:t>z hlediska formy:</a:t>
            </a:r>
          </a:p>
          <a:p>
            <a:pPr lvl="2"/>
            <a:r>
              <a:rPr lang="cs-CZ" dirty="0"/>
              <a:t>počet úrovní = členění do částí, kapitol a bodů</a:t>
            </a:r>
          </a:p>
          <a:p>
            <a:pPr lvl="2"/>
            <a:r>
              <a:rPr lang="cs-CZ" dirty="0"/>
              <a:t>2 až 6 částí</a:t>
            </a:r>
          </a:p>
          <a:p>
            <a:pPr lvl="1"/>
            <a:r>
              <a:rPr lang="cs-CZ" dirty="0"/>
              <a:t>z hlediska obsahu</a:t>
            </a:r>
          </a:p>
          <a:p>
            <a:pPr lvl="2"/>
            <a:r>
              <a:rPr lang="cs-CZ" dirty="0"/>
              <a:t>obecná (teoretická) rovina a zvláštní (analytická) rovina</a:t>
            </a:r>
          </a:p>
          <a:p>
            <a:pPr lvl="2"/>
            <a:r>
              <a:rPr lang="cs-CZ" dirty="0"/>
              <a:t>logická posloupnost, provázanost</a:t>
            </a:r>
          </a:p>
          <a:p>
            <a:pPr lvl="2"/>
            <a:r>
              <a:rPr lang="cs-CZ" dirty="0"/>
              <a:t>rovnocennost celků stejné úrovně</a:t>
            </a:r>
          </a:p>
          <a:p>
            <a:pPr lvl="2"/>
            <a:r>
              <a:rPr lang="cs-CZ" dirty="0"/>
              <a:t>volba vhodných nadpisů </a:t>
            </a:r>
          </a:p>
          <a:p>
            <a:r>
              <a:rPr lang="cs-CZ" b="1" dirty="0"/>
              <a:t>závěr</a:t>
            </a:r>
          </a:p>
          <a:p>
            <a:pPr lvl="1"/>
            <a:r>
              <a:rPr lang="cs-CZ" dirty="0"/>
              <a:t>zhodnocení dosažení cíle (naplnění hypotéz)</a:t>
            </a:r>
          </a:p>
          <a:p>
            <a:pPr lvl="2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8226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7. Práce se zdroji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274320" indent="-274320">
              <a:defRPr/>
            </a:pPr>
            <a:r>
              <a:rPr lang="cs-CZ" b="1" dirty="0"/>
              <a:t>primární</a:t>
            </a:r>
            <a:r>
              <a:rPr lang="cs-CZ" dirty="0"/>
              <a:t> x </a:t>
            </a:r>
            <a:r>
              <a:rPr lang="cs-CZ" b="1" dirty="0"/>
              <a:t>sekundární (x terciální) zdroje</a:t>
            </a:r>
          </a:p>
          <a:p>
            <a:pPr marL="731520" lvl="1" indent="-274320">
              <a:defRPr/>
            </a:pPr>
            <a:r>
              <a:rPr lang="cs-CZ" dirty="0"/>
              <a:t>vždy usilovat o nalezení primárního zdroje </a:t>
            </a:r>
          </a:p>
          <a:p>
            <a:pPr marL="274320" indent="-274320">
              <a:defRPr/>
            </a:pPr>
            <a:endParaRPr lang="cs-CZ" b="1" dirty="0"/>
          </a:p>
          <a:p>
            <a:pPr marL="274320" indent="-274320">
              <a:defRPr/>
            </a:pPr>
            <a:r>
              <a:rPr lang="cs-CZ" b="1" dirty="0"/>
              <a:t>důvěryhodnost zdroje</a:t>
            </a:r>
          </a:p>
          <a:p>
            <a:pPr marL="731520" lvl="1" indent="-274320">
              <a:defRPr/>
            </a:pPr>
            <a:r>
              <a:rPr lang="cs-CZ" dirty="0"/>
              <a:t>Wikipedie?</a:t>
            </a:r>
          </a:p>
          <a:p>
            <a:pPr marL="274320" indent="-274320">
              <a:defRPr/>
            </a:pPr>
            <a:endParaRPr lang="cs-CZ" dirty="0"/>
          </a:p>
          <a:p>
            <a:pPr marL="274320" indent="-274320">
              <a:defRPr/>
            </a:pPr>
            <a:r>
              <a:rPr lang="cs-CZ" b="1" dirty="0"/>
              <a:t>dostupnost zdroje</a:t>
            </a:r>
          </a:p>
          <a:p>
            <a:pPr marL="274320" indent="-274320"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8879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7. Práce se zdroji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rešerše zdrojů</a:t>
            </a:r>
          </a:p>
          <a:p>
            <a:pPr lvl="1"/>
            <a:r>
              <a:rPr lang="cs-CZ" dirty="0"/>
              <a:t>metoda kaskády</a:t>
            </a:r>
          </a:p>
          <a:p>
            <a:pPr lvl="1"/>
            <a:r>
              <a:rPr lang="cs-CZ" dirty="0"/>
              <a:t>vhodné katalogy knihoven – např.</a:t>
            </a:r>
          </a:p>
          <a:p>
            <a:pPr lvl="2"/>
            <a:r>
              <a:rPr lang="cs-CZ" dirty="0"/>
              <a:t>Souborný katalog České republiky</a:t>
            </a:r>
          </a:p>
          <a:p>
            <a:pPr lvl="3"/>
            <a:r>
              <a:rPr lang="cs-CZ" dirty="0">
                <a:solidFill>
                  <a:srgbClr val="92191C"/>
                </a:solidFill>
                <a:hlinkClick r:id="rId2"/>
              </a:rPr>
              <a:t>http://www.caslin.cz/</a:t>
            </a:r>
            <a:r>
              <a:rPr lang="cs-CZ" dirty="0">
                <a:solidFill>
                  <a:srgbClr val="92191C"/>
                </a:solidFill>
              </a:rPr>
              <a:t> </a:t>
            </a:r>
          </a:p>
          <a:p>
            <a:pPr lvl="2"/>
            <a:r>
              <a:rPr lang="cs-CZ" dirty="0"/>
              <a:t>centrální vyhledávač Univerzity Karlovy od A do Ž</a:t>
            </a:r>
          </a:p>
          <a:p>
            <a:pPr lvl="3"/>
            <a:r>
              <a:rPr lang="cs-CZ" dirty="0">
                <a:hlinkClick r:id="rId3"/>
              </a:rPr>
              <a:t>http://ukaz.cuni.cz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Společná česko-slovenská digitální parlamentní knihovna</a:t>
            </a:r>
          </a:p>
          <a:p>
            <a:pPr lvl="3"/>
            <a:r>
              <a:rPr lang="cs-CZ" dirty="0">
                <a:hlinkClick r:id="rId4"/>
              </a:rPr>
              <a:t>www.psp.cz</a:t>
            </a:r>
            <a:endParaRPr lang="cs-CZ" dirty="0"/>
          </a:p>
          <a:p>
            <a:pPr lvl="2"/>
            <a:r>
              <a:rPr lang="cs-CZ" dirty="0"/>
              <a:t>další</a:t>
            </a:r>
          </a:p>
          <a:p>
            <a:pPr lvl="3"/>
            <a:r>
              <a:rPr lang="cs-CZ" dirty="0"/>
              <a:t>Katalog knihovny Ústavu státu a práva</a:t>
            </a:r>
          </a:p>
          <a:p>
            <a:pPr lvl="3"/>
            <a:r>
              <a:rPr lang="cs-CZ" dirty="0"/>
              <a:t>Katalog Parlamentní knihovny</a:t>
            </a:r>
          </a:p>
          <a:p>
            <a:pPr lvl="3"/>
            <a:r>
              <a:rPr lang="cs-CZ" dirty="0"/>
              <a:t>odborné knihovny ministerstev, České národní banky, apod.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833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5217543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Přehled předpisů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Diplomový seminář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Zadání diplomové práce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Změna tématu diplomové práce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Rozsah a náležitosti diplomové práce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Struktura vlastního textu</a:t>
            </a:r>
          </a:p>
          <a:p>
            <a:pPr marL="624078" indent="-514350">
              <a:buFont typeface="+mj-lt"/>
              <a:buAutoNum type="arabicPeriod"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 dirty="0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 txBox="1">
            <a:spLocks/>
          </p:cNvSpPr>
          <p:nvPr/>
        </p:nvSpPr>
        <p:spPr>
          <a:xfrm>
            <a:off x="6248400" y="1366151"/>
            <a:ext cx="5257800" cy="417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>
              <a:buFont typeface="+mj-lt"/>
              <a:buAutoNum type="arabicPeriod" startAt="7"/>
              <a:defRPr/>
            </a:pPr>
            <a:r>
              <a:rPr lang="cs-CZ" dirty="0"/>
              <a:t>Práce se zdroji</a:t>
            </a:r>
          </a:p>
          <a:p>
            <a:pPr marL="624078" indent="-514350">
              <a:buFont typeface="+mj-lt"/>
              <a:buAutoNum type="arabicPeriod" startAt="7"/>
              <a:defRPr/>
            </a:pPr>
            <a:r>
              <a:rPr lang="cs-CZ" dirty="0"/>
              <a:t>Citace</a:t>
            </a:r>
          </a:p>
          <a:p>
            <a:pPr marL="624078" indent="-514350">
              <a:buFont typeface="+mj-lt"/>
              <a:buAutoNum type="arabicPeriod" startAt="7"/>
              <a:defRPr/>
            </a:pPr>
            <a:r>
              <a:rPr lang="cs-CZ" dirty="0"/>
              <a:t>Plagiátorství</a:t>
            </a:r>
          </a:p>
          <a:p>
            <a:pPr marL="624078" indent="-514350">
              <a:buFont typeface="+mj-lt"/>
              <a:buAutoNum type="arabicPeriod" startAt="7"/>
              <a:defRPr/>
            </a:pPr>
            <a:r>
              <a:rPr lang="cs-CZ" dirty="0"/>
              <a:t>Odevzdání diplomové práce</a:t>
            </a:r>
          </a:p>
          <a:p>
            <a:pPr marL="624078" indent="-514350">
              <a:buFont typeface="+mj-lt"/>
              <a:buAutoNum type="arabicPeriod" startAt="7"/>
              <a:defRPr/>
            </a:pPr>
            <a:r>
              <a:rPr lang="cs-CZ" dirty="0"/>
              <a:t>Posudky na diplomovou práci</a:t>
            </a:r>
          </a:p>
          <a:p>
            <a:pPr marL="624078" indent="-514350">
              <a:buFont typeface="+mj-lt"/>
              <a:buAutoNum type="arabicPeriod" startAt="7"/>
              <a:defRPr/>
            </a:pPr>
            <a:r>
              <a:rPr lang="cs-CZ" dirty="0"/>
              <a:t>Obhajoba diplomové práce</a:t>
            </a:r>
          </a:p>
        </p:txBody>
      </p:sp>
    </p:spTree>
    <p:extLst>
      <p:ext uri="{BB962C8B-B14F-4D97-AF65-F5344CB8AC3E}">
        <p14:creationId xmlns:p14="http://schemas.microsoft.com/office/powerpoint/2010/main" val="18704500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8. Citace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mezinárodní norma</a:t>
            </a:r>
          </a:p>
          <a:p>
            <a:pPr lvl="1"/>
            <a:r>
              <a:rPr lang="pt-BR" dirty="0"/>
              <a:t>ISO 690</a:t>
            </a:r>
            <a:endParaRPr lang="cs-CZ" dirty="0"/>
          </a:p>
          <a:p>
            <a:r>
              <a:rPr lang="cs-CZ" b="1" dirty="0"/>
              <a:t>metody citování </a:t>
            </a:r>
          </a:p>
          <a:p>
            <a:pPr lvl="1"/>
            <a:r>
              <a:rPr lang="cs-CZ" dirty="0"/>
              <a:t>primární</a:t>
            </a:r>
          </a:p>
          <a:p>
            <a:pPr lvl="2"/>
            <a:r>
              <a:rPr lang="cs-CZ" dirty="0"/>
              <a:t>pomocí průběžných poznámek</a:t>
            </a:r>
          </a:p>
          <a:p>
            <a:pPr lvl="1"/>
            <a:r>
              <a:rPr lang="cs-CZ" dirty="0"/>
              <a:t>jen se souhlasem vedoucího práce</a:t>
            </a:r>
          </a:p>
          <a:p>
            <a:pPr lvl="2"/>
            <a:r>
              <a:rPr lang="cs-CZ" dirty="0"/>
              <a:t>pomocí prvního údaje záznamu a data vydání </a:t>
            </a:r>
            <a:br>
              <a:rPr lang="cs-CZ" dirty="0"/>
            </a:br>
            <a:r>
              <a:rPr lang="cs-CZ" dirty="0"/>
              <a:t>(tzv. Harvardský styl) </a:t>
            </a:r>
          </a:p>
          <a:p>
            <a:pPr lvl="2"/>
            <a:r>
              <a:rPr lang="cs-CZ" dirty="0"/>
              <a:t>pomocí číselných odkazů</a:t>
            </a:r>
          </a:p>
          <a:p>
            <a:r>
              <a:rPr lang="cs-CZ" b="1" dirty="0"/>
              <a:t>citace právních předpisů a judikatury</a:t>
            </a:r>
          </a:p>
          <a:p>
            <a:r>
              <a:rPr lang="cs-CZ" dirty="0">
                <a:hlinkClick r:id="rId2"/>
              </a:rPr>
              <a:t>www.citace.com</a:t>
            </a:r>
            <a:endParaRPr lang="cs-CZ" dirty="0"/>
          </a:p>
          <a:p>
            <a:pPr lvl="1"/>
            <a:r>
              <a:rPr lang="cs-CZ" dirty="0"/>
              <a:t>pomocný generátor citací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6084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8. Citace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cs-CZ" b="1" dirty="0"/>
              <a:t>přenos informace ze zdroje do textu práce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cs-CZ" dirty="0"/>
              <a:t>v zásadě vždy (výjimka všeobecně známé informace)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cs-CZ" b="1" dirty="0"/>
              <a:t>přímá citace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Naproti tomu Tomeš uvádí, že </a:t>
            </a:r>
            <a:r>
              <a:rPr lang="cs-CZ" i="1" dirty="0"/>
              <a:t>„Zvláštním druhem přímých daní mohou být i účelové platby, např. příspěvky na politiku zaměstnanosti, pojistné na sociální a zdravotní pojištění“</a:t>
            </a:r>
            <a:r>
              <a:rPr lang="cs-CZ" dirty="0"/>
              <a:t>.</a:t>
            </a:r>
            <a:r>
              <a:rPr lang="cs-CZ" baseline="30000" dirty="0"/>
              <a:t>2)</a:t>
            </a:r>
            <a:r>
              <a:rPr lang="cs-CZ" dirty="0"/>
              <a:t> 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800" dirty="0"/>
              <a:t>_________________________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2) TOMEŠ, Igor, et. al. </a:t>
            </a:r>
            <a:r>
              <a:rPr lang="cs-CZ" i="1" dirty="0"/>
              <a:t>Sociální správa : úvod do teorie a praxe</a:t>
            </a:r>
            <a:r>
              <a:rPr lang="cs-CZ" dirty="0"/>
              <a:t>. 2. rozšířené a přepracované vydání. Praha : Portál, 2009. 304 s. ISBN 978-80-7367-483. s. 160.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cs-CZ" b="1" dirty="0"/>
              <a:t>nepřímá citace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Místní poplatky jsou typickým povinným peněžitým plněním, které mohou vybírat obce na svém území, pokud se tak rozhodnou.</a:t>
            </a:r>
            <a:r>
              <a:rPr lang="cs-CZ" baseline="30000" dirty="0"/>
              <a:t>1)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800" dirty="0"/>
              <a:t>______________________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1) BAKEŠ, Milan, Marie KARFÍKOVÁ, Petr KOTÁB a Hana MARKOVÁ. Finanční právo. 5. </a:t>
            </a:r>
            <a:r>
              <a:rPr lang="cs-CZ" dirty="0" err="1"/>
              <a:t>aktualiz</a:t>
            </a:r>
            <a:r>
              <a:rPr lang="cs-CZ" dirty="0"/>
              <a:t>. vyd. Praha : C. H. Beck, 2009. 576 s. ISBN 978-80-7400-801-6. nebo RADVAN, Michal, et al. Finanční právo a finanční správa : Berní právo. 1. vydání. Brno : Doplněk, Masarykova univerzita, 2008. 509 s. ISBN 978-80-210-4732-7, 978-80-7239-230-8.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 marL="0" indent="0">
              <a:buNone/>
              <a:defRPr/>
            </a:pPr>
            <a:endParaRPr lang="cs-CZ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919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9. Plagiátorství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plagiát</a:t>
            </a:r>
          </a:p>
          <a:p>
            <a:pPr lvl="1"/>
            <a:r>
              <a:rPr lang="cs-CZ" dirty="0"/>
              <a:t>diplomová práce je zcela nebo zčásti opsána bez udání příslušného zdroje</a:t>
            </a:r>
            <a:br>
              <a:rPr lang="cs-CZ" dirty="0"/>
            </a:br>
            <a:r>
              <a:rPr lang="cs-CZ" dirty="0"/>
              <a:t>(čl. 37 POS)</a:t>
            </a:r>
          </a:p>
          <a:p>
            <a:pPr lvl="1"/>
            <a:r>
              <a:rPr lang="cs-CZ" dirty="0"/>
              <a:t> vydávání výstupů práce někoho jiného za vlastní počin (OR č. 13/2020)</a:t>
            </a:r>
          </a:p>
          <a:p>
            <a:r>
              <a:rPr lang="cs-CZ" dirty="0"/>
              <a:t>postup v čl. 37 POS</a:t>
            </a:r>
          </a:p>
          <a:p>
            <a:pPr lvl="1"/>
            <a:r>
              <a:rPr lang="cs-CZ" dirty="0"/>
              <a:t>pochybnost</a:t>
            </a:r>
          </a:p>
          <a:p>
            <a:pPr lvl="1"/>
            <a:r>
              <a:rPr lang="cs-CZ" dirty="0"/>
              <a:t>možnost vyjádřit se při obhajobě</a:t>
            </a:r>
          </a:p>
          <a:p>
            <a:pPr lvl="1"/>
            <a:r>
              <a:rPr lang="cs-CZ" dirty="0"/>
              <a:t>usnesení zkušební komise (neprospěl/a, disciplinární řízení)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8762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9. Plagiátorství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2661"/>
            <a:ext cx="10515600" cy="437577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Plagiátorství může nabývat zejména následujících forem: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vydávání myšlenek, návrhů, invence, návodů či argumentačních postupů někoho jiného za vlastní, jejich převzetí bez náležité a přesné citace,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opsání (kopírování) části textu, tabulek, grafů atd. bez náležité a přesné citace,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přeformulované převzetí cizích výsledků (včetně překladu z cizího jazyka a zdrojů z Internetu) bez náležité a přesné citace,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parafrázování publikované práce (v jakékoli podobě), bez náležité citace původního zdroje,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 err="1"/>
              <a:t>autoplagiátorství</a:t>
            </a:r>
            <a:r>
              <a:rPr lang="cs-CZ" dirty="0"/>
              <a:t>, tedy opakované použití a prezentování výsledků vlastní práce bez vložení podstatných nových výstupů vlastní činnosti bez zřetelné a jednoznačné citace (upozornění),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 err="1"/>
              <a:t>academic</a:t>
            </a:r>
            <a:r>
              <a:rPr lang="cs-CZ" b="1" dirty="0"/>
              <a:t> </a:t>
            </a:r>
            <a:r>
              <a:rPr lang="cs-CZ" b="1" dirty="0" err="1"/>
              <a:t>ghostwriting</a:t>
            </a:r>
            <a:r>
              <a:rPr lang="cs-CZ" dirty="0"/>
              <a:t>, tedy vytvoření práce na objednávku, kde skutečný autor práce není uveden a uvedený autor není skutečným autorem textu,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nedodržování licencí, copyrightů a </a:t>
            </a:r>
            <a:r>
              <a:rPr lang="cs-CZ" dirty="0" err="1"/>
              <a:t>copyleftů</a:t>
            </a:r>
            <a:r>
              <a:rPr lang="cs-CZ" dirty="0"/>
              <a:t>, kterými jsou chráněny materiály.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6609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9. Plagiátorství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antiplagiátorské</a:t>
            </a:r>
            <a:r>
              <a:rPr lang="cs-CZ" dirty="0"/>
              <a:t> systémy</a:t>
            </a:r>
          </a:p>
          <a:p>
            <a:r>
              <a:rPr lang="cs-CZ" b="1" dirty="0" err="1"/>
              <a:t>Theses</a:t>
            </a:r>
            <a:endParaRPr lang="cs-CZ" b="1" dirty="0"/>
          </a:p>
          <a:p>
            <a:pPr lvl="1"/>
            <a:r>
              <a:rPr lang="cs-CZ" dirty="0"/>
              <a:t>meziuniverzitní databáze závěrečných prací</a:t>
            </a:r>
          </a:p>
          <a:p>
            <a:pPr lvl="1"/>
            <a:r>
              <a:rPr lang="cs-CZ" dirty="0"/>
              <a:t>využívání systému výhradně prostřednictvím SIS</a:t>
            </a:r>
          </a:p>
          <a:p>
            <a:r>
              <a:rPr lang="cs-CZ" b="1" dirty="0"/>
              <a:t>Turnitin</a:t>
            </a:r>
          </a:p>
          <a:p>
            <a:pPr lvl="1"/>
            <a:r>
              <a:rPr lang="cs-CZ" dirty="0"/>
              <a:t>mezinárodní databáze</a:t>
            </a:r>
          </a:p>
          <a:p>
            <a:pPr lvl="1"/>
            <a:r>
              <a:rPr lang="cs-CZ" dirty="0"/>
              <a:t>využívání systému prostřednictvím webového rozhraní nebo prostřednictvím SIS</a:t>
            </a:r>
          </a:p>
          <a:p>
            <a:r>
              <a:rPr lang="cs-CZ" dirty="0"/>
              <a:t>kontrola práce po jejím odevzdání</a:t>
            </a:r>
          </a:p>
          <a:p>
            <a:pPr lvl="1"/>
            <a:r>
              <a:rPr lang="cs-CZ" dirty="0"/>
              <a:t>automatická</a:t>
            </a:r>
          </a:p>
          <a:p>
            <a:pPr lvl="1"/>
            <a:r>
              <a:rPr lang="cs-CZ" dirty="0"/>
              <a:t>protokol o vyhodnocení podobnosti závěrečné práce</a:t>
            </a:r>
          </a:p>
          <a:p>
            <a:pPr lvl="2"/>
            <a:r>
              <a:rPr lang="cs-CZ" dirty="0" err="1"/>
              <a:t>Theses</a:t>
            </a:r>
            <a:r>
              <a:rPr lang="cs-CZ" dirty="0"/>
              <a:t> – počet podobných dokumentů, maximální podobnost</a:t>
            </a:r>
          </a:p>
          <a:p>
            <a:pPr lvl="2"/>
            <a:r>
              <a:rPr lang="cs-CZ" dirty="0"/>
              <a:t>Turnitin – celkové procento podobnosti, počet slov v nejdelším úseku podobnosti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3391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10. Odevzdání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nejprve </a:t>
            </a:r>
            <a:r>
              <a:rPr lang="cs-CZ" b="1" dirty="0"/>
              <a:t>v elektronické podobě</a:t>
            </a:r>
          </a:p>
          <a:p>
            <a:pPr lvl="1"/>
            <a:r>
              <a:rPr lang="cs-CZ" dirty="0"/>
              <a:t>prostřednictvím SIS</a:t>
            </a:r>
          </a:p>
          <a:p>
            <a:pPr lvl="1"/>
            <a:r>
              <a:rPr lang="cs-CZ" dirty="0"/>
              <a:t>formát </a:t>
            </a:r>
            <a:r>
              <a:rPr lang="cs-CZ" b="1" dirty="0"/>
              <a:t>PDF/A!</a:t>
            </a:r>
          </a:p>
          <a:p>
            <a:pPr lvl="1"/>
            <a:r>
              <a:rPr lang="cs-CZ" dirty="0"/>
              <a:t>3 soubory – práce, abstrakt v českém jazyce a abstrakt v anglickém jazyce</a:t>
            </a:r>
          </a:p>
          <a:p>
            <a:r>
              <a:rPr lang="cs-CZ" b="1" dirty="0"/>
              <a:t>v tištěné podobě</a:t>
            </a:r>
          </a:p>
          <a:p>
            <a:pPr lvl="1"/>
            <a:r>
              <a:rPr lang="cs-CZ" dirty="0"/>
              <a:t>3 vyhotovení</a:t>
            </a:r>
          </a:p>
          <a:p>
            <a:pPr lvl="1"/>
            <a:r>
              <a:rPr lang="cs-CZ" dirty="0"/>
              <a:t>od 1. října 2019 postačí jakkoli svázané</a:t>
            </a:r>
          </a:p>
          <a:p>
            <a:pPr lvl="1"/>
            <a:r>
              <a:rPr lang="cs-CZ" i="1" dirty="0">
                <a:solidFill>
                  <a:schemeClr val="accent1"/>
                </a:solidFill>
              </a:rPr>
              <a:t>bude zrušeno šestou novelou POS od 1. října 2023</a:t>
            </a:r>
          </a:p>
          <a:p>
            <a:r>
              <a:rPr lang="cs-CZ" dirty="0"/>
              <a:t>obě podoby musí být </a:t>
            </a:r>
            <a:r>
              <a:rPr lang="cs-CZ" b="1" dirty="0"/>
              <a:t>totožné</a:t>
            </a:r>
          </a:p>
          <a:p>
            <a:r>
              <a:rPr lang="cs-CZ" b="1" dirty="0"/>
              <a:t>termín odevzdání </a:t>
            </a:r>
            <a:r>
              <a:rPr lang="cs-CZ" dirty="0"/>
              <a:t>– pravidla katedry</a:t>
            </a:r>
          </a:p>
          <a:p>
            <a:pPr lvl="1"/>
            <a:r>
              <a:rPr lang="cs-CZ" dirty="0"/>
              <a:t>nejdříve po 3 měsících od jejího zadání</a:t>
            </a:r>
          </a:p>
          <a:p>
            <a:pPr lvl="1"/>
            <a:r>
              <a:rPr lang="cs-CZ" dirty="0"/>
              <a:t>listopad, březen, červen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8073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10. Odevzdání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spolu s odevzdáním diplomové práce se student přihlašuje na 1. a 2. část SZZK</a:t>
            </a:r>
          </a:p>
          <a:p>
            <a:r>
              <a:rPr lang="cs-CZ" dirty="0"/>
              <a:t>po odevzdání práce v elektronické podobě </a:t>
            </a:r>
            <a:r>
              <a:rPr lang="cs-CZ" b="1" dirty="0"/>
              <a:t>není možné práci měnit</a:t>
            </a:r>
          </a:p>
          <a:p>
            <a:pPr lvl="1"/>
            <a:r>
              <a:rPr lang="cs-CZ" dirty="0"/>
              <a:t>lze doplnit errata</a:t>
            </a:r>
          </a:p>
          <a:p>
            <a:r>
              <a:rPr lang="cs-CZ" dirty="0"/>
              <a:t>možnost </a:t>
            </a:r>
            <a:r>
              <a:rPr lang="cs-CZ" b="1" dirty="0"/>
              <a:t>vzetí práce zpět</a:t>
            </a:r>
          </a:p>
          <a:p>
            <a:pPr lvl="1"/>
            <a:r>
              <a:rPr lang="cs-CZ" dirty="0"/>
              <a:t>jen do vypracování některého z posudků</a:t>
            </a:r>
          </a:p>
          <a:p>
            <a:pPr lvl="1"/>
            <a:r>
              <a:rPr lang="cs-CZ" dirty="0"/>
              <a:t>nutný souhlas vedoucího a oponenta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8788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11. Posudky na diplomovou práci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druhy</a:t>
            </a:r>
          </a:p>
          <a:p>
            <a:pPr lvl="1"/>
            <a:r>
              <a:rPr lang="cs-CZ" dirty="0"/>
              <a:t>posudek vedoucího práce</a:t>
            </a:r>
          </a:p>
          <a:p>
            <a:pPr lvl="1"/>
            <a:r>
              <a:rPr lang="cs-CZ" dirty="0"/>
              <a:t>oponentský posudek</a:t>
            </a:r>
          </a:p>
          <a:p>
            <a:endParaRPr lang="cs-CZ" dirty="0"/>
          </a:p>
          <a:p>
            <a:r>
              <a:rPr lang="cs-CZ" b="1" dirty="0"/>
              <a:t>podoba posudku</a:t>
            </a:r>
          </a:p>
          <a:p>
            <a:pPr lvl="1"/>
            <a:r>
              <a:rPr lang="cs-CZ" dirty="0"/>
              <a:t>elektronická – informační systém, lhůta 14 dní (lze zkrátit se souhlasem studenta)</a:t>
            </a:r>
          </a:p>
          <a:p>
            <a:pPr lvl="1"/>
            <a:r>
              <a:rPr lang="cs-CZ" dirty="0"/>
              <a:t>listinná – 2x</a:t>
            </a:r>
          </a:p>
          <a:p>
            <a:endParaRPr lang="cs-CZ" dirty="0"/>
          </a:p>
          <a:p>
            <a:r>
              <a:rPr lang="cs-CZ" b="1" dirty="0"/>
              <a:t>obsah posudku </a:t>
            </a:r>
          </a:p>
          <a:p>
            <a:pPr lvl="1"/>
            <a:r>
              <a:rPr lang="cs-CZ" dirty="0"/>
              <a:t>přílohy č. 5 a 6 opatření č. 17/2017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67940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12. Obhajoba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termíny obhajob </a:t>
            </a:r>
          </a:p>
          <a:p>
            <a:pPr lvl="1"/>
            <a:r>
              <a:rPr lang="cs-CZ" dirty="0"/>
              <a:t>do 90 dnů po odevzdání</a:t>
            </a:r>
          </a:p>
          <a:p>
            <a:pPr lvl="1"/>
            <a:r>
              <a:rPr lang="cs-CZ" dirty="0"/>
              <a:t>stavění lhůty</a:t>
            </a:r>
          </a:p>
          <a:p>
            <a:r>
              <a:rPr lang="cs-CZ" b="1" dirty="0"/>
              <a:t>komise </a:t>
            </a:r>
          </a:p>
          <a:p>
            <a:pPr lvl="1"/>
            <a:r>
              <a:rPr lang="cs-CZ" dirty="0"/>
              <a:t>nejméně tříčlenná</a:t>
            </a:r>
          </a:p>
          <a:p>
            <a:pPr lvl="1"/>
            <a:r>
              <a:rPr lang="cs-CZ" dirty="0"/>
              <a:t>(zpravidla) vedoucí a oponent</a:t>
            </a:r>
          </a:p>
          <a:p>
            <a:endParaRPr lang="cs-CZ" dirty="0"/>
          </a:p>
          <a:p>
            <a:r>
              <a:rPr lang="cs-CZ" dirty="0"/>
              <a:t>veřejnost obhajoby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23331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12. Obhajoba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odhlášení a omluva</a:t>
            </a:r>
          </a:p>
          <a:p>
            <a:pPr lvl="1" hangingPunct="0"/>
            <a:r>
              <a:rPr lang="cs-CZ" dirty="0"/>
              <a:t>odhlášení nejpozději 3 pracovní dny před termínem</a:t>
            </a:r>
          </a:p>
          <a:p>
            <a:pPr lvl="1"/>
            <a:r>
              <a:rPr lang="cs-CZ" dirty="0"/>
              <a:t>později pouze omluva podle SZŘ</a:t>
            </a:r>
          </a:p>
          <a:p>
            <a:pPr lvl="1"/>
            <a:endParaRPr lang="cs-CZ" dirty="0"/>
          </a:p>
          <a:p>
            <a:r>
              <a:rPr lang="cs-CZ" b="1" dirty="0"/>
              <a:t>opakování obhajoby diplomové práce</a:t>
            </a:r>
          </a:p>
          <a:p>
            <a:pPr lvl="1"/>
            <a:r>
              <a:rPr lang="cs-CZ" dirty="0"/>
              <a:t>dvakrát</a:t>
            </a:r>
          </a:p>
          <a:p>
            <a:pPr lvl="1"/>
            <a:r>
              <a:rPr lang="cs-CZ" dirty="0"/>
              <a:t>přepracování práce</a:t>
            </a:r>
          </a:p>
          <a:p>
            <a:pPr lvl="1"/>
            <a:r>
              <a:rPr lang="cs-CZ" dirty="0"/>
              <a:t>nejdříve za 14 dní, v případě nutnosti práci přepracovat nejdříve za 3 měsíce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831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1. Přehled předpisů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zákon o vysokých školách</a:t>
            </a:r>
          </a:p>
          <a:p>
            <a:pPr lvl="1"/>
            <a:r>
              <a:rPr lang="cs-CZ" dirty="0"/>
              <a:t>§ 46 odst. 3 zákona o vysokých školách</a:t>
            </a:r>
          </a:p>
          <a:p>
            <a:r>
              <a:rPr lang="cs-CZ" b="1" dirty="0"/>
              <a:t>univerzitní předpisy</a:t>
            </a:r>
          </a:p>
          <a:p>
            <a:pPr lvl="1"/>
            <a:r>
              <a:rPr lang="cs-CZ" dirty="0"/>
              <a:t>čl. 9 a 12 Studijního a zkušebního řádu Univerzity Karlovy</a:t>
            </a:r>
          </a:p>
          <a:p>
            <a:pPr lvl="1"/>
            <a:r>
              <a:rPr lang="cs-CZ" dirty="0"/>
              <a:t>opatření rektora č. 72/2017,  zpřístupnění elektronické databáze závěrečných prací </a:t>
            </a:r>
          </a:p>
          <a:p>
            <a:pPr lvl="1"/>
            <a:r>
              <a:rPr lang="cs-CZ" dirty="0"/>
              <a:t>opatření rektora č. 15/2019,  porovnávání textů závěrečných prací a habilitačních prací a jejich ukládání v meziuniverzitních a mezinárodních databázích prací</a:t>
            </a:r>
          </a:p>
          <a:p>
            <a:pPr lvl="1"/>
            <a:r>
              <a:rPr lang="cs-CZ" dirty="0"/>
              <a:t>opatření rektora č. 13/2020, Posuzování plagiátorství na UK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9873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9519"/>
            <a:ext cx="10515600" cy="1325563"/>
          </a:xfrm>
        </p:spPr>
        <p:txBody>
          <a:bodyPr/>
          <a:lstStyle/>
          <a:p>
            <a:pPr algn="ctr"/>
            <a:r>
              <a:rPr lang="cs-CZ" sz="4800" dirty="0"/>
              <a:t>Hodně zdaru při psaní diplomky!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prof.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+420 221 005 330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981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1. Přehled předpisů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fakultní předpisy</a:t>
            </a:r>
          </a:p>
          <a:p>
            <a:pPr lvl="1"/>
            <a:r>
              <a:rPr lang="cs-CZ" dirty="0"/>
              <a:t>Pravidla pro organizaci studia na PF UK (aktuální V. úplné znění ze dne 1. ledna 2021)</a:t>
            </a:r>
          </a:p>
          <a:p>
            <a:pPr lvl="2"/>
            <a:r>
              <a:rPr lang="cs-CZ" dirty="0"/>
              <a:t>čl. 10 Pravidel pro organizaci studia na Právnické fakultě Univerzity Karlovy</a:t>
            </a:r>
          </a:p>
          <a:p>
            <a:pPr lvl="2"/>
            <a:r>
              <a:rPr lang="cs-CZ" dirty="0"/>
              <a:t>hlava III části III Pravidel pro organizaci studia na Právnické fakultě Univerzity Karlovy</a:t>
            </a:r>
          </a:p>
          <a:p>
            <a:pPr lvl="3"/>
            <a:r>
              <a:rPr lang="cs-CZ" dirty="0"/>
              <a:t>obecně k SZZK (čl. 29 a násl.)</a:t>
            </a:r>
          </a:p>
          <a:p>
            <a:pPr lvl="3"/>
            <a:r>
              <a:rPr lang="cs-CZ" dirty="0"/>
              <a:t>k první a druhé části SZZK (čl. 33 a násl.)</a:t>
            </a:r>
          </a:p>
          <a:p>
            <a:pPr lvl="3"/>
            <a:r>
              <a:rPr lang="cs-CZ" dirty="0"/>
              <a:t>k diplomovým pracím (čl. 40 a násl.)</a:t>
            </a:r>
          </a:p>
          <a:p>
            <a:pPr lvl="1"/>
            <a:r>
              <a:rPr lang="cs-CZ" dirty="0"/>
              <a:t>opatření děkana č. 17/2017,  o závěrečných pracích, ve znění pozdějších opatření děkana (aktuální III. úplné znění ze dne 1. června 2021)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7144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1. Přehled předpisů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 err="1"/>
              <a:t>katederní</a:t>
            </a:r>
            <a:r>
              <a:rPr lang="cs-CZ" b="1" dirty="0"/>
              <a:t> předpisy</a:t>
            </a:r>
          </a:p>
          <a:p>
            <a:pPr lvl="1"/>
            <a:r>
              <a:rPr lang="cs-CZ" dirty="0"/>
              <a:t>Pravidla k první a druhé části státní závěrečné zkoušky v magisterském studijním programu</a:t>
            </a:r>
          </a:p>
          <a:p>
            <a:pPr lvl="1"/>
            <a:r>
              <a:rPr lang="cs-CZ" dirty="0"/>
              <a:t>Diplomový seminář I z tematického okruhu finanční právo (HP0013)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876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Diplomový seminář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kolokvium (6 kreditů)</a:t>
            </a:r>
          </a:p>
          <a:p>
            <a:pPr lvl="1"/>
            <a:r>
              <a:rPr lang="cs-CZ" dirty="0"/>
              <a:t>úvodní přednáška</a:t>
            </a:r>
          </a:p>
          <a:p>
            <a:pPr lvl="1"/>
            <a:r>
              <a:rPr lang="cs-CZ" dirty="0"/>
              <a:t>kolokvium od vedoucího diplomové práce</a:t>
            </a:r>
          </a:p>
          <a:p>
            <a:pPr lvl="1"/>
            <a:endParaRPr lang="cs-CZ" dirty="0"/>
          </a:p>
          <a:p>
            <a:r>
              <a:rPr lang="cs-CZ" b="1" dirty="0"/>
              <a:t>úvodní přednáška</a:t>
            </a:r>
          </a:p>
          <a:p>
            <a:pPr lvl="1"/>
            <a:r>
              <a:rPr lang="cs-CZ" dirty="0"/>
              <a:t>zimní i letní semestr</a:t>
            </a:r>
          </a:p>
          <a:p>
            <a:pPr lvl="1"/>
            <a:endParaRPr lang="cs-CZ" dirty="0"/>
          </a:p>
          <a:p>
            <a:r>
              <a:rPr lang="cs-CZ" b="1" dirty="0"/>
              <a:t>kolokvium od vedoucího diplomové práce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předložit nejméně 15 normostran projektu své diplomové práce splňující podmínky stanovené vedoucím diplomové práce, nebo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předložit soutěžní práci v oboru finanční právo nebo finanční věda v rámci soutěže SVOČ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0167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3. Zadání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vypisování témat</a:t>
            </a:r>
          </a:p>
          <a:p>
            <a:pPr lvl="1"/>
            <a:r>
              <a:rPr lang="cs-CZ" dirty="0"/>
              <a:t>vypsaná témata</a:t>
            </a:r>
          </a:p>
          <a:p>
            <a:pPr lvl="1"/>
            <a:r>
              <a:rPr lang="cs-CZ" dirty="0"/>
              <a:t>vlastní (individuální témata)</a:t>
            </a:r>
          </a:p>
          <a:p>
            <a:r>
              <a:rPr lang="cs-CZ" b="1" dirty="0"/>
              <a:t>diplomový úkol</a:t>
            </a:r>
          </a:p>
          <a:p>
            <a:pPr lvl="1"/>
            <a:r>
              <a:rPr lang="cs-CZ" dirty="0"/>
              <a:t>od 1. října 2019 zpřístupňován pouze prostřednictvím SIS</a:t>
            </a:r>
          </a:p>
          <a:p>
            <a:pPr lvl="1"/>
            <a:r>
              <a:rPr lang="cs-CZ" dirty="0"/>
              <a:t>potvrzení o přijetí tématu</a:t>
            </a:r>
          </a:p>
          <a:p>
            <a:pPr lvl="1"/>
            <a:r>
              <a:rPr lang="cs-CZ" dirty="0"/>
              <a:t>jméno vedoucího práce</a:t>
            </a:r>
          </a:p>
          <a:p>
            <a:pPr lvl="1"/>
            <a:r>
              <a:rPr lang="cs-CZ" dirty="0"/>
              <a:t>výzva k dostavení se (</a:t>
            </a:r>
            <a:r>
              <a:rPr lang="cs-CZ" i="1" dirty="0">
                <a:solidFill>
                  <a:schemeClr val="accent1"/>
                </a:solidFill>
              </a:rPr>
              <a:t>uskutečnění</a:t>
            </a:r>
            <a:r>
              <a:rPr lang="cs-CZ" dirty="0"/>
              <a:t>) na první konzultaci do 60 dnů (osnova a seznam zdrojů) </a:t>
            </a:r>
            <a:r>
              <a:rPr lang="cs-CZ" i="1" dirty="0">
                <a:solidFill>
                  <a:schemeClr val="accent1"/>
                </a:solidFill>
              </a:rPr>
              <a:t>(šestou novelou POS bude od 1. října 2023 zrušeno)</a:t>
            </a:r>
          </a:p>
          <a:p>
            <a:r>
              <a:rPr lang="cs-CZ" b="1" dirty="0"/>
              <a:t>jazyk diplomové práce</a:t>
            </a:r>
          </a:p>
          <a:p>
            <a:pPr lvl="1"/>
            <a:r>
              <a:rPr lang="cs-CZ" dirty="0"/>
              <a:t>český (slovenský)</a:t>
            </a:r>
          </a:p>
          <a:p>
            <a:pPr lvl="1"/>
            <a:r>
              <a:rPr lang="cs-CZ" dirty="0"/>
              <a:t>jiný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30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4. Změna tématu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na základě žádosti studenta</a:t>
            </a:r>
          </a:p>
          <a:p>
            <a:r>
              <a:rPr lang="cs-CZ" b="1" dirty="0"/>
              <a:t>stejná katedra </a:t>
            </a:r>
            <a:r>
              <a:rPr lang="cs-CZ" dirty="0"/>
              <a:t>– nutný souhlas</a:t>
            </a:r>
          </a:p>
          <a:p>
            <a:pPr lvl="1"/>
            <a:r>
              <a:rPr lang="cs-CZ" dirty="0"/>
              <a:t>vedoucího diplomové práce</a:t>
            </a:r>
          </a:p>
          <a:p>
            <a:pPr lvl="1"/>
            <a:r>
              <a:rPr lang="cs-CZ" dirty="0"/>
              <a:t>vedoucího katedry</a:t>
            </a:r>
          </a:p>
          <a:p>
            <a:r>
              <a:rPr lang="cs-CZ" b="1" dirty="0"/>
              <a:t>jiná katedra </a:t>
            </a:r>
            <a:r>
              <a:rPr lang="cs-CZ" dirty="0"/>
              <a:t>– nutný souhlas</a:t>
            </a:r>
          </a:p>
          <a:p>
            <a:pPr lvl="1"/>
            <a:r>
              <a:rPr lang="cs-CZ" dirty="0"/>
              <a:t>původního vedoucího diplomové práce</a:t>
            </a:r>
          </a:p>
          <a:p>
            <a:pPr lvl="1"/>
            <a:r>
              <a:rPr lang="cs-CZ" dirty="0"/>
              <a:t>vedoucího původní katedry</a:t>
            </a:r>
          </a:p>
          <a:p>
            <a:pPr lvl="1" hangingPunct="0"/>
            <a:r>
              <a:rPr lang="cs-CZ" dirty="0"/>
              <a:t>nového vedoucího diplomové práce</a:t>
            </a:r>
          </a:p>
          <a:p>
            <a:pPr lvl="1" hangingPunct="0"/>
            <a:r>
              <a:rPr lang="cs-CZ" dirty="0"/>
              <a:t>vedoucího nové katedry</a:t>
            </a:r>
          </a:p>
          <a:p>
            <a:r>
              <a:rPr lang="cs-CZ" b="1" dirty="0"/>
              <a:t>pouze do odevzdání diplomové práce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176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5. Rozsah a náležitosti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dirty="0"/>
              <a:t>Rozsah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Náležitosti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Řazení náležitostí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4458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1709</Words>
  <Application>Microsoft Office PowerPoint</Application>
  <PresentationFormat>Širokoúhlá obrazovka</PresentationFormat>
  <Paragraphs>309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Gill Sans MT</vt:lpstr>
      <vt:lpstr>Motiv Office</vt:lpstr>
      <vt:lpstr>Diplomový seminář úvodní přednáška</vt:lpstr>
      <vt:lpstr>Osnova</vt:lpstr>
      <vt:lpstr>1. Přehled předpisů</vt:lpstr>
      <vt:lpstr>1. Přehled předpisů</vt:lpstr>
      <vt:lpstr>1. Přehled předpisů</vt:lpstr>
      <vt:lpstr>2. Diplomový seminář</vt:lpstr>
      <vt:lpstr>3. Zadání diplomové práce</vt:lpstr>
      <vt:lpstr>4. Změna tématu diplomové práce</vt:lpstr>
      <vt:lpstr>5. Rozsah a náležitosti diplomové práce</vt:lpstr>
      <vt:lpstr>A. Rozsah</vt:lpstr>
      <vt:lpstr>B. Náležitosti</vt:lpstr>
      <vt:lpstr>C. Řazení náležitostí</vt:lpstr>
      <vt:lpstr>C. Řazení náležitostí</vt:lpstr>
      <vt:lpstr>C. Řazení náležitostí</vt:lpstr>
      <vt:lpstr>C. Řazení náležitostí</vt:lpstr>
      <vt:lpstr>6. Struktura vlastního textu</vt:lpstr>
      <vt:lpstr>6. Struktura vlastního textu</vt:lpstr>
      <vt:lpstr>7. Práce se zdroji</vt:lpstr>
      <vt:lpstr>7. Práce se zdroji</vt:lpstr>
      <vt:lpstr>8. Citace</vt:lpstr>
      <vt:lpstr>8. Citace</vt:lpstr>
      <vt:lpstr>9. Plagiátorství</vt:lpstr>
      <vt:lpstr>9. Plagiátorství</vt:lpstr>
      <vt:lpstr>9. Plagiátorství</vt:lpstr>
      <vt:lpstr>10. Odevzdání diplomové práce</vt:lpstr>
      <vt:lpstr>10. Odevzdání diplomové práce</vt:lpstr>
      <vt:lpstr>11. Posudky na diplomovou práci</vt:lpstr>
      <vt:lpstr>12. Obhajoba diplomové práce</vt:lpstr>
      <vt:lpstr>12. Obhajoba diplomové práce</vt:lpstr>
      <vt:lpstr>Hodně zdaru při psaní diplomky!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Martina Boháčová</cp:lastModifiedBy>
  <cp:revision>196</cp:revision>
  <dcterms:created xsi:type="dcterms:W3CDTF">2019-09-25T20:27:52Z</dcterms:created>
  <dcterms:modified xsi:type="dcterms:W3CDTF">2024-01-09T20:34:36Z</dcterms:modified>
</cp:coreProperties>
</file>