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61" r:id="rId4"/>
    <p:sldId id="379" r:id="rId5"/>
    <p:sldId id="377" r:id="rId6"/>
    <p:sldId id="378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8" r:id="rId15"/>
    <p:sldId id="387" r:id="rId16"/>
    <p:sldId id="25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ulní strana" id="{7B692206-E671-4541-BF20-B205A4DF3851}">
          <p14:sldIdLst>
            <p14:sldId id="256"/>
          </p14:sldIdLst>
        </p14:section>
        <p14:section name="Obsah" id="{905F8762-B386-4E38-A933-83751AE92FC0}">
          <p14:sldIdLst>
            <p14:sldId id="257"/>
            <p14:sldId id="361"/>
            <p14:sldId id="379"/>
            <p14:sldId id="377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87"/>
          </p14:sldIdLst>
        </p14:section>
        <p14:section name="Poděkování" id="{57CEAD7D-A9AC-46E3-B16F-0670974FC0E0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áčková Kateřina Ing. Mgr." initials="JKI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5" autoAdjust="0"/>
  </p:normalViewPr>
  <p:slideViewPr>
    <p:cSldViewPr>
      <p:cViewPr varScale="1">
        <p:scale>
          <a:sx n="67" d="100"/>
          <a:sy n="67" d="100"/>
        </p:scale>
        <p:origin x="12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1367-4B76-4F5F-B4A0-091F74424322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DC0D2-E44C-416D-955C-0A6F7B9D57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21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2F4F-4E93-47BF-A2A8-9D74028EDC07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C442-BD86-4C4C-BFFE-745F88BC43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5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 algn="l"/>
            <a:r>
              <a:rPr lang="cs-CZ" dirty="0"/>
              <a:t>Jméno přednášejícího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Počet stránek</a:t>
            </a:r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/>
              <a:t>Popisek obrázku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/>
              <a:t>Kliknutím na ikonu přidáte graf.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/>
              <a:t>Popisek obrázku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E-mailová adresa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 algn="l"/>
            <a:r>
              <a:rPr lang="cs-CZ" dirty="0"/>
              <a:t>Jméno přednášejícího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2A46377-39A1-4831-B429-D327D4091845}" type="datetimeFigureOut">
              <a:rPr lang="cs-CZ" smtClean="0"/>
              <a:pPr/>
              <a:t>22.02.2018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Jméno přednášejícího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3" r:id="rId4"/>
    <p:sldLayoutId id="2147483654" r:id="rId5"/>
    <p:sldLayoutId id="2147483651" r:id="rId6"/>
    <p:sldLayoutId id="2147483652" r:id="rId7"/>
    <p:sldLayoutId id="2147483656" r:id="rId8"/>
    <p:sldLayoutId id="2147483657" r:id="rId9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Evidence tržeb v České republice </a:t>
            </a:r>
            <a:br>
              <a:rPr lang="cs-CZ" dirty="0"/>
            </a:br>
            <a:r>
              <a:rPr lang="cs-CZ" sz="3100" dirty="0"/>
              <a:t>s ohledem na rozhodnutí Ústavního soudu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600" dirty="0"/>
              <a:t>23. února 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cs-CZ" sz="1600" dirty="0"/>
              <a:t>doc. JUDr. Radim Boháč, Ph.D.</a:t>
            </a:r>
          </a:p>
          <a:p>
            <a:pPr algn="l"/>
            <a:r>
              <a:rPr lang="cs-CZ" sz="1600" dirty="0"/>
              <a:t>katedra finančního práva a finanční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38547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IV.  Synergie kontrolního hlášení a ET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kontrolní hlášení samo o sobě v testu ústavnosti obstálo</a:t>
            </a:r>
          </a:p>
          <a:p>
            <a:pPr lvl="1"/>
            <a:r>
              <a:rPr lang="cs-CZ" dirty="0"/>
              <a:t>nález Ústavního soudu sp. zn. Pl. ÚS 32/15</a:t>
            </a:r>
          </a:p>
          <a:p>
            <a:pPr lvl="1"/>
            <a:endParaRPr lang="cs-CZ" dirty="0"/>
          </a:p>
          <a:p>
            <a:r>
              <a:rPr lang="cs-CZ" b="1" dirty="0"/>
              <a:t>závěr ÚS</a:t>
            </a:r>
            <a:r>
              <a:rPr lang="cs-CZ" dirty="0"/>
              <a:t> – kontrolní hlášení spolu s evidencí tržeb nemá rdousící efekt na podnikání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1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64096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V. Rozpor ET s právem na </a:t>
            </a:r>
            <a:r>
              <a:rPr lang="cs-CZ" dirty="0" err="1"/>
              <a:t>ochr</a:t>
            </a:r>
            <a:r>
              <a:rPr lang="cs-CZ" dirty="0"/>
              <a:t>. soukromí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ÚS provedl test proporcionality</a:t>
            </a:r>
          </a:p>
          <a:p>
            <a:pPr lvl="1"/>
            <a:r>
              <a:rPr lang="cs-CZ" dirty="0"/>
              <a:t>1. krok – test vhodnosti – evidence je schopna dosáhnout stanoveného cíle</a:t>
            </a:r>
          </a:p>
          <a:p>
            <a:pPr lvl="1"/>
            <a:r>
              <a:rPr lang="cs-CZ" dirty="0"/>
              <a:t>2. krok – při pluralitě možných (a stejně efektivních) řešení je evidence tržeb nejšetrnější k právu na ochranu soukromí</a:t>
            </a:r>
          </a:p>
          <a:p>
            <a:pPr lvl="1"/>
            <a:r>
              <a:rPr lang="cs-CZ" dirty="0"/>
              <a:t>3. krok – poměření narušení soukromí a zlepšení výběru daní a efektivity správy daní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76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71296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VI. Ochrana soukromí a karetní transakce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platby uskutečněné bezhotovostním převodem, k němuž dává příkaz plátce prostřednictvím příjemce (typicky karetní transakce)</a:t>
            </a:r>
          </a:p>
          <a:p>
            <a:endParaRPr lang="cs-CZ" dirty="0"/>
          </a:p>
          <a:p>
            <a:r>
              <a:rPr lang="cs-CZ" b="1" dirty="0"/>
              <a:t>závěr ÚS </a:t>
            </a:r>
          </a:p>
          <a:p>
            <a:pPr lvl="1"/>
            <a:r>
              <a:rPr lang="cs-CZ" dirty="0"/>
              <a:t>karetní transakce neobstojí v 3. kroku testu proporcionality</a:t>
            </a:r>
          </a:p>
          <a:p>
            <a:pPr lvl="2"/>
            <a:r>
              <a:rPr lang="cs-CZ" dirty="0"/>
              <a:t>transakce jsou dohledatelné podle § 57 daňového řádu</a:t>
            </a:r>
          </a:p>
          <a:p>
            <a:pPr lvl="2"/>
            <a:r>
              <a:rPr lang="cs-CZ" dirty="0"/>
              <a:t>není silný zájem státu na jejich plošné evidenci</a:t>
            </a:r>
          </a:p>
          <a:p>
            <a:pPr lvl="1"/>
            <a:r>
              <a:rPr lang="cs-CZ" dirty="0"/>
              <a:t>zrušení § 5 písm. b) zákona o evidenci tržeb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72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444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VII. Ochrana soukromí a DIČ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účtence se uvádí DIČ poplatníka</a:t>
            </a:r>
          </a:p>
          <a:p>
            <a:pPr lvl="1"/>
            <a:r>
              <a:rPr lang="cs-CZ" dirty="0"/>
              <a:t>fyzické osoby = CZ + rodné číslo</a:t>
            </a:r>
          </a:p>
          <a:p>
            <a:pPr lvl="1"/>
            <a:r>
              <a:rPr lang="cs-CZ" dirty="0"/>
              <a:t>právnické osoby = CZ + identifikační číslo</a:t>
            </a:r>
          </a:p>
          <a:p>
            <a:endParaRPr lang="cs-CZ" dirty="0"/>
          </a:p>
          <a:p>
            <a:r>
              <a:rPr lang="cs-CZ" b="1" dirty="0"/>
              <a:t>závěr ÚS</a:t>
            </a:r>
          </a:p>
          <a:p>
            <a:pPr lvl="1"/>
            <a:r>
              <a:rPr lang="cs-CZ" dirty="0"/>
              <a:t>zrušení povinnosti uvádět na účtence DIČ</a:t>
            </a:r>
          </a:p>
          <a:p>
            <a:pPr lvl="1"/>
            <a:r>
              <a:rPr lang="cs-CZ" dirty="0"/>
              <a:t>uvádění rodného čísla neobstojí v druhém kroku testu proporcionality (existují jiné identifikátory)</a:t>
            </a:r>
          </a:p>
          <a:p>
            <a:endParaRPr lang="cs-CZ" dirty="0"/>
          </a:p>
          <a:p>
            <a:r>
              <a:rPr lang="cs-CZ" dirty="0"/>
              <a:t>nutnost řešení </a:t>
            </a:r>
            <a:r>
              <a:rPr lang="cs-CZ" i="1" dirty="0"/>
              <a:t>de lege ferenda</a:t>
            </a:r>
            <a:r>
              <a:rPr lang="cs-CZ" dirty="0"/>
              <a:t> pro celý právní řád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786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444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VIII. Výhrada zákona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3 zmocňovací ustanovení pro vládu stanovit výjimky z evidence tržeb</a:t>
            </a:r>
          </a:p>
          <a:p>
            <a:endParaRPr lang="cs-CZ" dirty="0"/>
          </a:p>
          <a:p>
            <a:r>
              <a:rPr lang="cs-CZ" b="1" dirty="0"/>
              <a:t>závěr ÚS</a:t>
            </a:r>
          </a:p>
          <a:p>
            <a:pPr lvl="1"/>
            <a:r>
              <a:rPr lang="cs-CZ" dirty="0"/>
              <a:t>příliš obecné podmínky pro vydání nařízení vlády</a:t>
            </a:r>
          </a:p>
          <a:p>
            <a:pPr lvl="1"/>
            <a:r>
              <a:rPr lang="cs-CZ" dirty="0"/>
              <a:t>porušení principu rovnosti a zákazu diskriminace</a:t>
            </a:r>
          </a:p>
          <a:p>
            <a:pPr lvl="1"/>
            <a:r>
              <a:rPr lang="cs-CZ" dirty="0"/>
              <a:t>zrušení zmocňovacích ustanovení a podle nich vydaného nařízení vlády č. 376/2017 Sb.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105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444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IX. Spuštění 3. a 4. fáze ET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3. a 4. fáze měla být spuštěna 1. března  a 1. června 2018</a:t>
            </a:r>
          </a:p>
          <a:p>
            <a:endParaRPr lang="cs-CZ" dirty="0"/>
          </a:p>
          <a:p>
            <a:r>
              <a:rPr lang="cs-CZ" dirty="0"/>
              <a:t>rozhodnutí ÚS nad rámec návrhu </a:t>
            </a:r>
          </a:p>
          <a:p>
            <a:pPr lvl="1"/>
            <a:r>
              <a:rPr lang="cs-CZ" dirty="0"/>
              <a:t>odchýlení se od rozhodovací praxe (neodůvodněno)</a:t>
            </a:r>
          </a:p>
          <a:p>
            <a:endParaRPr lang="cs-CZ" dirty="0"/>
          </a:p>
          <a:p>
            <a:r>
              <a:rPr lang="cs-CZ" b="1" dirty="0"/>
              <a:t>závěr ÚS</a:t>
            </a:r>
          </a:p>
          <a:p>
            <a:pPr lvl="1"/>
            <a:r>
              <a:rPr lang="cs-CZ" dirty="0"/>
              <a:t>nedostatečné zvážení dopadů na povinné subjekty</a:t>
            </a:r>
          </a:p>
          <a:p>
            <a:endParaRPr lang="cs-CZ" dirty="0"/>
          </a:p>
          <a:p>
            <a:r>
              <a:rPr lang="cs-CZ" dirty="0"/>
              <a:t>důsledkem je, že chce-li zákonodárce spustit 3. a 4. fázi, musí přijmout zákon (není možné nařízení vlády) 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94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2123728" y="3789040"/>
            <a:ext cx="5400675" cy="1512168"/>
          </a:xfrm>
        </p:spPr>
        <p:txBody>
          <a:bodyPr>
            <a:normAutofit/>
          </a:bodyPr>
          <a:lstStyle/>
          <a:p>
            <a:r>
              <a:rPr lang="cs-CZ" sz="2400" dirty="0"/>
              <a:t>e-mail: bohac@prf.cuni.cz</a:t>
            </a:r>
          </a:p>
          <a:p>
            <a:r>
              <a:rPr lang="cs-CZ" sz="2400" dirty="0"/>
              <a:t>web: www.radimbohac.cz </a:t>
            </a:r>
            <a:br>
              <a:rPr lang="cs-CZ" sz="2400" dirty="0"/>
            </a:br>
            <a:r>
              <a:rPr lang="cs-CZ" sz="2400" dirty="0"/>
              <a:t>tel.: +420221005530</a:t>
            </a:r>
          </a:p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cs-CZ" sz="1600" dirty="0"/>
              <a:t>23. února 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cs-CZ" sz="1600" dirty="0"/>
              <a:t>doc. JUDr. Radim Boháč, Ph.D.</a:t>
            </a:r>
          </a:p>
          <a:p>
            <a:pPr algn="l"/>
            <a:r>
              <a:rPr lang="cs-CZ" sz="1600" dirty="0"/>
              <a:t>katedra finančního práva a finanční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16</a:t>
            </a:fld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4810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Osnova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623887" indent="-514350">
              <a:buFont typeface="+mj-lt"/>
              <a:buAutoNum type="arabicPeriod"/>
            </a:pPr>
            <a:r>
              <a:rPr lang="cs-CZ" dirty="0"/>
              <a:t>Obecně k evidenci tržeb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Obecně k rozhodnutí Ústavního soudu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Závěry Ústavního soudu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2</a:t>
            </a:fld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1567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1. Obecně k evidenci tržeb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112/2016 Sb., o evidenci tržeb</a:t>
            </a:r>
          </a:p>
          <a:p>
            <a:r>
              <a:rPr lang="cs-CZ" b="1" dirty="0"/>
              <a:t>subjekty evidence tržeb</a:t>
            </a:r>
          </a:p>
          <a:p>
            <a:pPr lvl="1"/>
            <a:r>
              <a:rPr lang="cs-CZ" dirty="0"/>
              <a:t>poplatníci daní z příjmů fyzických a právnických osob</a:t>
            </a:r>
          </a:p>
          <a:p>
            <a:r>
              <a:rPr lang="cs-CZ" b="1" dirty="0"/>
              <a:t>předmět evidence tržeb = evidované tržby</a:t>
            </a:r>
          </a:p>
          <a:p>
            <a:pPr lvl="1"/>
            <a:r>
              <a:rPr lang="cs-CZ" dirty="0"/>
              <a:t>formální náležitosti – hotovost a obdobné formy</a:t>
            </a:r>
          </a:p>
          <a:p>
            <a:pPr lvl="1"/>
            <a:r>
              <a:rPr lang="cs-CZ" dirty="0"/>
              <a:t>materiální znak – rozhodný příjem</a:t>
            </a:r>
          </a:p>
          <a:p>
            <a:r>
              <a:rPr lang="cs-CZ" b="1" dirty="0"/>
              <a:t>4 fáze náběhu evidence tržeb</a:t>
            </a:r>
          </a:p>
          <a:p>
            <a:pPr lvl="1"/>
            <a:r>
              <a:rPr lang="cs-CZ" dirty="0"/>
              <a:t>1. prosince 2016, 1. března 2017</a:t>
            </a:r>
          </a:p>
          <a:p>
            <a:pPr lvl="1"/>
            <a:r>
              <a:rPr lang="cs-CZ" dirty="0"/>
              <a:t>1. března 2018, 1. června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84855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1. Obecně k evidenci tržeb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Zástupný symbol pro obsah 2">
            <a:extLst>
              <a:ext uri="{FF2B5EF4-FFF2-40B4-BE49-F238E27FC236}">
                <a16:creationId xmlns:a16="http://schemas.microsoft.com/office/drawing/2014/main" id="{457FF87A-A904-4753-90C8-BF1A47DFC5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71600" y="1916832"/>
            <a:ext cx="7127875" cy="29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394" y="188640"/>
            <a:ext cx="8604126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2. Obecně k rozhodnutí Ústavního soudu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b="1" dirty="0"/>
              <a:t>nález Ústavního soudu sp. zn. Pl. ÚS 26/16</a:t>
            </a:r>
          </a:p>
          <a:p>
            <a:pPr lvl="1"/>
            <a:r>
              <a:rPr lang="cs-CZ" dirty="0"/>
              <a:t>vydán dne 12. prosince 2017</a:t>
            </a:r>
          </a:p>
          <a:p>
            <a:pPr lvl="1"/>
            <a:r>
              <a:rPr lang="cs-CZ" dirty="0"/>
              <a:t>výrok</a:t>
            </a:r>
          </a:p>
          <a:p>
            <a:pPr lvl="2"/>
            <a:r>
              <a:rPr lang="cs-CZ" dirty="0"/>
              <a:t>zrušení určitých ustanovení zákona uplynutím </a:t>
            </a:r>
            <a:br>
              <a:rPr lang="cs-CZ" dirty="0"/>
            </a:br>
            <a:r>
              <a:rPr lang="cs-CZ" dirty="0"/>
              <a:t>dne 28. února 2018</a:t>
            </a:r>
          </a:p>
          <a:p>
            <a:pPr lvl="2"/>
            <a:r>
              <a:rPr lang="cs-CZ" dirty="0"/>
              <a:t>zrušení určitých ustanovení uplynutím </a:t>
            </a:r>
            <a:br>
              <a:rPr lang="cs-CZ" dirty="0"/>
            </a:br>
            <a:r>
              <a:rPr lang="cs-CZ" dirty="0"/>
              <a:t>dne 31. prosince 2018</a:t>
            </a:r>
          </a:p>
          <a:p>
            <a:pPr lvl="2"/>
            <a:r>
              <a:rPr lang="cs-CZ" dirty="0"/>
              <a:t>zrušení nařízení vlády č. 367/2017 Sb. uplynutím </a:t>
            </a:r>
            <a:br>
              <a:rPr lang="cs-CZ" dirty="0"/>
            </a:br>
            <a:r>
              <a:rPr lang="cs-CZ" dirty="0"/>
              <a:t>dne 31. prosince 2018</a:t>
            </a:r>
          </a:p>
          <a:p>
            <a:pPr lvl="2"/>
            <a:r>
              <a:rPr lang="cs-CZ" dirty="0"/>
              <a:t>ve zbývající části návrh zamítnut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64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3. Závěry Ústavního soudu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005706"/>
            <a:ext cx="8496300" cy="523160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Legislativní proces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Podpis předsedy Poslanecké sněmovny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Rozpor evidence tržeb s právem podnikat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Synergický efekt mezi evidencí tržeb a kontrolním hlášením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Rozpor evidence tržeb s právem na ochranu soukromí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Ochrana soukromí a karetní transakce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Ochrana soukromí a daňové identifikační číslo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Výhrada zákona pro ukládání daňových povinností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Spuštění třetí a čtvrté fáze evidence tržeb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29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I. Legislativní proces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nestandardní ukončení rozpravy ve 3. čtení</a:t>
            </a:r>
          </a:p>
          <a:p>
            <a:endParaRPr lang="cs-CZ" dirty="0"/>
          </a:p>
          <a:p>
            <a:r>
              <a:rPr lang="cs-CZ" b="1" dirty="0"/>
              <a:t>závěr ÚS</a:t>
            </a:r>
            <a:r>
              <a:rPr lang="cs-CZ" dirty="0"/>
              <a:t> - při přijímání zákona byl porušen zákon o jednacím řádu Poslanecké sněmovny</a:t>
            </a:r>
          </a:p>
          <a:p>
            <a:endParaRPr lang="cs-CZ" dirty="0"/>
          </a:p>
          <a:p>
            <a:r>
              <a:rPr lang="cs-CZ" i="1" dirty="0"/>
              <a:t>de lege ferenda </a:t>
            </a:r>
            <a:r>
              <a:rPr lang="cs-CZ" dirty="0"/>
              <a:t>zvažovat změnu jednacího řádu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75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II. Podpis předsedy PS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zákon nebyl podepsán předsedou Poslanecké sněmovny, ale její místopředsedkyní</a:t>
            </a:r>
          </a:p>
          <a:p>
            <a:endParaRPr lang="cs-CZ" i="1" dirty="0"/>
          </a:p>
          <a:p>
            <a:r>
              <a:rPr lang="cs-CZ" b="1" dirty="0"/>
              <a:t>závěr ÚS</a:t>
            </a:r>
            <a:r>
              <a:rPr lang="cs-CZ" dirty="0"/>
              <a:t> - zastoupení předsedy je možné </a:t>
            </a:r>
            <a:br>
              <a:rPr lang="cs-CZ" dirty="0"/>
            </a:br>
            <a:r>
              <a:rPr lang="cs-CZ" dirty="0"/>
              <a:t>a obvyklé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10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III. Rozpor ET s právem podnikat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ÚS provedl test rozumnosti</a:t>
            </a:r>
          </a:p>
          <a:p>
            <a:pPr lvl="1"/>
            <a:r>
              <a:rPr lang="cs-CZ" dirty="0"/>
              <a:t>1. a 2. krok – zavedení elektronické evidence tržeb smysl a podstatu práva podnikat neporušuje</a:t>
            </a:r>
          </a:p>
          <a:p>
            <a:pPr lvl="1"/>
            <a:r>
              <a:rPr lang="cs-CZ" dirty="0"/>
              <a:t>3. krok – cílem je narovnání podnikatelského prostředí, efektivnější správě daní</a:t>
            </a:r>
          </a:p>
          <a:p>
            <a:pPr lvl="1"/>
            <a:r>
              <a:rPr lang="cs-CZ" dirty="0"/>
              <a:t>4. krok – zákonný prostředek použitý k dosažení cíle je rozumný</a:t>
            </a:r>
          </a:p>
          <a:p>
            <a:r>
              <a:rPr lang="cs-CZ" b="1" dirty="0"/>
              <a:t>odlišné stanovisko skupiny soudců</a:t>
            </a:r>
          </a:p>
          <a:p>
            <a:pPr lvl="1"/>
            <a:r>
              <a:rPr lang="cs-CZ" dirty="0"/>
              <a:t>požadují test proporcionality</a:t>
            </a:r>
          </a:p>
          <a:p>
            <a:pPr lvl="1"/>
            <a:r>
              <a:rPr lang="cs-CZ" dirty="0"/>
              <a:t>zdanění má pro úspěšné fungování společnosti druhotný význam</a:t>
            </a:r>
          </a:p>
          <a:p>
            <a:pPr lvl="1"/>
            <a:r>
              <a:rPr lang="cs-CZ" dirty="0"/>
              <a:t>menší daňový výnos od podnikatelů nevadí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08002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_červen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Šablona_červená</Template>
  <TotalTime>2182</TotalTime>
  <Words>600</Words>
  <Application>Microsoft Office PowerPoint</Application>
  <PresentationFormat>Předvádění na obrazovce (4:3)</PresentationFormat>
  <Paragraphs>123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Šablona_červená</vt:lpstr>
      <vt:lpstr>Evidence tržeb v České republice  s ohledem na rozhodnutí Ústavního soudu</vt:lpstr>
      <vt:lpstr>Osnova</vt:lpstr>
      <vt:lpstr>1. Obecně k evidenci tržeb</vt:lpstr>
      <vt:lpstr>1. Obecně k evidenci tržeb</vt:lpstr>
      <vt:lpstr>2. Obecně k rozhodnutí Ústavního soudu</vt:lpstr>
      <vt:lpstr>3. Závěry Ústavního soudu</vt:lpstr>
      <vt:lpstr>I. Legislativní proces</vt:lpstr>
      <vt:lpstr>II. Podpis předsedy PS</vt:lpstr>
      <vt:lpstr>III. Rozpor ET s právem podnikat </vt:lpstr>
      <vt:lpstr>IV.  Synergie kontrolního hlášení a ET</vt:lpstr>
      <vt:lpstr>V. Rozpor ET s právem na ochr. soukromí</vt:lpstr>
      <vt:lpstr>VI. Ochrana soukromí a karetní transakce</vt:lpstr>
      <vt:lpstr>VII. Ochrana soukromí a DIČ </vt:lpstr>
      <vt:lpstr>VIII. Výhrada zákona </vt:lpstr>
      <vt:lpstr>IX. Spuštění 3. a 4. fáze ET </vt:lpstr>
      <vt:lpstr>Prezentace aplikace PowerPoint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část rozpočtového práva III</dc:title>
  <dc:creator>Radim Bohac</dc:creator>
  <cp:lastModifiedBy>Radim Boháč</cp:lastModifiedBy>
  <cp:revision>132</cp:revision>
  <dcterms:created xsi:type="dcterms:W3CDTF">2015-03-30T13:03:17Z</dcterms:created>
  <dcterms:modified xsi:type="dcterms:W3CDTF">2018-02-22T07:44:11Z</dcterms:modified>
</cp:coreProperties>
</file>