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62" r:id="rId3"/>
    <p:sldId id="361" r:id="rId4"/>
    <p:sldId id="370" r:id="rId5"/>
    <p:sldId id="368" r:id="rId6"/>
    <p:sldId id="369" r:id="rId7"/>
    <p:sldId id="367" r:id="rId8"/>
    <p:sldId id="258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Titulní strana" id="{7B692206-E671-4541-BF20-B205A4DF3851}">
          <p14:sldIdLst>
            <p14:sldId id="256"/>
          </p14:sldIdLst>
        </p14:section>
        <p14:section name="Obsah" id="{905F8762-B386-4E38-A933-83751AE92FC0}">
          <p14:sldIdLst>
            <p14:sldId id="362"/>
            <p14:sldId id="361"/>
            <p14:sldId id="368"/>
            <p14:sldId id="369"/>
            <p14:sldId id="367"/>
          </p14:sldIdLst>
        </p14:section>
        <p14:section name="Poděkování" id="{57CEAD7D-A9AC-46E3-B16F-0670974FC0E0}">
          <p14:sldIdLst>
            <p14:sldId id="25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náčková Kateřina Ing. Mgr." initials="JKI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2191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66708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5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91367-4B76-4F5F-B4A0-091F74424322}" type="datetimeFigureOut">
              <a:rPr lang="cs-CZ" smtClean="0"/>
              <a:pPr/>
              <a:t>10.11.2016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DC0D2-E44C-416D-955C-0A6F7B9D57B1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35218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42F4F-4E93-47BF-A2A8-9D74028EDC07}" type="datetimeFigureOut">
              <a:rPr lang="cs-CZ" smtClean="0"/>
              <a:pPr/>
              <a:t>10.11.2016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7FC442-BD86-4C4C-BFFE-745F88BC43A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66752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Neustále se diskutuje (objevuje, vynořuje a vrací jako bumerang) otázka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FC442-BD86-4C4C-BFFE-745F88BC43A0}" type="slidenum">
              <a:rPr lang="cs-CZ" smtClean="0"/>
              <a:pPr/>
              <a:t>2</a:t>
            </a:fld>
            <a:endParaRPr 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3 varianty</a:t>
            </a:r>
          </a:p>
          <a:p>
            <a:pPr>
              <a:buFontTx/>
              <a:buChar char="-"/>
            </a:pPr>
            <a:r>
              <a:rPr lang="cs-CZ" dirty="0" smtClean="0"/>
              <a:t>standardní</a:t>
            </a:r>
          </a:p>
          <a:p>
            <a:pPr>
              <a:buFontTx/>
              <a:buChar char="-"/>
            </a:pPr>
            <a:r>
              <a:rPr lang="cs-CZ" dirty="0" smtClean="0"/>
              <a:t>samostatný zákon</a:t>
            </a:r>
          </a:p>
          <a:p>
            <a:pPr>
              <a:buFontTx/>
              <a:buChar char="-"/>
            </a:pPr>
            <a:r>
              <a:rPr lang="cs-CZ" dirty="0" smtClean="0"/>
              <a:t>část změnového zákona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FC442-BD86-4C4C-BFFE-745F88BC43A0}" type="slidenum">
              <a:rPr lang="cs-CZ" smtClean="0"/>
              <a:pPr/>
              <a:t>3</a:t>
            </a:fld>
            <a:endParaRPr lang="cs-CZ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FC442-BD86-4C4C-BFFE-745F88BC43A0}" type="slidenum">
              <a:rPr lang="cs-CZ" smtClean="0"/>
              <a:pPr/>
              <a:t>4</a:t>
            </a:fld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899592" y="3645024"/>
            <a:ext cx="7344816" cy="100811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998240" y="6093296"/>
            <a:ext cx="1845568" cy="365125"/>
          </a:xfrm>
        </p:spPr>
        <p:txBody>
          <a:bodyPr/>
          <a:lstStyle/>
          <a:p>
            <a:fld id="{A2A46377-39A1-4831-B429-D327D4091845}" type="datetimeFigureOut">
              <a:rPr lang="cs-CZ" smtClean="0"/>
              <a:pPr/>
              <a:t>10.11.2016</a:t>
            </a:fld>
            <a:endParaRPr lang="cs-CZ" dirty="0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>
          <a:xfrm>
            <a:off x="3476600" y="6093296"/>
            <a:ext cx="2895600" cy="365125"/>
          </a:xfrm>
        </p:spPr>
        <p:txBody>
          <a:bodyPr/>
          <a:lstStyle/>
          <a:p>
            <a:pPr algn="l"/>
            <a:r>
              <a:rPr lang="cs-CZ" dirty="0" smtClean="0"/>
              <a:t>Jméno přednášejícího</a:t>
            </a:r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>
          <a:xfrm>
            <a:off x="7740352" y="6093296"/>
            <a:ext cx="1224136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 dirty="0" smtClean="0"/>
              <a:t>Počet stránek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01492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Název snímku</a:t>
            </a:r>
            <a:endParaRPr lang="cs-CZ" dirty="0"/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13"/>
          </p:nvPr>
        </p:nvSpPr>
        <p:spPr>
          <a:xfrm>
            <a:off x="323850" y="1124744"/>
            <a:ext cx="8496300" cy="4968081"/>
          </a:xfrm>
        </p:spPr>
        <p:txBody>
          <a:bodyPr/>
          <a:lstStyle>
            <a:lvl1pPr>
              <a:buClr>
                <a:srgbClr val="92191C"/>
              </a:buClr>
              <a:defRPr/>
            </a:lvl1pPr>
            <a:lvl2pPr>
              <a:buClr>
                <a:srgbClr val="92191C"/>
              </a:buClr>
              <a:defRPr/>
            </a:lvl2pPr>
            <a:lvl3pPr>
              <a:buClr>
                <a:srgbClr val="92191C"/>
              </a:buClr>
              <a:defRPr/>
            </a:lvl3pPr>
            <a:lvl4pPr>
              <a:buClr>
                <a:srgbClr val="92191C"/>
              </a:buClr>
              <a:defRPr/>
            </a:lvl4pPr>
            <a:lvl5pPr>
              <a:buClr>
                <a:srgbClr val="92191C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2A46377-39A1-4831-B429-D327D4091845}" type="datetimeFigureOut">
              <a:rPr lang="cs-CZ" smtClean="0"/>
              <a:pPr/>
              <a:t>10.11.2016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cs-CZ" dirty="0" smtClean="0"/>
              <a:t>Jméno přednášejícího</a:t>
            </a:r>
            <a:endParaRPr lang="cs-CZ" dirty="0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25936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6377-39A1-4831-B429-D327D4091845}" type="datetimeFigureOut">
              <a:rPr lang="cs-CZ" smtClean="0"/>
              <a:pPr/>
              <a:t>10.11.2016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Jméno přednášejícího</a:t>
            </a:r>
            <a:endParaRPr lang="cs-CZ" dirty="0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45497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Název snímku</a:t>
            </a:r>
            <a:endParaRPr lang="cs-CZ" dirty="0"/>
          </a:p>
        </p:txBody>
      </p:sp>
      <p:sp>
        <p:nvSpPr>
          <p:cNvPr id="7" name="Zástupný symbol pro obrázek 6"/>
          <p:cNvSpPr>
            <a:spLocks noGrp="1"/>
          </p:cNvSpPr>
          <p:nvPr>
            <p:ph type="pic" sz="quarter" idx="13"/>
          </p:nvPr>
        </p:nvSpPr>
        <p:spPr>
          <a:xfrm>
            <a:off x="395537" y="1124744"/>
            <a:ext cx="8352928" cy="3960440"/>
          </a:xfrm>
        </p:spPr>
        <p:txBody>
          <a:bodyPr/>
          <a:lstStyle/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395536" y="5227984"/>
            <a:ext cx="8352929" cy="649288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/>
            </a:lvl1pPr>
          </a:lstStyle>
          <a:p>
            <a:pPr lvl="0"/>
            <a:r>
              <a:rPr lang="cs-CZ" dirty="0" smtClean="0"/>
              <a:t>Popisek obrázku</a:t>
            </a:r>
            <a:endParaRPr lang="cs-CZ" dirty="0"/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395536" y="5155976"/>
            <a:ext cx="8352928" cy="0"/>
          </a:xfrm>
          <a:prstGeom prst="line">
            <a:avLst/>
          </a:prstGeom>
          <a:ln>
            <a:solidFill>
              <a:srgbClr val="92191C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Zástupný symbol pro datum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2A46377-39A1-4831-B429-D327D4091845}" type="datetimeFigureOut">
              <a:rPr lang="cs-CZ" smtClean="0"/>
              <a:pPr/>
              <a:t>10.11.2016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dirty="0" smtClean="0"/>
              <a:t>Jméno přednášejícího</a:t>
            </a:r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89844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Název snímku</a:t>
            </a:r>
            <a:endParaRPr lang="cs-CZ" dirty="0"/>
          </a:p>
        </p:txBody>
      </p:sp>
      <p:sp>
        <p:nvSpPr>
          <p:cNvPr id="7" name="Zástupný symbol pro tabulku 6"/>
          <p:cNvSpPr>
            <a:spLocks noGrp="1"/>
          </p:cNvSpPr>
          <p:nvPr>
            <p:ph type="tbl" sz="quarter" idx="13"/>
          </p:nvPr>
        </p:nvSpPr>
        <p:spPr>
          <a:xfrm>
            <a:off x="250825" y="1125538"/>
            <a:ext cx="8713788" cy="4967287"/>
          </a:xfrm>
          <a:noFill/>
        </p:spPr>
        <p:txBody>
          <a:bodyPr/>
          <a:lstStyle/>
          <a:p>
            <a:r>
              <a:rPr lang="cs-CZ" dirty="0" smtClean="0"/>
              <a:t>Kliknutím na ikonu přidáte tabulku.</a:t>
            </a:r>
            <a:endParaRPr lang="cs-CZ" dirty="0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2A46377-39A1-4831-B429-D327D4091845}" type="datetimeFigureOut">
              <a:rPr lang="cs-CZ" smtClean="0"/>
              <a:pPr/>
              <a:t>10.11.2016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cs-CZ" dirty="0" smtClean="0"/>
              <a:t>Jméno přednášejícího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4203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Název snímku</a:t>
            </a:r>
            <a:endParaRPr lang="cs-CZ" dirty="0"/>
          </a:p>
        </p:txBody>
      </p:sp>
      <p:sp>
        <p:nvSpPr>
          <p:cNvPr id="9" name="Zástupný symbol pro graf 8"/>
          <p:cNvSpPr>
            <a:spLocks noGrp="1"/>
          </p:cNvSpPr>
          <p:nvPr>
            <p:ph type="chart" sz="quarter" idx="13"/>
          </p:nvPr>
        </p:nvSpPr>
        <p:spPr>
          <a:xfrm>
            <a:off x="323850" y="1196975"/>
            <a:ext cx="8569325" cy="4895850"/>
          </a:xfrm>
        </p:spPr>
        <p:txBody>
          <a:bodyPr/>
          <a:lstStyle/>
          <a:p>
            <a:r>
              <a:rPr lang="cs-CZ" dirty="0" smtClean="0"/>
              <a:t>Kliknutím na ikonu přidáte graf.</a:t>
            </a:r>
            <a:endParaRPr lang="cs-CZ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2A46377-39A1-4831-B429-D327D4091845}" type="datetimeFigureOut">
              <a:rPr lang="cs-CZ" smtClean="0"/>
              <a:pPr/>
              <a:t>10.11.2016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cs-CZ" dirty="0" smtClean="0"/>
              <a:t>Jméno přednášejícího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13433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Název snímku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3970784" cy="5001419"/>
          </a:xfrm>
        </p:spPr>
        <p:txBody>
          <a:bodyPr/>
          <a:lstStyle>
            <a:lvl1pPr>
              <a:buClr>
                <a:srgbClr val="92191C"/>
              </a:buClr>
              <a:defRPr sz="2800"/>
            </a:lvl1pPr>
            <a:lvl2pPr>
              <a:buClr>
                <a:srgbClr val="92191C"/>
              </a:buClr>
              <a:defRPr sz="2400"/>
            </a:lvl2pPr>
            <a:lvl3pPr>
              <a:buClr>
                <a:srgbClr val="92191C"/>
              </a:buClr>
              <a:defRPr sz="2000"/>
            </a:lvl3pPr>
            <a:lvl4pPr>
              <a:buClr>
                <a:srgbClr val="92191C"/>
              </a:buClr>
              <a:defRPr sz="1800"/>
            </a:lvl4pPr>
            <a:lvl5pPr>
              <a:buClr>
                <a:srgbClr val="92191C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001419"/>
          </a:xfrm>
        </p:spPr>
        <p:txBody>
          <a:bodyPr/>
          <a:lstStyle>
            <a:lvl1pPr>
              <a:buClr>
                <a:srgbClr val="92191C"/>
              </a:buClr>
              <a:defRPr sz="2800"/>
            </a:lvl1pPr>
            <a:lvl2pPr>
              <a:buClr>
                <a:srgbClr val="92191C"/>
              </a:buClr>
              <a:defRPr sz="2400"/>
            </a:lvl2pPr>
            <a:lvl3pPr>
              <a:buClr>
                <a:srgbClr val="92191C"/>
              </a:buClr>
              <a:defRPr sz="2000"/>
            </a:lvl3pPr>
            <a:lvl4pPr>
              <a:buClr>
                <a:srgbClr val="92191C"/>
              </a:buClr>
              <a:defRPr sz="1800"/>
            </a:lvl4pPr>
            <a:lvl5pPr>
              <a:buClr>
                <a:srgbClr val="92191C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cxnSp>
        <p:nvCxnSpPr>
          <p:cNvPr id="9" name="Přímá spojnice 8"/>
          <p:cNvCxnSpPr/>
          <p:nvPr userDrawn="1"/>
        </p:nvCxnSpPr>
        <p:spPr>
          <a:xfrm rot="5400000">
            <a:off x="1979712" y="3645024"/>
            <a:ext cx="5040560" cy="12700"/>
          </a:xfrm>
          <a:prstGeom prst="curvedConnector3">
            <a:avLst>
              <a:gd name="adj1" fmla="val 50000"/>
            </a:avLst>
          </a:prstGeom>
          <a:ln>
            <a:solidFill>
              <a:srgbClr val="92191C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6377-39A1-4831-B429-D327D4091845}" type="datetimeFigureOut">
              <a:rPr lang="cs-CZ" smtClean="0"/>
              <a:pPr/>
              <a:t>10.11.2016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Jméno přednášejícího</a:t>
            </a:r>
            <a:endParaRPr lang="cs-CZ" dirty="0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04851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 obráz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Název snímku</a:t>
            </a:r>
            <a:endParaRPr lang="cs-CZ" dirty="0"/>
          </a:p>
        </p:txBody>
      </p:sp>
      <p:sp>
        <p:nvSpPr>
          <p:cNvPr id="7" name="Zástupný symbol pro obrázek 6"/>
          <p:cNvSpPr>
            <a:spLocks noGrp="1"/>
          </p:cNvSpPr>
          <p:nvPr>
            <p:ph type="pic" sz="quarter" idx="13"/>
          </p:nvPr>
        </p:nvSpPr>
        <p:spPr>
          <a:xfrm>
            <a:off x="5003800" y="1268413"/>
            <a:ext cx="3816350" cy="4105275"/>
          </a:xfrm>
        </p:spPr>
        <p:txBody>
          <a:bodyPr/>
          <a:lstStyle/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8" name="Zástupný symbol pro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5004048" y="5517232"/>
            <a:ext cx="3759317" cy="649288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/>
            </a:lvl1pPr>
          </a:lstStyle>
          <a:p>
            <a:pPr lvl="0"/>
            <a:r>
              <a:rPr lang="cs-CZ" dirty="0" smtClean="0"/>
              <a:t>Popisek obrázku</a:t>
            </a:r>
            <a:endParaRPr lang="cs-CZ" dirty="0"/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5061155" y="5445224"/>
            <a:ext cx="3759317" cy="0"/>
          </a:xfrm>
          <a:prstGeom prst="line">
            <a:avLst/>
          </a:prstGeom>
          <a:ln>
            <a:solidFill>
              <a:srgbClr val="92191C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Zástupný symbol pro text 11"/>
          <p:cNvSpPr>
            <a:spLocks noGrp="1"/>
          </p:cNvSpPr>
          <p:nvPr>
            <p:ph type="body" sz="quarter" idx="15"/>
          </p:nvPr>
        </p:nvSpPr>
        <p:spPr>
          <a:xfrm>
            <a:off x="467545" y="1268760"/>
            <a:ext cx="4248472" cy="4896544"/>
          </a:xfrm>
        </p:spPr>
        <p:txBody>
          <a:bodyPr/>
          <a:lstStyle>
            <a:lvl1pPr>
              <a:buClr>
                <a:srgbClr val="92191C"/>
              </a:buClr>
              <a:defRPr/>
            </a:lvl1pPr>
            <a:lvl2pPr>
              <a:buClr>
                <a:srgbClr val="92191C"/>
              </a:buClr>
              <a:defRPr/>
            </a:lvl2pPr>
            <a:lvl3pPr>
              <a:buClr>
                <a:srgbClr val="92191C"/>
              </a:buClr>
              <a:defRPr/>
            </a:lvl3pPr>
            <a:lvl4pPr>
              <a:buClr>
                <a:srgbClr val="92191C"/>
              </a:buClr>
              <a:defRPr/>
            </a:lvl4pPr>
            <a:lvl5pPr>
              <a:buClr>
                <a:srgbClr val="92191C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4860032" y="1268760"/>
            <a:ext cx="0" cy="4896544"/>
          </a:xfrm>
          <a:prstGeom prst="line">
            <a:avLst/>
          </a:prstGeom>
          <a:ln>
            <a:solidFill>
              <a:srgbClr val="92191C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Zástupný symbol pro datum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A2A46377-39A1-4831-B429-D327D4091845}" type="datetimeFigureOut">
              <a:rPr lang="cs-CZ" smtClean="0"/>
              <a:pPr/>
              <a:t>10.11.2016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 dirty="0" smtClean="0"/>
              <a:t>Jméno přednášejícího</a:t>
            </a:r>
            <a:endParaRPr lang="cs-CZ" dirty="0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4024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lastní rozložení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sz="quarter" idx="13" hasCustomPrompt="1"/>
          </p:nvPr>
        </p:nvSpPr>
        <p:spPr>
          <a:xfrm>
            <a:off x="2123728" y="4077072"/>
            <a:ext cx="5400675" cy="576263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E-mailová adresa</a:t>
            </a:r>
            <a:endParaRPr lang="cs-CZ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4"/>
          </p:nvPr>
        </p:nvSpPr>
        <p:spPr>
          <a:xfrm>
            <a:off x="926232" y="6160219"/>
            <a:ext cx="1773560" cy="365125"/>
          </a:xfrm>
        </p:spPr>
        <p:txBody>
          <a:bodyPr/>
          <a:lstStyle/>
          <a:p>
            <a:fld id="{A2A46377-39A1-4831-B429-D327D4091845}" type="datetimeFigureOut">
              <a:rPr lang="cs-CZ" smtClean="0"/>
              <a:pPr/>
              <a:t>10.11.2016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5"/>
          </p:nvPr>
        </p:nvSpPr>
        <p:spPr>
          <a:xfrm>
            <a:off x="3476600" y="6165304"/>
            <a:ext cx="2895600" cy="365125"/>
          </a:xfrm>
        </p:spPr>
        <p:txBody>
          <a:bodyPr/>
          <a:lstStyle/>
          <a:p>
            <a:pPr algn="l"/>
            <a:r>
              <a:rPr lang="cs-CZ" dirty="0" smtClean="0"/>
              <a:t>Jméno přednášejícího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6"/>
          </p:nvPr>
        </p:nvSpPr>
        <p:spPr>
          <a:xfrm>
            <a:off x="7740352" y="6165304"/>
            <a:ext cx="909464" cy="365125"/>
          </a:xfrm>
        </p:spPr>
        <p:txBody>
          <a:bodyPr/>
          <a:lstStyle>
            <a:lvl1pPr algn="l">
              <a:defRPr/>
            </a:lvl1pPr>
          </a:lstStyle>
          <a:p>
            <a:fld id="{2C951B58-A4C1-4649-87D0-A2B6E0AC164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32624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9951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A2A46377-39A1-4831-B429-D327D4091845}" type="datetimeFigureOut">
              <a:rPr lang="cs-CZ" smtClean="0"/>
              <a:pPr/>
              <a:t>10.11.2016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Jméno přednášejícího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C951B58-A4C1-4649-87D0-A2B6E0AC164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97663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3" r:id="rId4"/>
    <p:sldLayoutId id="2147483654" r:id="rId5"/>
    <p:sldLayoutId id="2147483651" r:id="rId6"/>
    <p:sldLayoutId id="2147483652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92191C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92191C"/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92191C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92191C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92191C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3645024"/>
            <a:ext cx="7776864" cy="1008112"/>
          </a:xfrm>
        </p:spPr>
        <p:txBody>
          <a:bodyPr>
            <a:noAutofit/>
          </a:bodyPr>
          <a:lstStyle/>
          <a:p>
            <a:r>
              <a:rPr lang="cs-CZ" sz="3600" dirty="0" smtClean="0"/>
              <a:t>Příjmové daně – jeden nebo dva zákony?</a:t>
            </a:r>
            <a:br>
              <a:rPr lang="cs-CZ" sz="3600" dirty="0" smtClean="0"/>
            </a:br>
            <a:r>
              <a:rPr lang="cs-CZ" sz="2800" dirty="0" smtClean="0"/>
              <a:t>Dny práva 2016</a:t>
            </a:r>
            <a:endParaRPr lang="cs-CZ" sz="280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z="1600" dirty="0" smtClean="0"/>
              <a:t>11. listopadu 2016</a:t>
            </a:r>
            <a:endParaRPr lang="cs-CZ" sz="1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sz="1600" dirty="0" smtClean="0"/>
              <a:t>doc. JUDr. Radim Boháč, Ph.D.</a:t>
            </a:r>
          </a:p>
          <a:p>
            <a:pPr algn="l"/>
            <a:r>
              <a:rPr lang="cs-CZ" sz="1600" dirty="0" smtClean="0"/>
              <a:t>katedra finančního práva a finanční vědy</a:t>
            </a:r>
            <a:endParaRPr lang="cs-CZ" sz="16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sz="1600" dirty="0" smtClean="0"/>
              <a:t>8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xmlns="" val="238547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87208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1. Úvodní poznámka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Mají </a:t>
            </a:r>
            <a:r>
              <a:rPr lang="cs-CZ" dirty="0" smtClean="0"/>
              <a:t>být příjmové daně upraveny v jednom nebo dvou </a:t>
            </a:r>
            <a:r>
              <a:rPr lang="cs-CZ" dirty="0" smtClean="0"/>
              <a:t>zákonech?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Je tato otázka opravdu tou stěžejní otázkou rekodifikace příjmových daní?</a:t>
            </a:r>
          </a:p>
          <a:p>
            <a:endParaRPr lang="cs-CZ" dirty="0" smtClean="0"/>
          </a:p>
          <a:p>
            <a:r>
              <a:rPr lang="cs-CZ" dirty="0" smtClean="0"/>
              <a:t>Možná ano či spíše </a:t>
            </a:r>
            <a:r>
              <a:rPr lang="cs-CZ" dirty="0" smtClean="0"/>
              <a:t>ne, nicméně…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2</a:t>
            </a:fld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87208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2. Východisko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zákony určitě budou minimálně dva</a:t>
            </a:r>
          </a:p>
          <a:p>
            <a:pPr lvl="1"/>
            <a:r>
              <a:rPr lang="cs-CZ" dirty="0" smtClean="0"/>
              <a:t>hlavní zákon (hlavní zákony)</a:t>
            </a:r>
          </a:p>
          <a:p>
            <a:pPr lvl="1"/>
            <a:r>
              <a:rPr lang="cs-CZ" dirty="0" smtClean="0"/>
              <a:t>změnový zákon</a:t>
            </a:r>
          </a:p>
          <a:p>
            <a:endParaRPr lang="cs-CZ" dirty="0" smtClean="0"/>
          </a:p>
          <a:p>
            <a:r>
              <a:rPr lang="cs-CZ" dirty="0" smtClean="0"/>
              <a:t>otázkou je umístění přechodných a zrušovacích ustanovení</a:t>
            </a:r>
          </a:p>
          <a:p>
            <a:pPr>
              <a:buNone/>
            </a:pPr>
            <a:endParaRPr lang="cs-CZ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3</a:t>
            </a:fld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87208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3. Mezinárodní srovnání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4</a:t>
            </a:fld>
            <a:endParaRPr lang="cs-CZ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107504" y="1196752"/>
          <a:ext cx="8922136" cy="489654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04056"/>
                <a:gridCol w="1726478"/>
                <a:gridCol w="649786"/>
                <a:gridCol w="1580748"/>
                <a:gridCol w="579492"/>
                <a:gridCol w="1651042"/>
                <a:gridCol w="653214"/>
                <a:gridCol w="1577320"/>
              </a:tblGrid>
              <a:tr h="473490">
                <a:tc gridSpan="4"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+mn-lt"/>
                        </a:rPr>
                        <a:t>1 zákon</a:t>
                      </a:r>
                      <a:endParaRPr lang="cs-CZ" sz="18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200" dirty="0">
                        <a:latin typeface="+mn-lt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+mn-lt"/>
                        </a:rPr>
                        <a:t>2 zákony</a:t>
                      </a:r>
                      <a:endParaRPr lang="cs-CZ" sz="18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200" dirty="0">
                        <a:latin typeface="+mn-lt"/>
                      </a:endParaRPr>
                    </a:p>
                  </a:txBody>
                  <a:tcPr anchor="ctr"/>
                </a:tc>
              </a:tr>
              <a:tr h="47349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+mn-lt"/>
                          <a:ea typeface="Calibri"/>
                          <a:cs typeface="Times New Roman"/>
                        </a:rPr>
                        <a:t>1.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+mn-lt"/>
                          <a:ea typeface="Calibri"/>
                          <a:cs typeface="Times New Roman"/>
                        </a:rPr>
                        <a:t>Belgie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+mn-lt"/>
                          <a:ea typeface="Calibri"/>
                          <a:cs typeface="Times New Roman"/>
                        </a:rPr>
                        <a:t>10.</a:t>
                      </a:r>
                      <a:endParaRPr lang="cs-CZ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+mn-lt"/>
                          <a:ea typeface="Calibri"/>
                          <a:cs typeface="Times New Roman"/>
                        </a:rPr>
                        <a:t>Řecko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+mn-lt"/>
                          <a:ea typeface="Calibri"/>
                          <a:cs typeface="Times New Roman"/>
                        </a:rPr>
                        <a:t>1.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+mn-lt"/>
                          <a:ea typeface="Calibri"/>
                          <a:cs typeface="Times New Roman"/>
                        </a:rPr>
                        <a:t>Bulharsko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+mn-lt"/>
                          <a:ea typeface="Calibri"/>
                          <a:cs typeface="Times New Roman"/>
                        </a:rPr>
                        <a:t>10.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+mn-lt"/>
                          <a:ea typeface="Calibri"/>
                          <a:cs typeface="Times New Roman"/>
                        </a:rPr>
                        <a:t>Rakousko</a:t>
                      </a:r>
                    </a:p>
                  </a:txBody>
                  <a:tcPr marL="68580" marR="68580" marT="0" marB="0" anchor="ctr"/>
                </a:tc>
              </a:tr>
              <a:tr h="47349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+mn-lt"/>
                          <a:ea typeface="Calibri"/>
                          <a:cs typeface="Times New Roman"/>
                        </a:rPr>
                        <a:t>2.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+mn-lt"/>
                          <a:ea typeface="Calibri"/>
                          <a:cs typeface="Times New Roman"/>
                        </a:rPr>
                        <a:t>Estonsko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+mn-lt"/>
                          <a:ea typeface="Calibri"/>
                          <a:cs typeface="Times New Roman"/>
                        </a:rPr>
                        <a:t>11.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+mn-lt"/>
                          <a:ea typeface="Calibri"/>
                          <a:cs typeface="Times New Roman"/>
                        </a:rPr>
                        <a:t>Slovensko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latin typeface="+mn-lt"/>
                          <a:ea typeface="Calibri"/>
                          <a:cs typeface="Times New Roman"/>
                        </a:rPr>
                        <a:t>2.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latin typeface="+mn-lt"/>
                          <a:ea typeface="Calibri"/>
                          <a:cs typeface="Times New Roman"/>
                        </a:rPr>
                        <a:t>Dánsko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+mn-lt"/>
                          <a:ea typeface="Calibri"/>
                          <a:cs typeface="Times New Roman"/>
                        </a:rPr>
                        <a:t>11.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+mn-lt"/>
                          <a:ea typeface="Calibri"/>
                          <a:cs typeface="Times New Roman"/>
                        </a:rPr>
                        <a:t>Slovinsko</a:t>
                      </a:r>
                    </a:p>
                  </a:txBody>
                  <a:tcPr marL="68580" marR="68580" marT="0" marB="0" anchor="ctr"/>
                </a:tc>
              </a:tr>
              <a:tr h="62267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+mn-lt"/>
                          <a:ea typeface="Calibri"/>
                          <a:cs typeface="Times New Roman"/>
                        </a:rPr>
                        <a:t>3.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+mn-lt"/>
                          <a:ea typeface="Calibri"/>
                          <a:cs typeface="Times New Roman"/>
                        </a:rPr>
                        <a:t>Francie </a:t>
                      </a:r>
                      <a:r>
                        <a:rPr lang="cs-CZ" sz="1800" dirty="0" smtClean="0">
                          <a:latin typeface="+mn-lt"/>
                          <a:ea typeface="Calibri"/>
                          <a:cs typeface="Times New Roman"/>
                        </a:rPr>
                        <a:t>kodex</a:t>
                      </a:r>
                      <a:endParaRPr lang="cs-CZ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+mn-lt"/>
                          <a:ea typeface="Calibri"/>
                          <a:cs typeface="Times New Roman"/>
                        </a:rPr>
                        <a:t>12.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+mn-lt"/>
                          <a:ea typeface="Calibri"/>
                          <a:cs typeface="Times New Roman"/>
                        </a:rPr>
                        <a:t>Švédsko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+mn-lt"/>
                          <a:ea typeface="Calibri"/>
                          <a:cs typeface="Times New Roman"/>
                        </a:rPr>
                        <a:t>3.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latin typeface="+mn-lt"/>
                          <a:ea typeface="Calibri"/>
                          <a:cs typeface="Times New Roman"/>
                        </a:rPr>
                        <a:t>Litva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+mn-lt"/>
                          <a:ea typeface="Calibri"/>
                          <a:cs typeface="Times New Roman"/>
                        </a:rPr>
                        <a:t>12.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+mn-lt"/>
                          <a:ea typeface="Calibri"/>
                          <a:cs typeface="Times New Roman"/>
                        </a:rPr>
                        <a:t>Španělsko</a:t>
                      </a:r>
                    </a:p>
                  </a:txBody>
                  <a:tcPr marL="68580" marR="68580" marT="0" marB="0" anchor="ctr"/>
                </a:tc>
              </a:tr>
              <a:tr h="47349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+mn-lt"/>
                          <a:ea typeface="Calibri"/>
                          <a:cs typeface="Times New Roman"/>
                        </a:rPr>
                        <a:t>4.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+mn-lt"/>
                          <a:ea typeface="Calibri"/>
                          <a:cs typeface="Times New Roman"/>
                        </a:rPr>
                        <a:t>Irsko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+mn-lt"/>
                        </a:rPr>
                        <a:t>13.</a:t>
                      </a:r>
                      <a:endParaRPr lang="cs-CZ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+mn-lt"/>
                          <a:ea typeface="Calibri"/>
                          <a:cs typeface="Times New Roman"/>
                        </a:rPr>
                        <a:t>Austrálie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+mn-lt"/>
                          <a:ea typeface="Calibri"/>
                          <a:cs typeface="Times New Roman"/>
                        </a:rPr>
                        <a:t>4.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+mn-lt"/>
                          <a:ea typeface="Calibri"/>
                          <a:cs typeface="Times New Roman"/>
                        </a:rPr>
                        <a:t>Lotyšsko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+mn-lt"/>
                          <a:ea typeface="Calibri"/>
                          <a:cs typeface="Times New Roman"/>
                        </a:rPr>
                        <a:t>13.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+mn-lt"/>
                          <a:ea typeface="Calibri"/>
                          <a:cs typeface="Times New Roman"/>
                        </a:rPr>
                        <a:t>Velká Británie</a:t>
                      </a:r>
                    </a:p>
                  </a:txBody>
                  <a:tcPr marL="68580" marR="68580" marT="0" marB="0" anchor="ctr"/>
                </a:tc>
              </a:tr>
              <a:tr h="47349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+mn-lt"/>
                          <a:ea typeface="Calibri"/>
                          <a:cs typeface="Times New Roman"/>
                        </a:rPr>
                        <a:t>5.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+mn-lt"/>
                          <a:ea typeface="Calibri"/>
                          <a:cs typeface="Times New Roman"/>
                        </a:rPr>
                        <a:t>Itálie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+mn-lt"/>
                        </a:rPr>
                        <a:t>14.</a:t>
                      </a:r>
                      <a:endParaRPr lang="cs-CZ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+mn-lt"/>
                          <a:ea typeface="Calibri"/>
                          <a:cs typeface="Times New Roman"/>
                        </a:rPr>
                        <a:t>Kanada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+mn-lt"/>
                          <a:ea typeface="Calibri"/>
                          <a:cs typeface="Times New Roman"/>
                        </a:rPr>
                        <a:t>5.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latin typeface="+mn-lt"/>
                          <a:ea typeface="Calibri"/>
                          <a:cs typeface="Times New Roman"/>
                        </a:rPr>
                        <a:t>Maďarsko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+mn-lt"/>
                          <a:ea typeface="Calibri"/>
                          <a:cs typeface="Times New Roman"/>
                        </a:rPr>
                        <a:t>14.</a:t>
                      </a:r>
                      <a:endParaRPr lang="cs-CZ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+mn-lt"/>
                          <a:ea typeface="Calibri"/>
                          <a:cs typeface="Times New Roman"/>
                        </a:rPr>
                        <a:t>Brazílie</a:t>
                      </a:r>
                    </a:p>
                  </a:txBody>
                  <a:tcPr marL="68580" marR="68580" marT="0" marB="0" anchor="ctr"/>
                </a:tc>
              </a:tr>
              <a:tr h="47349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+mn-lt"/>
                          <a:ea typeface="Calibri"/>
                          <a:cs typeface="Times New Roman"/>
                        </a:rPr>
                        <a:t>6.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+mn-lt"/>
                          <a:ea typeface="Calibri"/>
                          <a:cs typeface="Times New Roman"/>
                        </a:rPr>
                        <a:t>Kypr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+mn-lt"/>
                        </a:rPr>
                        <a:t>15.</a:t>
                      </a:r>
                      <a:endParaRPr lang="cs-CZ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+mn-lt"/>
                          <a:ea typeface="Calibri"/>
                          <a:cs typeface="Times New Roman"/>
                        </a:rPr>
                        <a:t>Norsko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+mn-lt"/>
                          <a:ea typeface="Calibri"/>
                          <a:cs typeface="Times New Roman"/>
                        </a:rPr>
                        <a:t>6.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+mn-lt"/>
                          <a:ea typeface="Calibri"/>
                          <a:cs typeface="Times New Roman"/>
                        </a:rPr>
                        <a:t>Německo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+mn-lt"/>
                          <a:ea typeface="Calibri"/>
                          <a:cs typeface="Times New Roman"/>
                        </a:rPr>
                        <a:t>15.</a:t>
                      </a:r>
                      <a:endParaRPr lang="cs-CZ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+mn-lt"/>
                          <a:ea typeface="Calibri"/>
                          <a:cs typeface="Times New Roman"/>
                        </a:rPr>
                        <a:t>Čína</a:t>
                      </a:r>
                    </a:p>
                  </a:txBody>
                  <a:tcPr marL="68580" marR="68580" marT="0" marB="0" anchor="ctr"/>
                </a:tc>
              </a:tr>
              <a:tr h="47349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+mn-lt"/>
                          <a:ea typeface="Calibri"/>
                          <a:cs typeface="Times New Roman"/>
                        </a:rPr>
                        <a:t>7.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+mn-lt"/>
                          <a:ea typeface="Calibri"/>
                          <a:cs typeface="Times New Roman"/>
                        </a:rPr>
                        <a:t>Lucembursko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+mn-lt"/>
                        </a:rPr>
                        <a:t>16.</a:t>
                      </a:r>
                      <a:endParaRPr lang="cs-CZ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+mn-lt"/>
                          <a:ea typeface="Calibri"/>
                          <a:cs typeface="Times New Roman"/>
                        </a:rPr>
                        <a:t>Rusko </a:t>
                      </a:r>
                      <a:r>
                        <a:rPr lang="cs-CZ" sz="1800" dirty="0" smtClean="0">
                          <a:latin typeface="+mn-lt"/>
                          <a:ea typeface="Calibri"/>
                          <a:cs typeface="Times New Roman"/>
                        </a:rPr>
                        <a:t>kodex</a:t>
                      </a:r>
                      <a:endParaRPr lang="cs-CZ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+mn-lt"/>
                          <a:ea typeface="Calibri"/>
                          <a:cs typeface="Times New Roman"/>
                        </a:rPr>
                        <a:t>7.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+mn-lt"/>
                          <a:ea typeface="Calibri"/>
                          <a:cs typeface="Times New Roman"/>
                        </a:rPr>
                        <a:t>Nizozemí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+mn-lt"/>
                          <a:ea typeface="Calibri"/>
                          <a:cs typeface="Times New Roman"/>
                        </a:rPr>
                        <a:t>16.</a:t>
                      </a:r>
                      <a:endParaRPr lang="cs-CZ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+mn-lt"/>
                          <a:ea typeface="Calibri"/>
                          <a:cs typeface="Times New Roman"/>
                        </a:rPr>
                        <a:t>Japonsko</a:t>
                      </a:r>
                    </a:p>
                  </a:txBody>
                  <a:tcPr marL="68580" marR="68580" marT="0" marB="0" anchor="ctr"/>
                </a:tc>
              </a:tr>
              <a:tr h="47349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+mn-lt"/>
                          <a:ea typeface="Calibri"/>
                          <a:cs typeface="Times New Roman"/>
                        </a:rPr>
                        <a:t>8.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+mn-lt"/>
                          <a:ea typeface="Calibri"/>
                          <a:cs typeface="Times New Roman"/>
                        </a:rPr>
                        <a:t>Malta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latin typeface="+mn-lt"/>
                        </a:rPr>
                        <a:t>17.</a:t>
                      </a:r>
                      <a:endParaRPr lang="cs-CZ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+mn-lt"/>
                          <a:ea typeface="Calibri"/>
                          <a:cs typeface="Times New Roman"/>
                        </a:rPr>
                        <a:t>USA </a:t>
                      </a:r>
                      <a:r>
                        <a:rPr lang="cs-CZ" sz="1800" dirty="0" smtClean="0">
                          <a:latin typeface="+mn-lt"/>
                          <a:ea typeface="Calibri"/>
                          <a:cs typeface="Times New Roman"/>
                        </a:rPr>
                        <a:t>kodex</a:t>
                      </a:r>
                      <a:endParaRPr lang="cs-CZ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+mn-lt"/>
                          <a:ea typeface="Calibri"/>
                          <a:cs typeface="Times New Roman"/>
                        </a:rPr>
                        <a:t>8.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+mn-lt"/>
                          <a:ea typeface="Calibri"/>
                          <a:cs typeface="Times New Roman"/>
                        </a:rPr>
                        <a:t>Polsko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cs-CZ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cs-CZ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5954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+mn-lt"/>
                          <a:ea typeface="Calibri"/>
                          <a:cs typeface="Times New Roman"/>
                        </a:rPr>
                        <a:t>9.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latin typeface="+mn-lt"/>
                          <a:ea typeface="Calibri"/>
                          <a:cs typeface="Times New Roman"/>
                        </a:rPr>
                        <a:t>Rumunsko kodex</a:t>
                      </a:r>
                      <a:endParaRPr lang="cs-CZ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cs-CZ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cs-CZ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+mn-lt"/>
                          <a:ea typeface="Calibri"/>
                          <a:cs typeface="Times New Roman"/>
                        </a:rPr>
                        <a:t>9.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+mn-lt"/>
                          <a:ea typeface="Calibri"/>
                          <a:cs typeface="Times New Roman"/>
                        </a:rPr>
                        <a:t>Portugalsko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cs-CZ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cs-CZ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87208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4. </a:t>
            </a:r>
            <a:r>
              <a:rPr lang="cs-CZ" dirty="0" smtClean="0"/>
              <a:t>Je nutné zohlednit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5</a:t>
            </a:fld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88717529"/>
              </p:ext>
            </p:extLst>
          </p:nvPr>
        </p:nvGraphicFramePr>
        <p:xfrm>
          <a:off x="827584" y="1194400"/>
          <a:ext cx="7632848" cy="47548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816424"/>
                <a:gridCol w="3816424"/>
              </a:tblGrid>
              <a:tr h="689219">
                <a:tc>
                  <a:txBody>
                    <a:bodyPr/>
                    <a:lstStyle/>
                    <a:p>
                      <a:r>
                        <a:rPr lang="cs-CZ" sz="2000" b="0" dirty="0" smtClean="0"/>
                        <a:t>I. Obecný </a:t>
                      </a:r>
                      <a:r>
                        <a:rPr lang="cs-CZ" sz="2000" b="0" dirty="0" smtClean="0"/>
                        <a:t>přístup k právní úpravě daní v širokém smyslu</a:t>
                      </a:r>
                      <a:endParaRPr lang="cs-CZ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0" dirty="0" smtClean="0"/>
                        <a:t>kodifikace x </a:t>
                      </a:r>
                      <a:r>
                        <a:rPr lang="cs-CZ" sz="2000" b="0" dirty="0" err="1" smtClean="0"/>
                        <a:t>dekodifikace</a:t>
                      </a:r>
                      <a:endParaRPr lang="cs-CZ" sz="2000" b="0" dirty="0"/>
                    </a:p>
                  </a:txBody>
                  <a:tcPr/>
                </a:tc>
              </a:tr>
              <a:tr h="689219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II. Počet </a:t>
                      </a:r>
                      <a:r>
                        <a:rPr lang="cs-CZ" sz="2000" dirty="0" smtClean="0"/>
                        <a:t>příjmových daní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000" dirty="0" smtClean="0"/>
                        <a:t>daně z příjmů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000" dirty="0" smtClean="0"/>
                        <a:t>daň z příjmů fyzických oso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000" dirty="0" smtClean="0"/>
                        <a:t>daň z příjmů právnických osob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000" dirty="0" smtClean="0"/>
                        <a:t>veřejná pojistná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000" dirty="0" smtClean="0"/>
                        <a:t>pojistné na důchodové pojištění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000" dirty="0" smtClean="0"/>
                        <a:t>pojistné na veřejné zdravotní pojištění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000" dirty="0" smtClean="0"/>
                        <a:t>„zaměstnavatelské“ pojistné (PÚM, DÚM, apod.)</a:t>
                      </a:r>
                    </a:p>
                    <a:p>
                      <a:endParaRPr lang="cs-CZ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70352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87208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4. </a:t>
            </a:r>
            <a:r>
              <a:rPr lang="cs-CZ" dirty="0" smtClean="0"/>
              <a:t>Je nutné zohlednit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6</a:t>
            </a:fld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06968154"/>
              </p:ext>
            </p:extLst>
          </p:nvPr>
        </p:nvGraphicFramePr>
        <p:xfrm>
          <a:off x="827584" y="1194400"/>
          <a:ext cx="7632848" cy="3097139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816424"/>
                <a:gridCol w="3816424"/>
              </a:tblGrid>
              <a:tr h="689219">
                <a:tc>
                  <a:txBody>
                    <a:bodyPr/>
                    <a:lstStyle/>
                    <a:p>
                      <a:r>
                        <a:rPr lang="cs-CZ" sz="2000" b="0" dirty="0" smtClean="0"/>
                        <a:t>III. Věcné </a:t>
                      </a:r>
                      <a:r>
                        <a:rPr lang="cs-CZ" sz="2000" b="0" dirty="0" smtClean="0"/>
                        <a:t>řešení určitých institutů</a:t>
                      </a:r>
                      <a:endParaRPr lang="cs-CZ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0" dirty="0" smtClean="0"/>
                        <a:t>vztah k účetnictví</a:t>
                      </a:r>
                    </a:p>
                    <a:p>
                      <a:r>
                        <a:rPr lang="cs-CZ" sz="2000" b="0" dirty="0" smtClean="0"/>
                        <a:t>CCCTB?</a:t>
                      </a:r>
                      <a:endParaRPr lang="cs-CZ" sz="2000" b="0" dirty="0"/>
                    </a:p>
                  </a:txBody>
                  <a:tcPr/>
                </a:tc>
              </a:tr>
              <a:tr h="689219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IV. Rozsah </a:t>
                      </a:r>
                      <a:r>
                        <a:rPr lang="cs-CZ" sz="2000" dirty="0" smtClean="0"/>
                        <a:t>společných ustanovení jednotlivých příjmových daní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jeden zákon</a:t>
                      </a:r>
                      <a:r>
                        <a:rPr lang="cs-CZ" sz="2000" baseline="0" dirty="0" smtClean="0"/>
                        <a:t> – není problém </a:t>
                      </a:r>
                      <a:br>
                        <a:rPr lang="cs-CZ" sz="2000" baseline="0" dirty="0" smtClean="0"/>
                      </a:br>
                      <a:r>
                        <a:rPr lang="cs-CZ" sz="2000" baseline="0" dirty="0" smtClean="0"/>
                        <a:t>s umístěním společných institutů</a:t>
                      </a:r>
                    </a:p>
                    <a:p>
                      <a:r>
                        <a:rPr lang="cs-CZ" sz="2000" baseline="0" dirty="0" smtClean="0"/>
                        <a:t>dva zákony – jak řešit duplicity?</a:t>
                      </a:r>
                      <a:endParaRPr lang="cs-CZ" sz="2000" dirty="0"/>
                    </a:p>
                  </a:txBody>
                  <a:tcPr/>
                </a:tc>
              </a:tr>
              <a:tr h="689219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V. Vliv</a:t>
                      </a:r>
                      <a:r>
                        <a:rPr lang="cs-CZ" sz="2000" baseline="0" dirty="0" smtClean="0"/>
                        <a:t> </a:t>
                      </a:r>
                      <a:r>
                        <a:rPr lang="cs-CZ" sz="2000" baseline="0" dirty="0" smtClean="0"/>
                        <a:t>budoucích novelizací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dva</a:t>
                      </a:r>
                      <a:r>
                        <a:rPr lang="cs-CZ" sz="2000" baseline="0" dirty="0" smtClean="0"/>
                        <a:t> </a:t>
                      </a:r>
                      <a:r>
                        <a:rPr lang="cs-CZ" sz="2000" baseline="0" dirty="0" smtClean="0"/>
                        <a:t>zákony – </a:t>
                      </a:r>
                      <a:r>
                        <a:rPr lang="cs-CZ" sz="2000" baseline="0" dirty="0" smtClean="0"/>
                        <a:t>syndrom rozevírajících se nůžek</a:t>
                      </a:r>
                      <a:endParaRPr lang="cs-CZ" sz="2000" dirty="0"/>
                    </a:p>
                  </a:txBody>
                  <a:tcPr/>
                </a:tc>
              </a:tr>
              <a:tr h="689219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VI. Uživatelské </a:t>
                      </a:r>
                      <a:r>
                        <a:rPr lang="cs-CZ" sz="2000" dirty="0" smtClean="0"/>
                        <a:t>hledisko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dva zákony – odkazování</a:t>
                      </a:r>
                      <a:endParaRPr lang="cs-CZ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86518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87208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5</a:t>
            </a:r>
            <a:r>
              <a:rPr lang="cs-CZ" dirty="0" smtClean="0"/>
              <a:t>. </a:t>
            </a:r>
            <a:r>
              <a:rPr lang="cs-CZ" dirty="0" smtClean="0"/>
              <a:t>Závěry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7</a:t>
            </a:fld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24375791"/>
              </p:ext>
            </p:extLst>
          </p:nvPr>
        </p:nvGraphicFramePr>
        <p:xfrm>
          <a:off x="323528" y="980728"/>
          <a:ext cx="8424936" cy="5192971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2808312"/>
                <a:gridCol w="2808312"/>
                <a:gridCol w="2808312"/>
              </a:tblGrid>
              <a:tr h="658918">
                <a:tc>
                  <a:txBody>
                    <a:bodyPr/>
                    <a:lstStyle/>
                    <a:p>
                      <a:endParaRPr lang="cs-CZ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 smtClean="0"/>
                        <a:t>Jeden zákon</a:t>
                      </a:r>
                      <a:endParaRPr lang="cs-CZ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 smtClean="0"/>
                        <a:t>Dva zákony</a:t>
                      </a:r>
                      <a:endParaRPr lang="cs-CZ" sz="1800" b="0" dirty="0"/>
                    </a:p>
                  </a:txBody>
                  <a:tcPr anchor="ctr"/>
                </a:tc>
              </a:tr>
              <a:tr h="874199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I. Obecný </a:t>
                      </a:r>
                      <a:r>
                        <a:rPr lang="cs-CZ" sz="1800" dirty="0" smtClean="0"/>
                        <a:t>přístup k právní úpravě daní v širokém smyslu</a:t>
                      </a:r>
                      <a:endParaRPr lang="cs-CZ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0" dirty="0" smtClean="0"/>
                        <a:t>x</a:t>
                      </a:r>
                      <a:endParaRPr lang="cs-CZ" sz="3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1800" b="0" dirty="0"/>
                    </a:p>
                  </a:txBody>
                  <a:tcPr/>
                </a:tc>
              </a:tr>
              <a:tr h="728499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II. Počet </a:t>
                      </a:r>
                      <a:r>
                        <a:rPr lang="cs-CZ" sz="1800" dirty="0" smtClean="0"/>
                        <a:t>příjmových daní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3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cs-CZ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800" b="0" dirty="0"/>
                    </a:p>
                  </a:txBody>
                  <a:tcPr/>
                </a:tc>
              </a:tr>
              <a:tr h="658918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III. Věcné </a:t>
                      </a:r>
                      <a:r>
                        <a:rPr lang="cs-CZ" sz="1800" dirty="0" smtClean="0"/>
                        <a:t>řešení určitých institutů</a:t>
                      </a:r>
                      <a:endParaRPr lang="cs-CZ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0" dirty="0" smtClean="0"/>
                        <a:t>?</a:t>
                      </a:r>
                      <a:endParaRPr lang="cs-CZ" sz="3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b="0" dirty="0" smtClean="0"/>
                        <a:t>?</a:t>
                      </a:r>
                      <a:endParaRPr lang="cs-CZ" sz="3600" b="0" dirty="0"/>
                    </a:p>
                  </a:txBody>
                  <a:tcPr anchor="ctr"/>
                </a:tc>
              </a:tr>
              <a:tr h="874199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IV. Rozsah </a:t>
                      </a:r>
                      <a:r>
                        <a:rPr lang="cs-CZ" sz="1800" dirty="0" smtClean="0"/>
                        <a:t>společných ustanovení jednotlivých příjmových daní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/>
                        <a:t>?</a:t>
                      </a:r>
                      <a:endParaRPr lang="cs-CZ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/>
                        <a:t>?</a:t>
                      </a:r>
                      <a:endParaRPr lang="cs-CZ" sz="3600" dirty="0"/>
                    </a:p>
                  </a:txBody>
                  <a:tcPr anchor="ctr"/>
                </a:tc>
              </a:tr>
              <a:tr h="658918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V. Vliv</a:t>
                      </a:r>
                      <a:r>
                        <a:rPr lang="cs-CZ" sz="1800" baseline="0" dirty="0" smtClean="0"/>
                        <a:t> </a:t>
                      </a:r>
                      <a:r>
                        <a:rPr lang="cs-CZ" sz="1800" baseline="0" dirty="0" smtClean="0"/>
                        <a:t>budoucích novelizací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3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/>
                </a:tc>
              </a:tr>
              <a:tr h="658918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VI.</a:t>
                      </a:r>
                      <a:r>
                        <a:rPr lang="cs-CZ" sz="1800" baseline="0" dirty="0" smtClean="0"/>
                        <a:t> </a:t>
                      </a:r>
                      <a:r>
                        <a:rPr lang="cs-CZ" sz="1800" smtClean="0"/>
                        <a:t>Uživatelské </a:t>
                      </a:r>
                      <a:r>
                        <a:rPr lang="cs-CZ" sz="1800" dirty="0" smtClean="0"/>
                        <a:t>hledisko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3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>
          <a:xfrm>
            <a:off x="2123728" y="3789040"/>
            <a:ext cx="5400675" cy="1512168"/>
          </a:xfrm>
        </p:spPr>
        <p:txBody>
          <a:bodyPr>
            <a:normAutofit/>
          </a:bodyPr>
          <a:lstStyle/>
          <a:p>
            <a:r>
              <a:rPr lang="cs-CZ" sz="2400" dirty="0" smtClean="0"/>
              <a:t>e-mail</a:t>
            </a:r>
            <a:r>
              <a:rPr lang="cs-CZ" sz="2400" dirty="0"/>
              <a:t>: bohac@prf.cuni.cz</a:t>
            </a:r>
          </a:p>
          <a:p>
            <a:r>
              <a:rPr lang="cs-CZ" sz="2400" dirty="0" smtClean="0"/>
              <a:t>web: www.radimbohac.cz 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tel.: +420221005530</a:t>
            </a:r>
          </a:p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cs-CZ" sz="1600" dirty="0" smtClean="0"/>
              <a:t>11. listopadu 2016</a:t>
            </a:r>
            <a:endParaRPr lang="cs-CZ" sz="1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cs-CZ" sz="1600" dirty="0"/>
              <a:t>doc. JUDr. Radim Boháč, Ph.D.</a:t>
            </a:r>
          </a:p>
          <a:p>
            <a:pPr algn="l"/>
            <a:r>
              <a:rPr lang="cs-CZ" sz="1600" dirty="0"/>
              <a:t>katedra finančního práva a finanční vědy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z="1600" smtClean="0"/>
              <a:pPr/>
              <a:t>8</a:t>
            </a:fld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xmlns="" val="124810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Šablona_červená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rgbClr val="C00000"/>
          </a:solidFill>
        </a:ln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sz="3600" b="1" dirty="0" smtClean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Šablona_červená</Template>
  <TotalTime>2451</TotalTime>
  <Words>415</Words>
  <Application>Microsoft Office PowerPoint</Application>
  <PresentationFormat>Předvádění na obrazovce (4:3)</PresentationFormat>
  <Paragraphs>145</Paragraphs>
  <Slides>8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Šablona_červená</vt:lpstr>
      <vt:lpstr>Příjmové daně – jeden nebo dva zákony? Dny práva 2016</vt:lpstr>
      <vt:lpstr>1. Úvodní poznámka</vt:lpstr>
      <vt:lpstr>2. Východisko</vt:lpstr>
      <vt:lpstr>3. Mezinárodní srovnání</vt:lpstr>
      <vt:lpstr>4. Je nutné zohlednit</vt:lpstr>
      <vt:lpstr>4. Je nutné zohlednit</vt:lpstr>
      <vt:lpstr>5. Závěry</vt:lpstr>
      <vt:lpstr>Snímek 8</vt:lpstr>
    </vt:vector>
  </TitlesOfParts>
  <Company>Univerzita Karlova v Praze, Právnická Fakulta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Obecná část rozpočtového práva III</dc:title>
  <dc:creator>Radim Bohac</dc:creator>
  <cp:lastModifiedBy>Radim Boháč</cp:lastModifiedBy>
  <cp:revision>185</cp:revision>
  <dcterms:created xsi:type="dcterms:W3CDTF">2015-03-30T13:03:17Z</dcterms:created>
  <dcterms:modified xsi:type="dcterms:W3CDTF">2016-11-10T20:53:07Z</dcterms:modified>
</cp:coreProperties>
</file>