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9" r:id="rId3"/>
    <p:sldId id="386" r:id="rId4"/>
    <p:sldId id="381" r:id="rId5"/>
    <p:sldId id="382" r:id="rId6"/>
    <p:sldId id="383" r:id="rId7"/>
    <p:sldId id="384" r:id="rId8"/>
    <p:sldId id="385" r:id="rId9"/>
    <p:sldId id="25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ulní strana" id="{7B692206-E671-4541-BF20-B205A4DF3851}">
          <p14:sldIdLst>
            <p14:sldId id="256"/>
          </p14:sldIdLst>
        </p14:section>
        <p14:section name="Obsah" id="{905F8762-B386-4E38-A933-83751AE92FC0}">
          <p14:sldIdLst>
            <p14:sldId id="379"/>
            <p14:sldId id="386"/>
            <p14:sldId id="381"/>
            <p14:sldId id="382"/>
            <p14:sldId id="383"/>
            <p14:sldId id="384"/>
            <p14:sldId id="385"/>
          </p14:sldIdLst>
        </p14:section>
        <p14:section name="Poděkování" id="{57CEAD7D-A9AC-46E3-B16F-0670974FC0E0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91C"/>
    <a:srgbClr val="935006"/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86856" autoAdjust="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1367-4B76-4F5F-B4A0-091F74424322}" type="datetimeFigureOut">
              <a:rPr lang="cs-CZ" smtClean="0"/>
              <a:pPr/>
              <a:t>21.09.2018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C0D2-E44C-416D-955C-0A6F7B9D57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21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2F4F-4E93-47BF-A2A8-9D74028EDC07}" type="datetimeFigureOut">
              <a:rPr lang="cs-CZ" smtClean="0"/>
              <a:pPr/>
              <a:t>21.09.2018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C442-BD86-4C4C-BFFE-745F88BC43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5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65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Funk 1934: </a:t>
            </a:r>
            <a:r>
              <a:rPr lang="en-GB" i="1" dirty="0"/>
              <a:t>the only interpretation that can be admitted as acceptable is that the law according to our constitution must lay down all substantial rules of material and formal nature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26232" y="6160219"/>
            <a:ext cx="1917576" cy="365125"/>
          </a:xfrm>
        </p:spPr>
        <p:txBody>
          <a:bodyPr/>
          <a:lstStyle/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 algn="l"/>
            <a:r>
              <a:rPr lang="cs-CZ" dirty="0"/>
              <a:t>Jméno přednášejícího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596336" y="6160219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Počet stránek</a:t>
            </a:r>
          </a:p>
        </p:txBody>
      </p:sp>
    </p:spTree>
    <p:extLst>
      <p:ext uri="{BB962C8B-B14F-4D97-AF65-F5344CB8AC3E}">
        <p14:creationId xmlns:p14="http://schemas.microsoft.com/office/powerpoint/2010/main" val="400149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3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9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/>
              <a:t>Popisek obrázku</a:t>
            </a: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4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>
            <a:lvl1pPr marL="514350" indent="-514350">
              <a:buClr>
                <a:srgbClr val="92191C"/>
              </a:buClr>
              <a:buFont typeface="Arial" panose="020B0604020202020204" pitchFamily="34" charset="0"/>
              <a:buChar char="•"/>
              <a:defRPr/>
            </a:lvl1pPr>
          </a:lstStyle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21.09.2018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3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5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/>
              <a:t>Popisek obrázku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653" y="4148881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5304"/>
            <a:ext cx="1845568" cy="365125"/>
          </a:xfrm>
        </p:spPr>
        <p:txBody>
          <a:bodyPr/>
          <a:lstStyle/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 algn="l"/>
            <a:r>
              <a:rPr lang="cs-CZ" dirty="0"/>
              <a:t>Jméno přednášejícího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668344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6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Název prezentace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4A2A26A-8368-4D35-9E2B-FABB0557BA1B}" type="datetime1">
              <a:rPr lang="en-US" smtClean="0"/>
              <a:pPr/>
              <a:t>9/21/2018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Jméno přednášejícího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3" r:id="rId4"/>
    <p:sldLayoutId id="2147483654" r:id="rId5"/>
    <p:sldLayoutId id="2147483651" r:id="rId6"/>
    <p:sldLayoutId id="2147483652" r:id="rId7"/>
    <p:sldLayoutId id="2147483656" r:id="rId8"/>
    <p:sldLayoutId id="2147483657" r:id="rId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LEGAL REGULATION OF TAXES IN THE PERIOD OF THE FIRST CZECHOSLOVAK REPUBLIC AND </a:t>
            </a:r>
            <a:br>
              <a:rPr lang="en-US" sz="2800" b="1" dirty="0"/>
            </a:br>
            <a:r>
              <a:rPr lang="en-US" sz="2800" b="1" dirty="0"/>
              <a:t>AT PRESENT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926232" y="6160219"/>
            <a:ext cx="2061592" cy="365125"/>
          </a:xfrm>
        </p:spPr>
        <p:txBody>
          <a:bodyPr/>
          <a:lstStyle/>
          <a:p>
            <a:r>
              <a:rPr lang="cs-CZ" sz="1600" dirty="0"/>
              <a:t>21</a:t>
            </a:r>
            <a:r>
              <a:rPr lang="cs-CZ" sz="1600" baseline="30000" dirty="0"/>
              <a:t>th</a:t>
            </a:r>
            <a:r>
              <a:rPr lang="cs-CZ" sz="1600" dirty="0"/>
              <a:t> </a:t>
            </a:r>
            <a:r>
              <a:rPr lang="cs-CZ" sz="1600" dirty="0" err="1"/>
              <a:t>September</a:t>
            </a:r>
            <a:r>
              <a:rPr lang="cs-CZ" sz="1600" dirty="0"/>
              <a:t> 2018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z="1600" dirty="0"/>
              <a:t>doc. JUDr. Radim Boháč, Ph.D.</a:t>
            </a:r>
          </a:p>
          <a:p>
            <a:pPr algn="l"/>
            <a:r>
              <a:rPr lang="cs-CZ" sz="1600" dirty="0"/>
              <a:t>Mgr. Lukáš Hrdlička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8547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 </a:t>
            </a:r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taxes and tax law</a:t>
            </a:r>
          </a:p>
          <a:p>
            <a:pPr lvl="1"/>
            <a:r>
              <a:rPr lang="en-US" dirty="0"/>
              <a:t>topic of many experts, politicians and other persons </a:t>
            </a:r>
          </a:p>
          <a:p>
            <a:endParaRPr lang="en-US" dirty="0"/>
          </a:p>
          <a:p>
            <a:r>
              <a:rPr lang="en-US" dirty="0"/>
              <a:t>Faces current tax legislation similar problems as tax legislation at the time of the First Czechoslovak Republic?</a:t>
            </a:r>
          </a:p>
          <a:p>
            <a:endParaRPr lang="en-US" dirty="0"/>
          </a:p>
          <a:p>
            <a:r>
              <a:rPr lang="en-US" dirty="0"/>
              <a:t>five topics</a:t>
            </a:r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32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1. </a:t>
            </a:r>
            <a:r>
              <a:rPr lang="en-US" dirty="0"/>
              <a:t>Constitutional basis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592797"/>
            <a:ext cx="4248150" cy="20522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taxes and public levies could be imposed only on the basis of the law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4572000" y="1592796"/>
            <a:ext cx="4248150" cy="20522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taxes and charges may only be imposed on the basis of the law</a:t>
            </a:r>
            <a:endParaRPr lang="cs-CZ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>
          <a:xfrm>
            <a:off x="32352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 err="1"/>
              <a:t>First</a:t>
            </a:r>
            <a:r>
              <a:rPr lang="cs-CZ" sz="2800" b="1" dirty="0"/>
              <a:t> </a:t>
            </a:r>
            <a:r>
              <a:rPr lang="cs-CZ" sz="2800" b="1" dirty="0" err="1"/>
              <a:t>Czechoslovak</a:t>
            </a:r>
            <a:r>
              <a:rPr lang="cs-CZ" sz="2800" b="1" dirty="0"/>
              <a:t> Republic</a:t>
            </a:r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457167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/>
              <a:t>Czech Republic</a:t>
            </a:r>
          </a:p>
        </p:txBody>
      </p:sp>
      <p:sp>
        <p:nvSpPr>
          <p:cNvPr id="11" name="Zástupný symbol pro text 2"/>
          <p:cNvSpPr txBox="1">
            <a:spLocks/>
          </p:cNvSpPr>
          <p:nvPr/>
        </p:nvSpPr>
        <p:spPr>
          <a:xfrm>
            <a:off x="323850" y="3645024"/>
            <a:ext cx="8496300" cy="24478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terminology (taxes, public levies, charges)</a:t>
            </a:r>
          </a:p>
          <a:p>
            <a:pPr lvl="1"/>
            <a:r>
              <a:rPr lang="en-US" dirty="0"/>
              <a:t>„on the basis of the law“</a:t>
            </a:r>
          </a:p>
          <a:p>
            <a:pPr lvl="1"/>
            <a:r>
              <a:rPr lang="en-US" dirty="0"/>
              <a:t>secondary legislation; tax filling forms</a:t>
            </a:r>
          </a:p>
        </p:txBody>
      </p:sp>
    </p:spTree>
    <p:extLst>
      <p:ext uri="{BB962C8B-B14F-4D97-AF65-F5344CB8AC3E}">
        <p14:creationId xmlns:p14="http://schemas.microsoft.com/office/powerpoint/2010/main" val="232083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2. </a:t>
            </a:r>
            <a:r>
              <a:rPr lang="en-GB" dirty="0"/>
              <a:t>The structure of tax system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592797"/>
            <a:ext cx="4248150" cy="26282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/>
              <a:t>reception of Austro-Hungarian law </a:t>
            </a:r>
          </a:p>
          <a:p>
            <a:r>
              <a:rPr lang="en-US" dirty="0"/>
              <a:t>no unification (except direct taxes and customs)</a:t>
            </a:r>
          </a:p>
          <a:p>
            <a:r>
              <a:rPr lang="en-US" dirty="0"/>
              <a:t>absence of the general tax act </a:t>
            </a: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4572000" y="1592796"/>
            <a:ext cx="4248150" cy="26282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/>
              <a:t>tax reform in 1993</a:t>
            </a:r>
          </a:p>
          <a:p>
            <a:r>
              <a:rPr lang="en-US" sz="2700" dirty="0"/>
              <a:t>general tax act </a:t>
            </a:r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>
          <a:xfrm>
            <a:off x="32352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 err="1"/>
              <a:t>First</a:t>
            </a:r>
            <a:r>
              <a:rPr lang="cs-CZ" sz="2800" b="1" dirty="0"/>
              <a:t> </a:t>
            </a:r>
            <a:r>
              <a:rPr lang="cs-CZ" sz="2800" b="1" dirty="0" err="1"/>
              <a:t>Czechoslovak</a:t>
            </a:r>
            <a:r>
              <a:rPr lang="cs-CZ" sz="2800" b="1" dirty="0"/>
              <a:t> Republic</a:t>
            </a:r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457167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/>
              <a:t>Czech Republic</a:t>
            </a:r>
          </a:p>
        </p:txBody>
      </p:sp>
      <p:sp>
        <p:nvSpPr>
          <p:cNvPr id="10" name="Zástupný symbol pro text 2"/>
          <p:cNvSpPr txBox="1">
            <a:spLocks/>
          </p:cNvSpPr>
          <p:nvPr/>
        </p:nvSpPr>
        <p:spPr>
          <a:xfrm>
            <a:off x="323850" y="4221088"/>
            <a:ext cx="8496300" cy="18717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large number of different taxes</a:t>
            </a:r>
          </a:p>
          <a:p>
            <a:pPr lvl="1"/>
            <a:r>
              <a:rPr lang="en-US" dirty="0"/>
              <a:t>non-marking of taxes and charges such as taxes and charges</a:t>
            </a:r>
          </a:p>
        </p:txBody>
      </p:sp>
    </p:spTree>
    <p:extLst>
      <p:ext uri="{BB962C8B-B14F-4D97-AF65-F5344CB8AC3E}">
        <p14:creationId xmlns:p14="http://schemas.microsoft.com/office/powerpoint/2010/main" val="303766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3. </a:t>
            </a:r>
            <a:r>
              <a:rPr lang="en-GB" dirty="0"/>
              <a:t>The protection of taxpayers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592797"/>
            <a:ext cx="4248150" cy="44284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600" dirty="0"/>
              <a:t>impossibility of a taxpayer's </a:t>
            </a:r>
            <a:r>
              <a:rPr lang="en-GB" sz="2600" dirty="0"/>
              <a:t>defence</a:t>
            </a:r>
            <a:r>
              <a:rPr lang="en-US" sz="2600" dirty="0"/>
              <a:t> against the inactivity of the office </a:t>
            </a:r>
          </a:p>
          <a:p>
            <a:r>
              <a:rPr lang="en-US" sz="2600" dirty="0"/>
              <a:t>the lack of means by which it is possible to obtain compensation for damage caused by the exercise of official authority</a:t>
            </a: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4571678" y="1601648"/>
            <a:ext cx="4248150" cy="44196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objective of tax administration</a:t>
            </a:r>
          </a:p>
          <a:p>
            <a:r>
              <a:rPr lang="en-US" sz="2800" dirty="0"/>
              <a:t>principles of tax administration</a:t>
            </a:r>
          </a:p>
          <a:p>
            <a:r>
              <a:rPr lang="en-US" sz="2800" dirty="0"/>
              <a:t>compensation for damage</a:t>
            </a:r>
          </a:p>
          <a:p>
            <a:r>
              <a:rPr lang="en-US" sz="2800" dirty="0"/>
              <a:t>protection against inactivity of the tax administrator (by tax administrator or by court)</a:t>
            </a:r>
            <a:endParaRPr lang="en-US" sz="2700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>
          <a:xfrm>
            <a:off x="32352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 err="1"/>
              <a:t>First</a:t>
            </a:r>
            <a:r>
              <a:rPr lang="cs-CZ" sz="2800" b="1" dirty="0"/>
              <a:t> </a:t>
            </a:r>
            <a:r>
              <a:rPr lang="cs-CZ" sz="2800" b="1" dirty="0" err="1"/>
              <a:t>Czechoslovak</a:t>
            </a:r>
            <a:r>
              <a:rPr lang="cs-CZ" sz="2800" b="1" dirty="0"/>
              <a:t> Republic</a:t>
            </a:r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457167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/>
              <a:t>Czech Republic</a:t>
            </a:r>
          </a:p>
        </p:txBody>
      </p:sp>
    </p:spTree>
    <p:extLst>
      <p:ext uri="{BB962C8B-B14F-4D97-AF65-F5344CB8AC3E}">
        <p14:creationId xmlns:p14="http://schemas.microsoft.com/office/powerpoint/2010/main" val="319631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856984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4. </a:t>
            </a:r>
            <a:r>
              <a:rPr lang="en-GB" dirty="0"/>
              <a:t>Formal aspects of tax legal regulation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592797"/>
            <a:ext cx="4248150" cy="221867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tax laws were criticized for a number of imperfections</a:t>
            </a:r>
          </a:p>
          <a:p>
            <a:endParaRPr lang="cs-CZ" sz="2600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4571678" y="1601648"/>
            <a:ext cx="4248150" cy="22098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/>
              <a:t>tax laws are also criticized for lack of clarity and </a:t>
            </a:r>
            <a:br>
              <a:rPr lang="cs-CZ" sz="2700" dirty="0"/>
            </a:br>
            <a:r>
              <a:rPr lang="en-GB" sz="2700" dirty="0"/>
              <a:t>unsystematicity</a:t>
            </a:r>
          </a:p>
          <a:p>
            <a:endParaRPr lang="en-US" sz="2700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>
          <a:xfrm>
            <a:off x="32352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 err="1"/>
              <a:t>First</a:t>
            </a:r>
            <a:r>
              <a:rPr lang="cs-CZ" sz="2800" b="1" dirty="0"/>
              <a:t> </a:t>
            </a:r>
            <a:r>
              <a:rPr lang="cs-CZ" sz="2800" b="1" dirty="0" err="1"/>
              <a:t>Czechoslovak</a:t>
            </a:r>
            <a:r>
              <a:rPr lang="cs-CZ" sz="2800" b="1" dirty="0"/>
              <a:t> Republic</a:t>
            </a:r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457167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/>
              <a:t>Czech Republic</a:t>
            </a:r>
          </a:p>
        </p:txBody>
      </p:sp>
      <p:sp>
        <p:nvSpPr>
          <p:cNvPr id="11" name="Zástupný symbol pro text 2"/>
          <p:cNvSpPr txBox="1">
            <a:spLocks/>
          </p:cNvSpPr>
          <p:nvPr/>
        </p:nvSpPr>
        <p:spPr>
          <a:xfrm>
            <a:off x="323850" y="3811468"/>
            <a:ext cx="8496300" cy="22813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clear structure and a constant adjustment of the structural elements of the tax and its administration</a:t>
            </a:r>
          </a:p>
          <a:p>
            <a:pPr lvl="1"/>
            <a:r>
              <a:rPr lang="en-US" dirty="0"/>
              <a:t>general, not casuistic, legal rules</a:t>
            </a:r>
          </a:p>
        </p:txBody>
      </p:sp>
    </p:spTree>
    <p:extLst>
      <p:ext uri="{BB962C8B-B14F-4D97-AF65-F5344CB8AC3E}">
        <p14:creationId xmlns:p14="http://schemas.microsoft.com/office/powerpoint/2010/main" val="247185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5. </a:t>
            </a:r>
            <a:r>
              <a:rPr lang="en-GB" dirty="0"/>
              <a:t>The amendments of tax laws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592797"/>
            <a:ext cx="4248150" cy="221867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800" dirty="0"/>
              <a:t>numerous and frequent tax laws</a:t>
            </a:r>
            <a:r>
              <a:rPr lang="cs-CZ" sz="2800" dirty="0"/>
              <a:t> </a:t>
            </a:r>
            <a:r>
              <a:rPr lang="en-US" sz="2800" dirty="0"/>
              <a:t>amendments</a:t>
            </a:r>
          </a:p>
          <a:p>
            <a:r>
              <a:rPr lang="en-US" sz="2800" dirty="0"/>
              <a:t>their inadequate quality caused by the frequency of their adoption</a:t>
            </a:r>
            <a:endParaRPr lang="en-US" sz="2600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4571678" y="1601648"/>
            <a:ext cx="4248150" cy="22098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frequency and speed of tax law</a:t>
            </a:r>
            <a:r>
              <a:rPr lang="cs-CZ" sz="2800" dirty="0"/>
              <a:t>s</a:t>
            </a:r>
            <a:r>
              <a:rPr lang="en-GB" sz="2800" dirty="0"/>
              <a:t> </a:t>
            </a:r>
            <a:r>
              <a:rPr lang="en-US" sz="2800" dirty="0"/>
              <a:t>amendments</a:t>
            </a:r>
          </a:p>
          <a:p>
            <a:endParaRPr lang="cs-CZ" sz="2700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>
          <a:xfrm>
            <a:off x="32352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 err="1"/>
              <a:t>First</a:t>
            </a:r>
            <a:r>
              <a:rPr lang="cs-CZ" sz="2800" b="1" dirty="0"/>
              <a:t> </a:t>
            </a:r>
            <a:r>
              <a:rPr lang="cs-CZ" sz="2800" b="1" dirty="0" err="1"/>
              <a:t>Czechoslovak</a:t>
            </a:r>
            <a:r>
              <a:rPr lang="cs-CZ" sz="2800" b="1" dirty="0"/>
              <a:t> Republic</a:t>
            </a:r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4571678" y="1052736"/>
            <a:ext cx="4248472" cy="5400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800" b="1" dirty="0"/>
              <a:t>Czech Republic</a:t>
            </a:r>
          </a:p>
        </p:txBody>
      </p:sp>
      <p:sp>
        <p:nvSpPr>
          <p:cNvPr id="10" name="Zástupný symbol pro text 2"/>
          <p:cNvSpPr txBox="1">
            <a:spLocks/>
          </p:cNvSpPr>
          <p:nvPr/>
        </p:nvSpPr>
        <p:spPr>
          <a:xfrm>
            <a:off x="323850" y="3811468"/>
            <a:ext cx="8496300" cy="22813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191C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solution</a:t>
            </a:r>
          </a:p>
          <a:p>
            <a:pPr lvl="1" algn="just"/>
            <a:r>
              <a:rPr lang="en-US" dirty="0"/>
              <a:t>problematic, taxes are one of the foremost political topics </a:t>
            </a:r>
          </a:p>
          <a:p>
            <a:pPr lvl="1" algn="just"/>
            <a:r>
              <a:rPr lang="en-US" dirty="0"/>
              <a:t>to observe particular rules and principles when realizing amendments, namely general legal principles, principles of structure of particular taxes and legislative principles</a:t>
            </a:r>
          </a:p>
        </p:txBody>
      </p:sp>
    </p:spTree>
    <p:extLst>
      <p:ext uri="{BB962C8B-B14F-4D97-AF65-F5344CB8AC3E}">
        <p14:creationId xmlns:p14="http://schemas.microsoft.com/office/powerpoint/2010/main" val="425533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Conclusion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periods, same problems</a:t>
            </a:r>
          </a:p>
          <a:p>
            <a:pPr lvl="1"/>
            <a:r>
              <a:rPr lang="en-US" dirty="0"/>
              <a:t>constitutional basis</a:t>
            </a:r>
          </a:p>
          <a:p>
            <a:pPr lvl="1"/>
            <a:r>
              <a:rPr lang="en-US" dirty="0"/>
              <a:t>large number of different taxes</a:t>
            </a:r>
          </a:p>
          <a:p>
            <a:pPr lvl="1"/>
            <a:r>
              <a:rPr lang="en-US" dirty="0"/>
              <a:t>non-marking of taxes and charges such as taxes and charges</a:t>
            </a:r>
          </a:p>
          <a:p>
            <a:pPr lvl="1"/>
            <a:r>
              <a:rPr lang="en-US" dirty="0"/>
              <a:t>lack of clarity and unsystematicity of tax laws</a:t>
            </a:r>
          </a:p>
          <a:p>
            <a:pPr lvl="1"/>
            <a:r>
              <a:rPr lang="en-US" dirty="0"/>
              <a:t>frequency and speed of tax law changes</a:t>
            </a:r>
          </a:p>
          <a:p>
            <a:r>
              <a:rPr lang="en-US" dirty="0"/>
              <a:t>what is better today?</a:t>
            </a:r>
          </a:p>
          <a:p>
            <a:pPr lvl="1"/>
            <a:r>
              <a:rPr lang="en-US" dirty="0"/>
              <a:t>tax system today is clearer</a:t>
            </a:r>
          </a:p>
          <a:p>
            <a:pPr lvl="1"/>
            <a:r>
              <a:rPr lang="en-US" dirty="0"/>
              <a:t>the protection of the rights of tax entities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69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2123653" y="4148881"/>
            <a:ext cx="5400675" cy="1440359"/>
          </a:xfrm>
        </p:spPr>
        <p:txBody>
          <a:bodyPr>
            <a:normAutofit/>
          </a:bodyPr>
          <a:lstStyle/>
          <a:p>
            <a:r>
              <a:rPr lang="pt-BR" sz="2400" dirty="0"/>
              <a:t>e-mail: bohac@prf.cuni.cz</a:t>
            </a:r>
          </a:p>
          <a:p>
            <a:r>
              <a:rPr lang="pt-BR" sz="2400" dirty="0"/>
              <a:t>web: www.radimbohac.cz </a:t>
            </a:r>
            <a:br>
              <a:rPr lang="pt-BR" sz="2400" dirty="0"/>
            </a:br>
            <a:endParaRPr lang="pt-BR" dirty="0"/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>
          <a:xfrm>
            <a:off x="926232" y="6165304"/>
            <a:ext cx="1989584" cy="365125"/>
          </a:xfrm>
        </p:spPr>
        <p:txBody>
          <a:bodyPr/>
          <a:lstStyle/>
          <a:p>
            <a:r>
              <a:rPr lang="cs-CZ" sz="1600" dirty="0"/>
              <a:t>21</a:t>
            </a:r>
            <a:r>
              <a:rPr lang="cs-CZ" sz="1600" baseline="30000" dirty="0"/>
              <a:t>th</a:t>
            </a:r>
            <a:r>
              <a:rPr lang="cs-CZ" sz="1600" dirty="0"/>
              <a:t> </a:t>
            </a:r>
            <a:r>
              <a:rPr lang="cs-CZ" sz="1600" dirty="0" err="1"/>
              <a:t>September</a:t>
            </a:r>
            <a:r>
              <a:rPr lang="cs-CZ" sz="1600" dirty="0"/>
              <a:t> 2018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cs-CZ" sz="1600" dirty="0"/>
              <a:t>doc. JUDr. Radim Boháč, Ph.D.</a:t>
            </a:r>
          </a:p>
          <a:p>
            <a:pPr algn="l"/>
            <a:r>
              <a:rPr lang="cs-CZ" sz="1600" dirty="0"/>
              <a:t>Mgr. Lukáš Hrdlička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9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48104030"/>
      </p:ext>
    </p:extLst>
  </p:cSld>
  <p:clrMapOvr>
    <a:masterClrMapping/>
  </p:clrMapOvr>
</p:sld>
</file>

<file path=ppt/theme/theme1.xml><?xml version="1.0" encoding="utf-8"?>
<a:theme xmlns:a="http://schemas.openxmlformats.org/drawingml/2006/main" name="Přednáška 1 Indirect Taxes I (VAT) 15-3-2016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Přednáška 1 Indirect Taxes I (VAT) 15-3-2016</Template>
  <TotalTime>1973</TotalTime>
  <Words>514</Words>
  <Application>Microsoft Office PowerPoint</Application>
  <PresentationFormat>Předvádění na obrazovce (4:3)</PresentationFormat>
  <Paragraphs>90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Přednáška 1 Indirect Taxes I (VAT) 15-3-2016</vt:lpstr>
      <vt:lpstr>LEGAL REGULATION OF TAXES IN THE PERIOD OF THE FIRST CZECHOSLOVAK REPUBLIC AND  AT PRESENT</vt:lpstr>
      <vt:lpstr> Introduction</vt:lpstr>
      <vt:lpstr>1. Constitutional basis</vt:lpstr>
      <vt:lpstr>2. The structure of tax system</vt:lpstr>
      <vt:lpstr>3. The protection of taxpayers</vt:lpstr>
      <vt:lpstr>4. Formal aspects of tax legal regulation</vt:lpstr>
      <vt:lpstr>5. The amendments of tax laws</vt:lpstr>
      <vt:lpstr>Conclusion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Taxes I</dc:title>
  <dc:creator>Radim Boháč</dc:creator>
  <cp:lastModifiedBy>Radim Boháč</cp:lastModifiedBy>
  <cp:revision>283</cp:revision>
  <dcterms:created xsi:type="dcterms:W3CDTF">2016-03-05T20:11:39Z</dcterms:created>
  <dcterms:modified xsi:type="dcterms:W3CDTF">2018-09-21T06:06:43Z</dcterms:modified>
</cp:coreProperties>
</file>