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88" r:id="rId4"/>
    <p:sldId id="383" r:id="rId5"/>
    <p:sldId id="392" r:id="rId6"/>
    <p:sldId id="389" r:id="rId7"/>
    <p:sldId id="393" r:id="rId8"/>
    <p:sldId id="394" r:id="rId9"/>
    <p:sldId id="390" r:id="rId10"/>
    <p:sldId id="378" r:id="rId11"/>
    <p:sldId id="387" r:id="rId12"/>
    <p:sldId id="395" r:id="rId13"/>
    <p:sldId id="384" r:id="rId14"/>
    <p:sldId id="379" r:id="rId15"/>
    <p:sldId id="380" r:id="rId16"/>
    <p:sldId id="381" r:id="rId17"/>
    <p:sldId id="386" r:id="rId18"/>
    <p:sldId id="385" r:id="rId19"/>
    <p:sldId id="382" r:id="rId20"/>
    <p:sldId id="396" r:id="rId21"/>
    <p:sldId id="25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ulní strana" id="{7B692206-E671-4541-BF20-B205A4DF3851}">
          <p14:sldIdLst>
            <p14:sldId id="256"/>
          </p14:sldIdLst>
        </p14:section>
        <p14:section name="Obsah" id="{905F8762-B386-4E38-A933-83751AE92FC0}">
          <p14:sldIdLst>
            <p14:sldId id="257"/>
            <p14:sldId id="388"/>
            <p14:sldId id="383"/>
            <p14:sldId id="392"/>
            <p14:sldId id="389"/>
            <p14:sldId id="393"/>
            <p14:sldId id="394"/>
            <p14:sldId id="390"/>
            <p14:sldId id="378"/>
            <p14:sldId id="387"/>
            <p14:sldId id="395"/>
            <p14:sldId id="384"/>
            <p14:sldId id="379"/>
            <p14:sldId id="380"/>
            <p14:sldId id="381"/>
            <p14:sldId id="386"/>
            <p14:sldId id="385"/>
            <p14:sldId id="382"/>
            <p14:sldId id="396"/>
          </p14:sldIdLst>
        </p14:section>
        <p14:section name="Poděkování" id="{57CEAD7D-A9AC-46E3-B16F-0670974FC0E0}">
          <p14:sldIdLst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áčková Kateřina Ing. Mgr." initials="JKI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82249" autoAdjust="0"/>
  </p:normalViewPr>
  <p:slideViewPr>
    <p:cSldViewPr>
      <p:cViewPr varScale="1">
        <p:scale>
          <a:sx n="88" d="100"/>
          <a:sy n="88" d="100"/>
        </p:scale>
        <p:origin x="-15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 DZ k DŘ: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72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některá podání (označovaná též jako tzv.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formulářová podání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stanoví odstavec 1 obligatorní formu tiskopisu vydaného Ministerstvem financí. Není-li tato forma dodržena, je správce daně povinen absenci tiskopisu posoudit jako vadu podání. Alternativou formy podání na tiskopisu je možnost podání, které je učiněno na tiskovém výstupu z počítačové tiskárny s parametry totožnými s těmi, které jsou obsaženy ve výše uvedených tiskopisech, popř. na jeho kopii.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Odstavec 2 stanoví, že nároky na obsah, respektive rozsah možných požadavků vůči daňovému subjektu, jsou ve výše uvedených tiskopisech limitovány pouze na sdělení takových údajů, které jsou nutné pro správu daní.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 odstavce 3 lze formulářová podání realizovat i elektronickou formou za využití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datové zprávy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Tato datová zpráva musí být odeslána ve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formátu a struktuře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který správce daně zveřejní ve smyslu § 56.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Předpokládá se, že zveřejněný formát a struktura u formulářových podáních budou nastaveny tak, aby byla zajištěna kompatibilita s programovým vybavením daného správce daně, které umožňuje automatické zpracovávání došlých podaní tohoto typu (zejména daňová přiznání). Pro odeslání takovéto datové zprávy se uplatní obecné způsoby (formy) vymezené v § 71, přičemž bude možné využít i elektronickou komunikaci bez zaručeného elektronického podpisu, a to za předpokladu, že bude došlá zpráva ve lhůtě 5 dnů opakována či potvrzena relevantním způsobem (viz k § 71 odst. 3).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40 odst. 2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Daňové přiznání nebo hlášení lze účinně podat jen na tiskopise vydaném ministerstvem nebo na počítačových sestavách, které mají údaje, obsah i uspořádání údajů zcela totožné s tiskopisem vydaným ministerstvem. Součástí daňového přiznání nebo hlášení jsou i přílohy vyznačené v příslušném tiskopise. Při dovozu plní funkci daňového přiznání nebo hlášení písemný návrh na celní řízení nebo jiný doklad potvrzující propuštění zboží. Je-li přiznání nebo hlášení podáno též na technickém nosiči dat, musí být ve tvaru stanoveném pro tento účel ministerstvem.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33 odst. 10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Registrace nebo oznámení podle tohoto zákona se správci daně předkládá na tiskopise vydaném ministerstvem, s výjimkou plnění registrační povinnosti nebo oznamovací povinnosti podle odstavce 8. Na registračním tiskopisu musí daňový subjekt též výslovně prohlásit, že jde o jeho první daňovou registraci, nebo uvést, zda byl již někdy daňově registrován, a pokud ano, kdy, u jakého správce daně, jaké bylo přidělené daňové identifikační číslo, jméno nebo název, pod jakým byl registrován, a byla-li registrace odňata nebo zrušena, důvody, z nichž se tak stalo. Ministerstvo může rozšířit údaje požadované při registraci na registračním tiskopisu, půjde-li o údaje nezbytné pro řádnou správu jednotlivých daní.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21 odst. 2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Stanoví-li tak tento nebo zvláštní zákon, podávají daňové subjekty o své daňové povinnosti příslušnému správci daně přiznání, hlášení a vyúčtování na předepsaných tiskopisech. Toto podání lze učinit i datovou zprávou ve struktuře a tvaru zveřejněném správcem daně, která je opatřena zaručeným elektronickým podpisem, nebo která je odeslána prostřednictvím datové schránky.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 DZ k DŘ: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72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některá podání (označovaná též jako tzv.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formulářová podání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stanoví odstavec 1 obligatorní formu tiskopisu vydaného Ministerstvem financí. Není-li tato forma dodržena, je správce daně povinen absenci tiskopisu posoudit jako vadu podání. Alternativou formy podání na tiskopisu je možnost podání, které je učiněno na tiskovém výstupu z počítačové tiskárny s parametry totožnými s těmi, které jsou obsaženy ve výše uvedených tiskopisech, popř. na jeho kopii.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Odstavec 2 stanoví, že nároky na obsah, respektive rozsah možných požadavků vůči daňovému subjektu, jsou ve výše uvedených tiskopisech limitovány pouze na sdělení takových údajů, které jsou nutné pro správu daní.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 odstavce 3 lze formulářová podání realizovat i elektronickou formou za využití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datové zprávy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Tato datová zpráva musí být odeslána ve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formátu a struktuře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který správce daně zveřejní ve smyslu § 56.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Předpokládá se, že zveřejněný formát a struktura u formulářových podáních budou nastaveny tak, aby byla zajištěna kompatibilita s programovým vybavením daného správce daně, které umožňuje automatické zpracovávání došlých podaní tohoto typu (zejména daňová přiznání). Pro odeslání takovéto datové zprávy se uplatní obecné způsoby (formy) vymezené v § 71, přičemž bude možné využít i elektronickou komunikaci bez zaručeného elektronického podpisu, a to za předpokladu, že bude došlá zpráva ve lhůtě 5 dnů opakována či potvrzena relevantním způsobem (viz k § 71 odst. 3).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40 odst. 2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Daňové přiznání nebo hlášení lze účinně podat jen na tiskopise vydaném ministerstvem nebo na počítačových sestavách, které mají údaje, obsah i uspořádání údajů zcela totožné s tiskopisem vydaným ministerstvem. Součástí daňového přiznání nebo hlášení jsou i přílohy vyznačené v příslušném tiskopise. Při dovozu plní funkci daňového přiznání nebo hlášení písemný návrh na celní řízení nebo jiný doklad potvrzující propuštění zboží. Je-li přiznání nebo hlášení podáno též na technickém nosiči dat, musí být ve tvaru stanoveném pro tento účel ministerstvem.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33 odst. 10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Registrace nebo oznámení podle tohoto zákona se správci daně předkládá na tiskopise vydaném ministerstvem, s výjimkou plnění registrační povinnosti nebo oznamovací povinnosti podle odstavce 8. Na registračním tiskopisu musí daňový subjekt též výslovně prohlásit, že jde o jeho první daňovou registraci, nebo uvést, zda byl již někdy daňově registrován, a pokud ano, kdy, u jakého správce daně, jaké bylo přidělené daňové identifikační číslo, jméno nebo název, pod jakým byl registrován, a byla-li registrace odňata nebo zrušena, důvody, z nichž se tak stalo. Ministerstvo může rozšířit údaje požadované při registraci na registračním tiskopisu, půjde-li o údaje nezbytné pro řádnou správu jednotlivých daní.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21 odst. 2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Stanoví-li tak tento nebo zvláštní zákon, podávají daňové subjekty o své daňové povinnosti příslušnému správci daně přiznání, hlášení a vyúčtování na předepsaných tiskopisech. Toto podání lze učinit i datovou zprávou ve struktuře a tvaru zveřejněném správcem daně, která je opatřena zaručeným elektronickým podpisem, nebo která je odeslána prostřednictvím datové schránky.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23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 DZ k DŘ: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72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některá podání (označovaná též jako tzv.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formulářová podání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stanoví odstavec 1 obligatorní formu tiskopisu vydaného Ministerstvem financí. Není-li tato forma dodržena, je správce daně povinen absenci tiskopisu posoudit jako vadu podání. Alternativou formy podání na tiskopisu je možnost podání, které je učiněno na tiskovém výstupu z počítačové tiskárny s parametry totožnými s těmi, které jsou obsaženy ve výše uvedených tiskopisech, popř. na jeho kopii.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Odstavec 2 stanoví, že nároky na obsah, respektive rozsah možných požadavků vůči daňovému subjektu, jsou ve výše uvedených tiskopisech limitovány pouze na sdělení takových údajů, které jsou nutné pro správu daní.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 odstavce 3 lze formulářová podání realizovat i elektronickou formou za využití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datové zprávy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Tato datová zpráva musí být odeslána ve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formátu a struktuře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který správce daně zveřejní ve smyslu § 56.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Předpokládá se, že zveřejněný formát a struktura u formulářových podáních budou nastaveny tak, aby byla zajištěna kompatibilita s programovým vybavením daného správce daně, které umožňuje automatické zpracovávání došlých podaní tohoto typu (zejména daňová přiznání). Pro odeslání takovéto datové zprávy se uplatní obecné způsoby (formy) vymezené v § 71, přičemž bude možné využít i elektronickou komunikaci bez zaručeného elektronického podpisu, a to za předpokladu, že bude došlá zpráva ve lhůtě 5 dnů opakována či potvrzena relevantním způsobem (viz k § 71 odst. 3).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40 odst. 2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Daňové přiznání nebo hlášení lze účinně podat jen na tiskopise vydaném ministerstvem nebo na počítačových sestavách, které mají údaje, obsah i uspořádání údajů zcela totožné s tiskopisem vydaným ministerstvem. Součástí daňového přiznání nebo hlášení jsou i přílohy vyznačené v příslušném tiskopise. Při dovozu plní funkci daňového přiznání nebo hlášení písemný návrh na celní řízení nebo jiný doklad potvrzující propuštění zboží. Je-li přiznání nebo hlášení podáno též na technickém nosiči dat, musí být ve tvaru stanoveném pro tento účel ministerstvem.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33 odst. 10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Registrace nebo oznámení podle tohoto zákona se správci daně předkládá na tiskopise vydaném ministerstvem, s výjimkou plnění registrační povinnosti nebo oznamovací povinnosti podle odstavce 8. Na registračním tiskopisu musí daňový subjekt též výslovně prohlásit, že jde o jeho první daňovou registraci, nebo uvést, zda byl již někdy daňově registrován, a pokud ano, kdy, u jakého správce daně, jaké bylo přidělené daňové identifikační číslo, jméno nebo název, pod jakým byl registrován, a byla-li registrace odňata nebo zrušena, důvody, z nichž se tak stalo. Ministerstvo může rozšířit údaje požadované při registraci na registračním tiskopisu, půjde-li o údaje nezbytné pro řádnou správu jednotlivých daní.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21 odst. 2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Stanoví-li tak tento nebo zvláštní zákon, podávají daňové subjekty o své daňové povinnosti příslušnému správci daně přiznání, hlášení a vyúčtování na předepsaných tiskopisech. Toto podání lze učinit i datovou zprávou ve struktuře a tvaru zveřejněném správcem daně, která je opatřena zaručeným elektronickým podpisem, nebo která je odeslána prostřednictvím datové schránky.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72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 DZ k DŘ: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72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některá podání (označovaná též jako tzv.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formulářová podání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stanoví odstavec 1 obligatorní formu tiskopisu vydaného Ministerstvem financí. Není-li tato forma dodržena, je správce daně povinen absenci tiskopisu posoudit jako vadu podání. Alternativou formy podání na tiskopisu je možnost podání, které je učiněno na tiskovém výstupu z počítačové tiskárny s parametry totožnými s těmi, které jsou obsaženy ve výše uvedených tiskopisech, popř. na jeho kopii.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Odstavec 2 stanoví, že nároky na obsah, respektive rozsah možných požadavků vůči daňovému subjektu, jsou ve výše uvedených tiskopisech limitovány pouze na sdělení takových údajů, které jsou nutné pro správu daní.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 odstavce 3 lze formulářová podání realizovat i elektronickou formou za využití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datové zprávy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Tato datová zpráva musí být odeslána ve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formátu a struktuře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který správce daně zveřejní ve smyslu § 56.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Předpokládá se, že zveřejněný formát a struktura u formulářových podáních budou nastaveny tak, aby byla zajištěna kompatibilita s programovým vybavením daného správce daně, které umožňuje automatické zpracovávání došlých podaní tohoto typu (zejména daňová přiznání). Pro odeslání takovéto datové zprávy se uplatní obecné způsoby (formy) vymezené v § 71, přičemž bude možné využít i elektronickou komunikaci bez zaručeného elektronického podpisu, a to za předpokladu, že bude došlá zpráva ve lhůtě 5 dnů opakována či potvrzena relevantním způsobem (viz k § 71 odst. 3).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40 odst. 2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Daňové přiznání nebo hlášení lze účinně podat jen na tiskopise vydaném ministerstvem nebo na počítačových sestavách, které mají údaje, obsah i uspořádání údajů zcela totožné s tiskopisem vydaným ministerstvem. Součástí daňového přiznání nebo hlášení jsou i přílohy vyznačené v příslušném tiskopise. Při dovozu plní funkci daňového přiznání nebo hlášení písemný návrh na celní řízení nebo jiný doklad potvrzující propuštění zboží. Je-li přiznání nebo hlášení podáno též na technickém nosiči dat, musí být ve tvaru stanoveném pro tento účel ministerstvem.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33 odst. 10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Registrace nebo oznámení podle tohoto zákona se správci daně předkládá na tiskopise vydaném ministerstvem, s výjimkou plnění registrační povinnosti nebo oznamovací povinnosti podle odstavce 8. Na registračním tiskopisu musí daňový subjekt též výslovně prohlásit, že jde o jeho první daňovou registraci, nebo uvést, zda byl již někdy daňově registrován, a pokud ano, kdy, u jakého správce daně, jaké bylo přidělené daňové identifikační číslo, jméno nebo název, pod jakým byl registrován, a byla-li registrace odňata nebo zrušena, důvody, z nichž se tak stalo. Ministerstvo může rozšířit údaje požadované při registraci na registračním tiskopisu, půjde-li o údaje nezbytné pro řádnou správu jednotlivých daní.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21 odst. 2 ZSDP: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Stanoví-li tak tento nebo zvláštní zákon, podávají daňové subjekty o své daňové povinnosti příslušnému správci daně přiznání, hlášení a vyúčtování na předepsaných tiskopisech. Toto podání lze učinit i datovou zprávou ve struktuře a tvaru zveřejněném správcem daně, která je opatřena zaručeným elektronickým podpisem, nebo která je odeslána prostřednictvím datové schránky.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9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9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zrušení § 101g odst. 5 zákona o DPH</a:t>
            </a:r>
          </a:p>
          <a:p>
            <a:pPr lvl="1"/>
            <a:r>
              <a:rPr lang="cs-CZ" dirty="0" smtClean="0"/>
              <a:t>dnem vyhlášení (15. února 2017)</a:t>
            </a:r>
          </a:p>
          <a:p>
            <a:pPr lvl="1"/>
            <a:r>
              <a:rPr lang="cs-CZ" dirty="0" smtClean="0"/>
              <a:t>výzva, která se doručuje prostřednictvím veřejné datové sítě na elektronickou adresu, se považuje za doručenou okamžikem odeslání správcem daně.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92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„S ohledem na porušení ustanovení čl. 2 odst. 4, čl. 79 odst. 3</a:t>
            </a:r>
            <a:r>
              <a:rPr lang="cs-CZ" baseline="0" dirty="0" smtClean="0"/>
              <a:t> Ústavy, čl. 2 odst. 3, čl. 4 odst. 1 Listiny.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Podle ÚS aktuálně vyžadované údaje lze považovat za nezbytné pro dosažení cíle správy daní.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§ 101d odst. 1 =&gt; § 70 odst. 1 a 2 DŘ =&gt; MF má „předepsané údaje“ konkretizovat v elektronickém formuláři kontrolního hlášení</a:t>
            </a:r>
          </a:p>
          <a:p>
            <a:r>
              <a:rPr lang="cs-CZ" baseline="0" dirty="0" smtClean="0"/>
              <a:t>Podle ÚS je tak výkonné moci svěřena moc, která náleží moci zákonodárné.</a:t>
            </a:r>
          </a:p>
          <a:p>
            <a:endParaRPr lang="cs-CZ" baseline="0" dirty="0" smtClean="0"/>
          </a:p>
          <a:p>
            <a:r>
              <a:rPr lang="cs-CZ" baseline="0" dirty="0" smtClean="0"/>
              <a:t>„Tento formulář tak získává podobu podzákonného předpisu, který neurčitému okruhu adresátů ukládá konkrétní povinnosti.“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48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Počet stránek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2A46377-39A1-4831-B429-D327D4091845}" type="datetimeFigureOut">
              <a:rPr lang="cs-CZ" smtClean="0"/>
              <a:pPr/>
              <a:t>4.4.2017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Formulářová podání při správě daní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600" dirty="0" smtClean="0"/>
              <a:t>12. dubna 2017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z="1600" dirty="0" smtClean="0"/>
              <a:t>doc. JUDr. Radim Boháč, Ph.D.</a:t>
            </a:r>
          </a:p>
          <a:p>
            <a:pPr algn="l"/>
            <a:r>
              <a:rPr lang="cs-CZ" sz="1600" dirty="0" smtClean="0"/>
              <a:t>katedra finančního práva a finanční vědy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smtClean="0"/>
              <a:t>21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854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A</a:t>
            </a:r>
            <a:r>
              <a:rPr lang="cs-CZ" dirty="0" smtClean="0"/>
              <a:t>. </a:t>
            </a:r>
            <a:r>
              <a:rPr lang="cs-CZ" dirty="0"/>
              <a:t>Kontrolní </a:t>
            </a:r>
            <a:r>
              <a:rPr lang="cs-CZ" dirty="0" smtClean="0"/>
              <a:t>hlášení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§ 101c až 101i zákona o DPH</a:t>
            </a:r>
          </a:p>
          <a:p>
            <a:r>
              <a:rPr lang="cs-CZ" dirty="0" smtClean="0"/>
              <a:t>povinnost plátce měsíčně/čtvrtletně podat kontrolní hlášení</a:t>
            </a:r>
          </a:p>
          <a:p>
            <a:pPr lvl="1"/>
            <a:r>
              <a:rPr lang="cs-CZ" dirty="0" smtClean="0"/>
              <a:t>uskutečnění či přijetí zdanitelného plnění</a:t>
            </a:r>
          </a:p>
          <a:p>
            <a:r>
              <a:rPr lang="cs-CZ" dirty="0" smtClean="0"/>
              <a:t>pouze elektronicky na elektronickou adresu podatelny správce daně</a:t>
            </a:r>
          </a:p>
          <a:p>
            <a:r>
              <a:rPr lang="cs-CZ" dirty="0" smtClean="0"/>
              <a:t>pokuta za nepodání</a:t>
            </a:r>
          </a:p>
          <a:p>
            <a:pPr lvl="1"/>
            <a:r>
              <a:rPr lang="cs-CZ" dirty="0" smtClean="0"/>
              <a:t>diferenciace  (1 000 až 500 000 Kč)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5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B. Formulář </a:t>
            </a:r>
            <a:r>
              <a:rPr lang="cs-CZ" dirty="0"/>
              <a:t>ke kontrolnímu </a:t>
            </a:r>
            <a:r>
              <a:rPr lang="cs-CZ" dirty="0" smtClean="0"/>
              <a:t>hlášení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Znění do 30. dubna 2016</a:t>
            </a:r>
          </a:p>
          <a:p>
            <a:r>
              <a:rPr lang="cs-CZ" dirty="0" smtClean="0"/>
              <a:t>§ 101d odst. 1 a 2 zákona o DPH</a:t>
            </a:r>
          </a:p>
          <a:p>
            <a:pPr lvl="1"/>
            <a:r>
              <a:rPr lang="cs-CZ" dirty="0" smtClean="0"/>
              <a:t>„(1) </a:t>
            </a:r>
            <a:r>
              <a:rPr lang="cs-CZ" i="1" dirty="0" smtClean="0"/>
              <a:t>V </a:t>
            </a:r>
            <a:r>
              <a:rPr lang="cs-CZ" i="1" dirty="0"/>
              <a:t>kontrolním hlášení je plátce povinen uvést </a:t>
            </a:r>
            <a:r>
              <a:rPr lang="cs-CZ" i="1" u="sng" dirty="0"/>
              <a:t>předepsané údaje </a:t>
            </a:r>
            <a:r>
              <a:rPr lang="cs-CZ" i="1" dirty="0"/>
              <a:t>potřebné pro správu daně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„(2) </a:t>
            </a:r>
            <a:r>
              <a:rPr lang="cs-CZ" i="1" dirty="0" smtClean="0"/>
              <a:t>Kontrolní hlášení lze podat pouze elektronicky na elektronickou adresu podatelny zveřejněnou správcem daně </a:t>
            </a:r>
            <a:r>
              <a:rPr lang="cs-CZ" i="1" u="sng" dirty="0" smtClean="0"/>
              <a:t>ve formátu a struktuře zveřejněné správcem daně způsobem umožňujícím dálkový přístup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31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B. Formulář </a:t>
            </a:r>
            <a:r>
              <a:rPr lang="cs-CZ" dirty="0"/>
              <a:t>ke kontrolnímu </a:t>
            </a:r>
            <a:r>
              <a:rPr lang="cs-CZ" dirty="0" smtClean="0"/>
              <a:t>hlášení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Znění od 1. května 2016</a:t>
            </a:r>
          </a:p>
          <a:p>
            <a:r>
              <a:rPr lang="cs-CZ" dirty="0" smtClean="0"/>
              <a:t>§ 101d odst. 1 zákona o DPH</a:t>
            </a:r>
          </a:p>
          <a:p>
            <a:pPr lvl="1"/>
            <a:r>
              <a:rPr lang="cs-CZ" dirty="0" smtClean="0"/>
              <a:t>„(1) </a:t>
            </a:r>
            <a:r>
              <a:rPr lang="cs-CZ" i="1" dirty="0" smtClean="0"/>
              <a:t>V </a:t>
            </a:r>
            <a:r>
              <a:rPr lang="cs-CZ" i="1" dirty="0"/>
              <a:t>kontrolním hlášení je plátce povinen uvést </a:t>
            </a:r>
            <a:r>
              <a:rPr lang="cs-CZ" i="1" u="sng" dirty="0"/>
              <a:t>předepsané údaje </a:t>
            </a:r>
            <a:r>
              <a:rPr lang="cs-CZ" i="1" dirty="0"/>
              <a:t>potřebné pro správu daně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§ 101a odst. 1 písm. b) a odst. 3 zákona o DPH</a:t>
            </a:r>
          </a:p>
          <a:p>
            <a:pPr lvl="1"/>
            <a:r>
              <a:rPr lang="cs-CZ" dirty="0" smtClean="0"/>
              <a:t>„</a:t>
            </a:r>
            <a:r>
              <a:rPr lang="pl-PL" i="1" dirty="0" smtClean="0"/>
              <a:t>Plátce je povinen podat elektronicky kontrolní hlášení...</a:t>
            </a:r>
            <a:r>
              <a:rPr lang="cs-CZ" dirty="0" smtClean="0"/>
              <a:t>“</a:t>
            </a:r>
          </a:p>
          <a:p>
            <a:pPr lvl="1"/>
            <a:r>
              <a:rPr lang="cs-CZ" i="1" dirty="0" smtClean="0"/>
              <a:t>„… lze učinit elektronicky </a:t>
            </a:r>
            <a:r>
              <a:rPr lang="cs-CZ" i="1" u="sng" dirty="0" smtClean="0"/>
              <a:t>pouze datovou zprávou ve formátu a struktuře zveřejněné správcem daně</a:t>
            </a:r>
            <a:r>
              <a:rPr lang="cs-CZ" i="1" dirty="0" smtClean="0"/>
              <a:t>…“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31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3. Nález ÚS </a:t>
            </a:r>
            <a:r>
              <a:rPr lang="cs-CZ" dirty="0" smtClean="0"/>
              <a:t>kontrolní </a:t>
            </a:r>
            <a:r>
              <a:rPr lang="cs-CZ" dirty="0"/>
              <a:t>hlášení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Důvody napadení u Ústavního soudu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Rozhodnutí Ústavního </a:t>
            </a:r>
            <a:r>
              <a:rPr lang="cs-CZ" dirty="0" smtClean="0"/>
              <a:t>soudu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1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A</a:t>
            </a:r>
            <a:r>
              <a:rPr lang="cs-CZ" dirty="0" smtClean="0"/>
              <a:t>. Důvody napadení u ÚS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právní úprava napadena u Ústavního soudu</a:t>
            </a:r>
          </a:p>
          <a:p>
            <a:pPr lvl="1"/>
            <a:r>
              <a:rPr lang="cs-CZ" dirty="0" smtClean="0"/>
              <a:t>skupina senátorů</a:t>
            </a:r>
          </a:p>
          <a:p>
            <a:pPr lvl="1"/>
            <a:r>
              <a:rPr lang="cs-CZ" dirty="0" smtClean="0"/>
              <a:t>argumenty</a:t>
            </a:r>
          </a:p>
          <a:p>
            <a:pPr lvl="2"/>
            <a:r>
              <a:rPr lang="cs-CZ" dirty="0" smtClean="0"/>
              <a:t>porušení ochrany soukromí (čl. 10 odst. 3 Listiny)</a:t>
            </a:r>
          </a:p>
          <a:p>
            <a:pPr lvl="2"/>
            <a:r>
              <a:rPr lang="cs-CZ" dirty="0" smtClean="0"/>
              <a:t>nedůvodné zatížení malých stejně jako velkých plátců</a:t>
            </a:r>
          </a:p>
          <a:p>
            <a:pPr lvl="2"/>
            <a:r>
              <a:rPr lang="cs-CZ" u="sng" dirty="0" smtClean="0"/>
              <a:t>obsah kontrolního hlášení je určován formulářem správce daně</a:t>
            </a:r>
          </a:p>
          <a:p>
            <a:pPr lvl="2"/>
            <a:r>
              <a:rPr lang="cs-CZ" dirty="0" smtClean="0"/>
              <a:t>protiústavnost sankcí vznikajících ze zákona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22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B</a:t>
            </a:r>
            <a:r>
              <a:rPr lang="cs-CZ" dirty="0" smtClean="0"/>
              <a:t>. Rozhodnutí Ústavního soudu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nález sp. </a:t>
            </a:r>
            <a:r>
              <a:rPr lang="cs-CZ" dirty="0"/>
              <a:t>zn. Pl. ÚS </a:t>
            </a:r>
            <a:r>
              <a:rPr lang="cs-CZ" dirty="0" smtClean="0"/>
              <a:t>32/15 ze </a:t>
            </a:r>
            <a:r>
              <a:rPr lang="cs-CZ" dirty="0"/>
              <a:t>dne 6. prosince </a:t>
            </a:r>
            <a:r>
              <a:rPr lang="cs-CZ" dirty="0" smtClean="0"/>
              <a:t>2016 (40/2017 Sb.)</a:t>
            </a:r>
          </a:p>
          <a:p>
            <a:r>
              <a:rPr lang="cs-CZ" dirty="0" smtClean="0"/>
              <a:t>návrh zamítnut</a:t>
            </a:r>
          </a:p>
          <a:p>
            <a:pPr lvl="1"/>
            <a:r>
              <a:rPr lang="cs-CZ" dirty="0" smtClean="0"/>
              <a:t>právo na soukromí</a:t>
            </a:r>
          </a:p>
          <a:p>
            <a:pPr lvl="2"/>
            <a:r>
              <a:rPr lang="cs-CZ" dirty="0" smtClean="0"/>
              <a:t>test proporcionality (3 kritéria)</a:t>
            </a:r>
          </a:p>
          <a:p>
            <a:pPr lvl="3"/>
            <a:r>
              <a:rPr lang="cs-CZ" dirty="0" smtClean="0"/>
              <a:t>posouzení způsobilosti naplnění účelu</a:t>
            </a:r>
          </a:p>
          <a:p>
            <a:pPr lvl="3"/>
            <a:r>
              <a:rPr lang="cs-CZ" dirty="0" smtClean="0"/>
              <a:t>posouzení potřebnosti (nejšetrnější prostředek)</a:t>
            </a:r>
          </a:p>
          <a:p>
            <a:pPr lvl="3"/>
            <a:r>
              <a:rPr lang="cs-CZ" dirty="0" smtClean="0"/>
              <a:t>posouzení přiměřenosti (porovnání pozitiv a negativ)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85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B</a:t>
            </a:r>
            <a:r>
              <a:rPr lang="cs-CZ" dirty="0" smtClean="0"/>
              <a:t>. Rozhodnutí Ústavního soudu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zrušení povinnosti uvádět v kontrolním hlášení předepsané údaje potřebné pro správu daně dnem 31. prosince 2017 (§ 101d odst. 1 zákona o DPH)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57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B</a:t>
            </a:r>
            <a:r>
              <a:rPr lang="cs-CZ" dirty="0" smtClean="0"/>
              <a:t>. Rozhodnutí Ústavního soudu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důvody pro zrušení § </a:t>
            </a:r>
            <a:r>
              <a:rPr lang="cs-CZ" dirty="0"/>
              <a:t>101d odst. 1 zákona </a:t>
            </a:r>
            <a:r>
              <a:rPr lang="cs-CZ" dirty="0" smtClean="0"/>
              <a:t>o DPH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ákon musí blíže vymezit alespoň okruh údajů, které musí plátce sdělovat</a:t>
            </a:r>
          </a:p>
          <a:p>
            <a:pPr lvl="1"/>
            <a:r>
              <a:rPr lang="cs-CZ" dirty="0" smtClean="0"/>
              <a:t>to nevylučuje případné zákonné zmocnění ke stanovení jednotlivých údajů Ministerstvem financí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usí se tak stát formou právního předpisu (požadavek předvídatelnosti)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tázka možnosti budoucí abstraktní kontroly ústavnosti, která je v případě pouhého formuláře vyloučena</a:t>
            </a:r>
          </a:p>
          <a:p>
            <a:pPr lvl="1"/>
            <a:r>
              <a:rPr lang="cs-CZ" dirty="0" smtClean="0"/>
              <a:t>„</a:t>
            </a:r>
            <a:r>
              <a:rPr lang="cs-CZ" i="1" dirty="0" smtClean="0"/>
              <a:t>podle názoru Ústavního soudu je důvodem pro zrušení předmětného ustanovení spíše </a:t>
            </a:r>
            <a:r>
              <a:rPr lang="cs-CZ" i="1" u="sng" dirty="0" smtClean="0"/>
              <a:t>obava z jeho možného budoucího zneužití</a:t>
            </a:r>
            <a:r>
              <a:rPr lang="cs-CZ" dirty="0" smtClean="0"/>
              <a:t>“</a:t>
            </a:r>
          </a:p>
          <a:p>
            <a:pPr lvl="1"/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743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4</a:t>
            </a:r>
            <a:r>
              <a:rPr lang="cs-CZ" sz="4000" dirty="0"/>
              <a:t>. Řešení pro formulář </a:t>
            </a:r>
            <a:r>
              <a:rPr lang="cs-CZ" sz="4000" dirty="0" smtClean="0"/>
              <a:t>kontr. </a:t>
            </a:r>
            <a:r>
              <a:rPr lang="cs-CZ" sz="4000" dirty="0"/>
              <a:t>hlášení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zrušení až dnem 31. prosince 2017</a:t>
            </a:r>
          </a:p>
          <a:p>
            <a:endParaRPr lang="cs-CZ" dirty="0" smtClean="0"/>
          </a:p>
          <a:p>
            <a:r>
              <a:rPr lang="cs-CZ" dirty="0" smtClean="0"/>
              <a:t>možnost úpravy legislativní změnou </a:t>
            </a:r>
          </a:p>
          <a:p>
            <a:pPr lvl="1"/>
            <a:r>
              <a:rPr lang="cs-CZ" dirty="0" smtClean="0"/>
              <a:t>obsah změny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časové hledisko!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případě neprovedení legislativní změny</a:t>
            </a:r>
          </a:p>
          <a:p>
            <a:pPr lvl="1"/>
            <a:r>
              <a:rPr lang="cs-CZ" dirty="0" smtClean="0"/>
              <a:t>§ </a:t>
            </a:r>
            <a:r>
              <a:rPr lang="cs-CZ" dirty="0" smtClean="0"/>
              <a:t>72 daňového </a:t>
            </a:r>
            <a:r>
              <a:rPr lang="cs-CZ" dirty="0" smtClean="0"/>
              <a:t>řádu?!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90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5. Řešení obecně pro </a:t>
            </a:r>
            <a:r>
              <a:rPr lang="cs-CZ" dirty="0" err="1" smtClean="0"/>
              <a:t>form</a:t>
            </a:r>
            <a:r>
              <a:rPr lang="cs-CZ" dirty="0" smtClean="0"/>
              <a:t>. podání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upravit formulářová podání do budoucna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Jakým </a:t>
            </a:r>
            <a:r>
              <a:rPr lang="cs-CZ" dirty="0"/>
              <a:t>způsobem potřebné údaje vymezit?</a:t>
            </a:r>
          </a:p>
          <a:p>
            <a:endParaRPr lang="cs-CZ" dirty="0" smtClean="0"/>
          </a:p>
          <a:p>
            <a:r>
              <a:rPr lang="cs-CZ" dirty="0" smtClean="0"/>
              <a:t>Kde </a:t>
            </a:r>
            <a:r>
              <a:rPr lang="cs-CZ" dirty="0" smtClean="0"/>
              <a:t>stanovit údaje?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42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 smtClean="0"/>
              <a:t>Obecně k formulářovým podáním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Kontrolní hlášení a jeho formulář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Nález ÚS ke kontrolnímu hlášení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Řešení pro formulář kontrolního hlášení 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Obecné řešení pro formulářová podání</a:t>
            </a:r>
          </a:p>
          <a:p>
            <a:pPr marL="623887" indent="-514350">
              <a:buFont typeface="+mj-lt"/>
              <a:buAutoNum type="arabicPeriod"/>
            </a:pPr>
            <a:endParaRPr lang="cs-CZ" dirty="0" smtClean="0"/>
          </a:p>
          <a:p>
            <a:pPr marL="623887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2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15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5. Řešení obecně pro </a:t>
            </a:r>
            <a:r>
              <a:rPr lang="cs-CZ" dirty="0" err="1" smtClean="0"/>
              <a:t>form</a:t>
            </a:r>
            <a:r>
              <a:rPr lang="cs-CZ" dirty="0" smtClean="0"/>
              <a:t>. podání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20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477486"/>
              </p:ext>
            </p:extLst>
          </p:nvPr>
        </p:nvGraphicFramePr>
        <p:xfrm>
          <a:off x="683569" y="1196750"/>
          <a:ext cx="7920880" cy="475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138423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Řešení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Zmocnění zákon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Údaje zákon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Údaje prováděcí</a:t>
                      </a:r>
                      <a:r>
                        <a:rPr lang="cs-CZ" baseline="0" dirty="0" smtClean="0"/>
                        <a:t> předpis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Formulář</a:t>
                      </a:r>
                      <a:endParaRPr lang="cs-CZ" dirty="0"/>
                    </a:p>
                  </a:txBody>
                  <a:tcPr anchor="ctr"/>
                </a:tc>
              </a:tr>
              <a:tr h="5613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</a:tr>
              <a:tr h="5613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5613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</a:tr>
              <a:tr h="5613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5613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5613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081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123728" y="3789040"/>
            <a:ext cx="5400675" cy="151216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e-mail</a:t>
            </a:r>
            <a:r>
              <a:rPr lang="cs-CZ" sz="2400" dirty="0"/>
              <a:t>: bohac@prf.cuni.cz</a:t>
            </a:r>
          </a:p>
          <a:p>
            <a:r>
              <a:rPr lang="cs-CZ" sz="2400" dirty="0" smtClean="0"/>
              <a:t>web: www.radimbohac.cz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tel.: +420221005530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cs-CZ" sz="1600" dirty="0" smtClean="0"/>
              <a:t>12. dubna 2017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katedra finančního práva a finanční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21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481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Obecně k formulářovým podáním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Formulářová podání v zákoně o správě daní</a:t>
            </a:r>
            <a:br>
              <a:rPr lang="cs-CZ" dirty="0" smtClean="0"/>
            </a:br>
            <a:r>
              <a:rPr lang="cs-CZ" dirty="0" smtClean="0"/>
              <a:t>a poplatků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Formulářová podání </a:t>
            </a:r>
            <a:r>
              <a:rPr lang="cs-CZ" dirty="0" smtClean="0"/>
              <a:t>v daňovém řádu</a:t>
            </a:r>
          </a:p>
          <a:p>
            <a:pPr marL="623887" indent="-514350">
              <a:buFont typeface="+mj-lt"/>
              <a:buAutoNum type="alphaUcPeriod"/>
            </a:pPr>
            <a:endParaRPr lang="cs-CZ" dirty="0" smtClean="0"/>
          </a:p>
          <a:p>
            <a:pPr marL="623887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3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45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76064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A. Zákon </a:t>
            </a:r>
            <a:r>
              <a:rPr lang="cs-CZ" sz="4000" dirty="0"/>
              <a:t>o správě daní a </a:t>
            </a:r>
            <a:r>
              <a:rPr lang="cs-CZ" sz="4000" dirty="0" smtClean="0"/>
              <a:t>poplatků</a:t>
            </a:r>
            <a:endParaRPr lang="cs-CZ" sz="4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4</a:t>
            </a:fld>
            <a:endParaRPr lang="cs-CZ" sz="1600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76250" y="1277144"/>
            <a:ext cx="8496300" cy="496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8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§ 21 odst. 2 </a:t>
            </a:r>
            <a:r>
              <a:rPr lang="cs-CZ" dirty="0" smtClean="0"/>
              <a:t>zákona o správě daní a poplatků</a:t>
            </a:r>
          </a:p>
          <a:p>
            <a:pPr lvl="1" algn="just"/>
            <a:r>
              <a:rPr lang="cs-CZ" dirty="0" smtClean="0"/>
              <a:t>„</a:t>
            </a:r>
            <a:r>
              <a:rPr lang="cs-CZ" i="1" dirty="0" smtClean="0"/>
              <a:t>Stanoví-li </a:t>
            </a:r>
            <a:r>
              <a:rPr lang="cs-CZ" i="1" dirty="0"/>
              <a:t>tak </a:t>
            </a:r>
            <a:r>
              <a:rPr lang="cs-CZ" dirty="0" smtClean="0"/>
              <a:t>[</a:t>
            </a:r>
            <a:r>
              <a:rPr lang="mr-IN" dirty="0" smtClean="0"/>
              <a:t>…</a:t>
            </a:r>
            <a:r>
              <a:rPr lang="cs-CZ" dirty="0" smtClean="0"/>
              <a:t>] </a:t>
            </a:r>
            <a:r>
              <a:rPr lang="cs-CZ" i="1" dirty="0" smtClean="0"/>
              <a:t>zákon</a:t>
            </a:r>
            <a:r>
              <a:rPr lang="cs-CZ" i="1" dirty="0"/>
              <a:t>, podávají daňové subjekty o své daňové povinnosti příslušnému správci daně přiznání, hlášení a vyúčtování </a:t>
            </a:r>
            <a:r>
              <a:rPr lang="cs-CZ" i="1" u="sng" dirty="0"/>
              <a:t>na předepsaných tiskopisech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§ </a:t>
            </a:r>
            <a:r>
              <a:rPr lang="cs-CZ" dirty="0"/>
              <a:t>33 odst. 10 zákona o správě daní a poplatků</a:t>
            </a:r>
          </a:p>
          <a:p>
            <a:pPr lvl="1" algn="just"/>
            <a:r>
              <a:rPr lang="cs-CZ" dirty="0" smtClean="0"/>
              <a:t>„</a:t>
            </a:r>
            <a:r>
              <a:rPr lang="cs-CZ" i="1" dirty="0" smtClean="0"/>
              <a:t>Registrace </a:t>
            </a:r>
            <a:r>
              <a:rPr lang="cs-CZ" i="1" dirty="0"/>
              <a:t>nebo oznámení podle tohoto zákona </a:t>
            </a:r>
            <a:r>
              <a:rPr lang="cs-CZ" i="1" dirty="0" smtClean="0"/>
              <a:t>se správci </a:t>
            </a:r>
            <a:r>
              <a:rPr lang="cs-CZ" i="1" dirty="0"/>
              <a:t>daně </a:t>
            </a:r>
            <a:r>
              <a:rPr lang="cs-CZ" i="1" u="sng" dirty="0"/>
              <a:t>předkládá na tiskopise </a:t>
            </a:r>
            <a:r>
              <a:rPr lang="cs-CZ" i="1" u="sng" dirty="0" smtClean="0"/>
              <a:t>vydaném ministerstvem</a:t>
            </a:r>
            <a:r>
              <a:rPr lang="cs-CZ" i="1" dirty="0" smtClean="0"/>
              <a:t>. </a:t>
            </a:r>
            <a:r>
              <a:rPr lang="cs-CZ" i="1" dirty="0"/>
              <a:t>Ministerstvo může rozšířit </a:t>
            </a:r>
            <a:r>
              <a:rPr lang="cs-CZ" i="1" dirty="0" smtClean="0"/>
              <a:t>údaje požadované </a:t>
            </a:r>
            <a:r>
              <a:rPr lang="cs-CZ" i="1" dirty="0"/>
              <a:t>při registraci na registračním </a:t>
            </a:r>
            <a:r>
              <a:rPr lang="cs-CZ" i="1" dirty="0" smtClean="0"/>
              <a:t>tiskopisu, </a:t>
            </a:r>
            <a:r>
              <a:rPr lang="cs-CZ" i="1" u="sng" dirty="0" smtClean="0"/>
              <a:t>půjde-li </a:t>
            </a:r>
            <a:r>
              <a:rPr lang="cs-CZ" i="1" u="sng" dirty="0"/>
              <a:t>o údaje nezbytné pro řádnou </a:t>
            </a:r>
            <a:r>
              <a:rPr lang="cs-CZ" i="1" u="sng" dirty="0" smtClean="0"/>
              <a:t>správu jednotlivých </a:t>
            </a:r>
            <a:r>
              <a:rPr lang="cs-CZ" i="1" u="sng" dirty="0"/>
              <a:t>daní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482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76064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A. Zákon </a:t>
            </a:r>
            <a:r>
              <a:rPr lang="cs-CZ" sz="4000" dirty="0"/>
              <a:t>o správě daní a </a:t>
            </a:r>
            <a:r>
              <a:rPr lang="cs-CZ" sz="4000" dirty="0" smtClean="0"/>
              <a:t>poplatků</a:t>
            </a:r>
            <a:endParaRPr lang="cs-CZ" sz="4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5</a:t>
            </a:fld>
            <a:endParaRPr lang="cs-CZ" sz="1600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76250" y="1277144"/>
            <a:ext cx="8496300" cy="496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8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dirty="0"/>
              <a:t>§ 40 odst. 2 zákona o správě daní a poplatků</a:t>
            </a:r>
          </a:p>
          <a:p>
            <a:pPr lvl="1" algn="just"/>
            <a:r>
              <a:rPr lang="cs-CZ" dirty="0" smtClean="0"/>
              <a:t>„</a:t>
            </a:r>
            <a:r>
              <a:rPr lang="cs-CZ" i="1" dirty="0" smtClean="0"/>
              <a:t>Daňové </a:t>
            </a:r>
            <a:r>
              <a:rPr lang="cs-CZ" i="1" dirty="0"/>
              <a:t>přiznání nebo hlášení </a:t>
            </a:r>
            <a:r>
              <a:rPr lang="cs-CZ" i="1" u="sng" dirty="0"/>
              <a:t>lze účinně podat jen na tiskopise vydaném ministerstvem</a:t>
            </a:r>
            <a:r>
              <a:rPr lang="cs-CZ" i="1" dirty="0"/>
              <a:t> </a:t>
            </a:r>
            <a:r>
              <a:rPr lang="cs-CZ" i="1" dirty="0" smtClean="0"/>
              <a:t>nebo</a:t>
            </a:r>
            <a:br>
              <a:rPr lang="cs-CZ" i="1" dirty="0" smtClean="0"/>
            </a:br>
            <a:r>
              <a:rPr lang="cs-CZ" i="1" dirty="0" smtClean="0"/>
              <a:t>na </a:t>
            </a:r>
            <a:r>
              <a:rPr lang="cs-CZ" i="1" dirty="0"/>
              <a:t>počítačových sestavách, které mají údaje, </a:t>
            </a:r>
            <a:r>
              <a:rPr lang="cs-CZ" i="1" dirty="0" smtClean="0"/>
              <a:t>obsah</a:t>
            </a:r>
            <a:br>
              <a:rPr lang="cs-CZ" i="1" dirty="0" smtClean="0"/>
            </a:br>
            <a:r>
              <a:rPr lang="cs-CZ" i="1" dirty="0" smtClean="0"/>
              <a:t>i </a:t>
            </a:r>
            <a:r>
              <a:rPr lang="cs-CZ" i="1" dirty="0"/>
              <a:t>uspořádání údajů zcela totožné s tiskopisem vydaným ministerstvem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B</a:t>
            </a:r>
            <a:r>
              <a:rPr lang="cs-CZ" dirty="0" smtClean="0"/>
              <a:t>. Daňový řád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6</a:t>
            </a:fld>
            <a:endParaRPr lang="cs-CZ" sz="1600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76250" y="1277144"/>
            <a:ext cx="8496300" cy="496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8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5120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§ 72 odst. 1 až 3 daňového řádu</a:t>
            </a:r>
          </a:p>
          <a:p>
            <a:pPr lvl="1" algn="just"/>
            <a:r>
              <a:rPr lang="cs-CZ" dirty="0" smtClean="0"/>
              <a:t>„(1) </a:t>
            </a:r>
            <a:r>
              <a:rPr lang="cs-CZ" i="1" dirty="0" smtClean="0"/>
              <a:t>Přihlášku </a:t>
            </a:r>
            <a:r>
              <a:rPr lang="cs-CZ" i="1" dirty="0"/>
              <a:t>k registraci, oznámení o změně registračních údajů, řádné daňové tvrzení nebo dodatečné daňové tvrzení </a:t>
            </a:r>
            <a:r>
              <a:rPr lang="cs-CZ" i="1" u="sng" dirty="0"/>
              <a:t>lze podat jen na tiskopise vydaném Ministerstvem financí</a:t>
            </a:r>
            <a:r>
              <a:rPr lang="cs-CZ" i="1" dirty="0"/>
              <a:t> nebo na </a:t>
            </a:r>
            <a:r>
              <a:rPr lang="cs-CZ" i="1" dirty="0" smtClean="0"/>
              <a:t>tiskovém výstupu z </a:t>
            </a:r>
            <a:r>
              <a:rPr lang="cs-CZ" i="1" dirty="0"/>
              <a:t>počítačové tiskárny, který má údaje, </a:t>
            </a:r>
            <a:r>
              <a:rPr lang="cs-CZ" i="1" dirty="0" smtClean="0"/>
              <a:t>obsah</a:t>
            </a:r>
            <a:br>
              <a:rPr lang="cs-CZ" i="1" dirty="0" smtClean="0"/>
            </a:br>
            <a:r>
              <a:rPr lang="cs-CZ" i="1" dirty="0" smtClean="0"/>
              <a:t>i </a:t>
            </a:r>
            <a:r>
              <a:rPr lang="cs-CZ" i="1" dirty="0"/>
              <a:t>uspořádání údajů shodné s tímto tiskopisem</a:t>
            </a:r>
            <a:r>
              <a:rPr lang="cs-CZ" i="1" dirty="0" smtClean="0"/>
              <a:t>.</a:t>
            </a:r>
            <a:endParaRPr lang="cs-CZ" dirty="0" smtClean="0"/>
          </a:p>
          <a:p>
            <a:pPr lvl="1" algn="just"/>
            <a:r>
              <a:rPr lang="cs-CZ" i="1" dirty="0" smtClean="0"/>
              <a:t>(2) V tiskopisech a v nich vyznačených přílohách, které jsou součástí podání, lze požadovat </a:t>
            </a:r>
            <a:r>
              <a:rPr lang="cs-CZ" i="1" u="sng" dirty="0" smtClean="0"/>
              <a:t>pouze údaje nezbytné pro správu daní</a:t>
            </a:r>
            <a:r>
              <a:rPr lang="cs-CZ" i="1" dirty="0" smtClean="0"/>
              <a:t>.</a:t>
            </a:r>
          </a:p>
          <a:p>
            <a:pPr lvl="1" algn="just"/>
            <a:r>
              <a:rPr lang="cs-CZ" i="1" dirty="0" smtClean="0"/>
              <a:t>(3) Podání podle odstavce 1 lze učinit </a:t>
            </a:r>
            <a:r>
              <a:rPr lang="cs-CZ" i="1" u="sng" dirty="0" smtClean="0"/>
              <a:t>i datovou zprávou ve formátu a struktuře zveřejněné správcem daně </a:t>
            </a:r>
            <a:r>
              <a:rPr lang="cs-CZ" i="1" dirty="0" smtClean="0"/>
              <a:t>odeslanou způsobem uvedeným v § 71 odst. 1 nebo 3.“</a:t>
            </a:r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27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B</a:t>
            </a:r>
            <a:r>
              <a:rPr lang="cs-CZ" dirty="0" smtClean="0"/>
              <a:t>. Daňový řád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7</a:t>
            </a:fld>
            <a:endParaRPr lang="cs-CZ" sz="1600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76250" y="1277144"/>
            <a:ext cx="8496300" cy="496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8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Důvodová zpráva</a:t>
            </a:r>
            <a:endParaRPr lang="cs-CZ" dirty="0"/>
          </a:p>
          <a:p>
            <a:pPr lvl="1" algn="just"/>
            <a:r>
              <a:rPr lang="cs-CZ" dirty="0"/>
              <a:t>Pro některá podání (označovaná též jako tzv. formulářová podání) stanoví odstavec 1 obligatorní formu tiskopisu vydaného Ministerstvem financí. Není-li tato forma dodržena, je správce daně povinen absenci tiskopisu posoudit jako vadu podání. </a:t>
            </a:r>
            <a:endParaRPr lang="cs-CZ" dirty="0" smtClean="0"/>
          </a:p>
          <a:p>
            <a:pPr lvl="1" algn="just"/>
            <a:r>
              <a:rPr lang="cs-CZ" dirty="0" smtClean="0"/>
              <a:t>nároky </a:t>
            </a:r>
            <a:r>
              <a:rPr lang="cs-CZ" dirty="0"/>
              <a:t>na </a:t>
            </a:r>
            <a:r>
              <a:rPr lang="cs-CZ" dirty="0" smtClean="0"/>
              <a:t>obsah či </a:t>
            </a:r>
            <a:r>
              <a:rPr lang="cs-CZ" dirty="0"/>
              <a:t>rozsah možných požadavků vůči daňovému subjektu, jsou ve výše uvedených tiskopisech limitovány pouze na sdělení takových údajů, které jsou nutné pro správu </a:t>
            </a:r>
            <a:r>
              <a:rPr lang="cs-CZ" dirty="0" smtClean="0"/>
              <a:t>daní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63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B</a:t>
            </a:r>
            <a:r>
              <a:rPr lang="cs-CZ" dirty="0" smtClean="0"/>
              <a:t>. Daňový řád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8</a:t>
            </a:fld>
            <a:endParaRPr lang="cs-CZ" sz="1600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76250" y="1277144"/>
            <a:ext cx="8496300" cy="496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8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§ </a:t>
            </a:r>
            <a:r>
              <a:rPr lang="cs-CZ" dirty="0" smtClean="0"/>
              <a:t>135 </a:t>
            </a:r>
            <a:r>
              <a:rPr lang="cs-CZ" dirty="0"/>
              <a:t>odst. 2 daňového řádu</a:t>
            </a:r>
          </a:p>
          <a:p>
            <a:pPr lvl="1" algn="just"/>
            <a:r>
              <a:rPr lang="cs-CZ" dirty="0" smtClean="0"/>
              <a:t>Daňový subjekt je povinen v řádném daňovém tvrzení sám </a:t>
            </a:r>
            <a:r>
              <a:rPr lang="cs-CZ" u="sng" dirty="0" smtClean="0"/>
              <a:t>vyčíslit daň a uvést předepsané údaje, jakož i další okolnosti rozhodné pro vyměření daně</a:t>
            </a:r>
            <a:r>
              <a:rPr lang="cs-CZ" dirty="0" smtClean="0"/>
              <a:t>.</a:t>
            </a:r>
            <a:endParaRPr lang="cs-CZ" u="sng" dirty="0" smtClean="0"/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Důvodová zpráva</a:t>
            </a:r>
          </a:p>
          <a:p>
            <a:pPr lvl="1"/>
            <a:r>
              <a:rPr lang="cs-CZ" dirty="0" smtClean="0"/>
              <a:t>(daňový subjekt) má povinnost si svou daň sám vypočítat a vyčíslit, a tento výsledek spolu s dalšími potřebnými údaji, které vyplývají z jednotlivých daňových zákonů a které </a:t>
            </a:r>
            <a:r>
              <a:rPr lang="cs-CZ" u="sng" dirty="0" smtClean="0"/>
              <a:t>jsou předvídány v jednotlivých tiskopisech</a:t>
            </a:r>
            <a:r>
              <a:rPr lang="cs-CZ" dirty="0" smtClean="0"/>
              <a:t>, uvede v příslušném řádném daňovém tvrzení.</a:t>
            </a:r>
          </a:p>
        </p:txBody>
      </p:sp>
    </p:spTree>
    <p:extLst>
      <p:ext uri="{BB962C8B-B14F-4D97-AF65-F5344CB8AC3E}">
        <p14:creationId xmlns:p14="http://schemas.microsoft.com/office/powerpoint/2010/main" val="6663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Kontrolní hlášení a jeho formulář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Kontrolní hlášení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Formulář ke kontrolnímu hlášení</a:t>
            </a:r>
          </a:p>
          <a:p>
            <a:pPr marL="623887" indent="-514350">
              <a:buFont typeface="+mj-lt"/>
              <a:buAutoNum type="alphaUcPeriod"/>
            </a:pPr>
            <a:endParaRPr lang="cs-CZ" dirty="0" smtClean="0"/>
          </a:p>
          <a:p>
            <a:pPr marL="623887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9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86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červen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Šablona_červená</Template>
  <TotalTime>3029</TotalTime>
  <Words>1106</Words>
  <Application>Microsoft Office PowerPoint</Application>
  <PresentationFormat>Předvádění na obrazovce (4:3)</PresentationFormat>
  <Paragraphs>263</Paragraphs>
  <Slides>21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Šablona_červená</vt:lpstr>
      <vt:lpstr>Formulářová podání při správě daní</vt:lpstr>
      <vt:lpstr>Osnova</vt:lpstr>
      <vt:lpstr>1. Obecně k formulářovým podáním</vt:lpstr>
      <vt:lpstr>A. Zákon o správě daní a poplatků</vt:lpstr>
      <vt:lpstr>A. Zákon o správě daní a poplatků</vt:lpstr>
      <vt:lpstr>B. Daňový řád</vt:lpstr>
      <vt:lpstr>B. Daňový řád</vt:lpstr>
      <vt:lpstr>B. Daňový řád</vt:lpstr>
      <vt:lpstr>2. Kontrolní hlášení a jeho formulář</vt:lpstr>
      <vt:lpstr>A. Kontrolní hlášení</vt:lpstr>
      <vt:lpstr>B. Formulář ke kontrolnímu hlášení</vt:lpstr>
      <vt:lpstr>B. Formulář ke kontrolnímu hlášení</vt:lpstr>
      <vt:lpstr>3. Nález ÚS kontrolní hlášení</vt:lpstr>
      <vt:lpstr>A. Důvody napadení u ÚS</vt:lpstr>
      <vt:lpstr>B. Rozhodnutí Ústavního soudu</vt:lpstr>
      <vt:lpstr>B. Rozhodnutí Ústavního soudu</vt:lpstr>
      <vt:lpstr>B. Rozhodnutí Ústavního soudu</vt:lpstr>
      <vt:lpstr>4. Řešení pro formulář kontr. hlášení </vt:lpstr>
      <vt:lpstr>5. Řešení obecně pro form. podání</vt:lpstr>
      <vt:lpstr>5. Řešení obecně pro form. podání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část rozpočtového práva III</dc:title>
  <dc:creator>Radim Bohac</dc:creator>
  <cp:lastModifiedBy>Radim Boháč</cp:lastModifiedBy>
  <cp:revision>184</cp:revision>
  <dcterms:created xsi:type="dcterms:W3CDTF">2015-03-30T13:03:17Z</dcterms:created>
  <dcterms:modified xsi:type="dcterms:W3CDTF">2017-04-04T14:14:04Z</dcterms:modified>
</cp:coreProperties>
</file>