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3" r:id="rId1"/>
  </p:sldMasterIdLst>
  <p:notesMasterIdLst>
    <p:notesMasterId r:id="rId17"/>
  </p:notesMasterIdLst>
  <p:sldIdLst>
    <p:sldId id="256" r:id="rId2"/>
    <p:sldId id="733" r:id="rId3"/>
    <p:sldId id="736" r:id="rId4"/>
    <p:sldId id="735" r:id="rId5"/>
    <p:sldId id="738" r:id="rId6"/>
    <p:sldId id="737" r:id="rId7"/>
    <p:sldId id="739" r:id="rId8"/>
    <p:sldId id="740" r:id="rId9"/>
    <p:sldId id="748" r:id="rId10"/>
    <p:sldId id="741" r:id="rId11"/>
    <p:sldId id="742" r:id="rId12"/>
    <p:sldId id="743" r:id="rId13"/>
    <p:sldId id="744" r:id="rId14"/>
    <p:sldId id="745" r:id="rId15"/>
    <p:sldId id="746" r:id="rId16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9447594-A350-4484-B0A1-8A0798B45D89}" type="datetimeFigureOut">
              <a:rPr lang="cs-CZ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8CFD6F-C5EE-4F2C-8F0A-EFC9B1313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474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60BFC5-15FD-46E4-8454-54278359D68B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4E4BFC-5092-442E-BCF1-4805584DC7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EFC4393-F5F1-4DF6-8B79-D44F6C06348B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324761-EFAF-4FBE-906B-7F24CC3E6B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3803FA-178C-426A-A1AF-B8111F8C75F5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36022E-E527-4CF9-A71D-77FEC8CD3F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999DE2-D861-43D4-9FCB-D02978C1B02C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29F9B1-4AE0-464B-990F-8A5682A4977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A51B73-622A-4C40-9CDF-8DB92FE4EF9B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0C18E8-F14E-44B4-9EDC-D7601FF744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EFE2F3-600E-4046-88EB-36C24C06DAE8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4B66FB-F0DF-489C-90BB-D26B2107AE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0975D9-B63A-46F0-A566-312B0582A44C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DAE20B-2B2C-4B8C-9ABF-66522BC54F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26CDFD-7C9C-4B0F-9BC2-8BC2B9BDD27E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81F0BC1-40D5-4866-8A54-17CEFD091D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6DD1A5-0A63-4B98-A370-03B97153205B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AE7A2A-5BFB-447F-A3A3-8CA2CB5345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71DB67-6FCD-4B0C-9B69-43C571D6C96E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6C4AFE-D5D6-48CE-BF54-2EC141960B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09E80A-9817-43EC-B205-7446FFF45AB5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F6915B-880E-4143-8F38-1558765033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7D4136CD-3E88-4CB2-ABE6-42D3CE15BF73}" type="datetimeFigureOut">
              <a:rPr lang="cs-CZ" smtClean="0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C293FD4-158D-4897-9621-85055E5B0D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imbohac.cz/" TargetMode="External"/><Relationship Id="rId2" Type="http://schemas.openxmlformats.org/officeDocument/2006/relationships/hyperlink" Target="mailto:bohac@prf.c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692696"/>
            <a:ext cx="7124328" cy="3312368"/>
          </a:xfrm>
        </p:spPr>
        <p:txBody>
          <a:bodyPr>
            <a:normAutofit fontScale="90000"/>
          </a:bodyPr>
          <a:lstStyle/>
          <a:p>
            <a:r>
              <a:rPr lang="cs-CZ" sz="6000" b="0" dirty="0"/>
              <a:t/>
            </a:r>
            <a:br>
              <a:rPr lang="cs-CZ" sz="6000" b="0" dirty="0"/>
            </a:br>
            <a:r>
              <a:rPr lang="cs-CZ" sz="5300" b="1" dirty="0" smtClean="0"/>
              <a:t>Zákonná opatření Senátu v daňové oblasti</a:t>
            </a:r>
            <a:r>
              <a:rPr lang="cs-CZ" sz="5300" b="0" dirty="0" smtClean="0"/>
              <a:t/>
            </a:r>
            <a:br>
              <a:rPr lang="cs-CZ" sz="5300" b="0" dirty="0" smtClean="0"/>
            </a:br>
            <a:r>
              <a:rPr lang="cs-CZ" sz="5300" b="0" dirty="0" smtClean="0"/>
              <a:t/>
            </a:r>
            <a:br>
              <a:rPr lang="cs-CZ" sz="5300" b="0" dirty="0" smtClean="0"/>
            </a:br>
            <a:r>
              <a:rPr lang="cs-CZ" sz="3100" b="0" dirty="0" smtClean="0"/>
              <a:t>Rizika spojená se způsobem jejich přijetí</a:t>
            </a:r>
            <a:endParaRPr lang="cs-CZ" sz="60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71600" y="4725144"/>
            <a:ext cx="7601198" cy="63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Lucida Sans Unicode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87624" y="5949280"/>
            <a:ext cx="7200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 smtClean="0">
                <a:latin typeface="+mn-lt"/>
              </a:rPr>
              <a:t>20. listopadu 2013</a:t>
            </a:r>
            <a:endParaRPr lang="cs-CZ" sz="28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4) Jaké jsou důsledky </a:t>
            </a:r>
            <a:r>
              <a:rPr lang="cs-CZ" sz="3600" b="1" dirty="0" err="1" smtClean="0"/>
              <a:t>neratihabice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ZOSů</a:t>
            </a:r>
            <a:r>
              <a:rPr lang="cs-CZ" sz="3600" b="1" dirty="0" smtClean="0"/>
              <a:t>?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varianta neožívání</a:t>
            </a:r>
          </a:p>
          <a:p>
            <a:pPr lvl="1"/>
            <a:r>
              <a:rPr lang="cs-CZ" dirty="0" smtClean="0"/>
              <a:t>absence definice poplatníka daně z příjmů právnických osob, daně z nemovitých věcí</a:t>
            </a:r>
          </a:p>
          <a:p>
            <a:pPr lvl="1"/>
            <a:r>
              <a:rPr lang="cs-CZ" dirty="0" smtClean="0"/>
              <a:t>absence předmětu daně silniční, předmětu spotřebních daní</a:t>
            </a:r>
          </a:p>
          <a:p>
            <a:pPr lvl="1"/>
            <a:r>
              <a:rPr lang="cs-CZ" dirty="0" smtClean="0"/>
              <a:t>zánik </a:t>
            </a:r>
            <a:r>
              <a:rPr lang="cs-CZ" dirty="0" err="1" smtClean="0"/>
              <a:t>trojdaně</a:t>
            </a:r>
            <a:endParaRPr lang="cs-CZ" dirty="0" smtClean="0"/>
          </a:p>
          <a:p>
            <a:pPr lvl="1"/>
            <a:r>
              <a:rPr lang="cs-CZ" dirty="0" smtClean="0"/>
              <a:t>naopak absence příjmů osvobozených od daně z příjmů fyzických osob</a:t>
            </a:r>
          </a:p>
          <a:p>
            <a:pPr lvl="1"/>
            <a:r>
              <a:rPr lang="cs-CZ" dirty="0" smtClean="0"/>
              <a:t>zásada v pochybnostech ve prospěch daňového subjektu! 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10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979712" y="1700808"/>
            <a:ext cx="504056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979712" y="3356992"/>
            <a:ext cx="18722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4) Jaké jsou důsledky </a:t>
            </a:r>
            <a:r>
              <a:rPr lang="cs-CZ" sz="4000" b="1" dirty="0" err="1" smtClean="0"/>
              <a:t>neratihabice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ZOSů</a:t>
            </a:r>
            <a:r>
              <a:rPr lang="cs-CZ" sz="4000" b="1" dirty="0" smtClean="0"/>
              <a:t>? 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979712" y="5661248"/>
            <a:ext cx="69127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572000" y="59492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1. ledna 2014</a:t>
            </a:r>
            <a:endParaRPr lang="cs-CZ" dirty="0">
              <a:latin typeface="+mn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444208" y="594928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latin typeface="+mn-lt"/>
              </a:rPr>
              <a:t>Neratihabice</a:t>
            </a:r>
            <a:r>
              <a:rPr lang="cs-CZ" dirty="0" smtClean="0">
                <a:latin typeface="+mn-lt"/>
              </a:rPr>
              <a:t> </a:t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v roce 2014</a:t>
            </a:r>
            <a:endParaRPr lang="cs-CZ" dirty="0">
              <a:latin typeface="+mn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699792" y="594928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latin typeface="+mn-lt"/>
              </a:rPr>
              <a:t>Neratihabice</a:t>
            </a:r>
            <a:r>
              <a:rPr lang="cs-CZ" dirty="0" smtClean="0">
                <a:latin typeface="+mn-lt"/>
              </a:rPr>
              <a:t> </a:t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v roce 2013</a:t>
            </a:r>
            <a:endParaRPr lang="cs-CZ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169040" y="3356992"/>
            <a:ext cx="738664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err="1" smtClean="0">
                <a:latin typeface="+mn-lt"/>
              </a:rPr>
              <a:t>Neratihabice</a:t>
            </a:r>
            <a:r>
              <a:rPr lang="cs-CZ" dirty="0" smtClean="0">
                <a:latin typeface="+mn-lt"/>
              </a:rPr>
              <a:t> </a:t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v roce 2013</a:t>
            </a:r>
            <a:endParaRPr lang="cs-CZ" dirty="0">
              <a:latin typeface="+mn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187624" y="1628800"/>
            <a:ext cx="738664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err="1" smtClean="0">
                <a:latin typeface="+mn-lt"/>
              </a:rPr>
              <a:t>Neratihabice</a:t>
            </a:r>
            <a:r>
              <a:rPr lang="cs-CZ" dirty="0" smtClean="0">
                <a:latin typeface="+mn-lt"/>
              </a:rPr>
              <a:t> </a:t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v roce 2014</a:t>
            </a:r>
            <a:endParaRPr lang="cs-CZ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051720" y="3501008"/>
            <a:ext cx="180020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Platné, ale neúčinné </a:t>
            </a:r>
            <a:r>
              <a:rPr lang="cs-CZ" dirty="0" err="1" smtClean="0"/>
              <a:t>ZOSy</a:t>
            </a:r>
            <a:endParaRPr lang="cs-CZ" dirty="0"/>
          </a:p>
        </p:txBody>
      </p:sp>
      <p:cxnSp>
        <p:nvCxnSpPr>
          <p:cNvPr id="24" name="Přímá spojovací šipka 23"/>
          <p:cNvCxnSpPr>
            <a:stCxn id="22" idx="3"/>
          </p:cNvCxnSpPr>
          <p:nvPr/>
        </p:nvCxnSpPr>
        <p:spPr>
          <a:xfrm flipV="1">
            <a:off x="3851920" y="4077072"/>
            <a:ext cx="4608512" cy="241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5076056" y="42210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Neplatné </a:t>
            </a:r>
            <a:r>
              <a:rPr lang="cs-CZ" dirty="0" err="1" smtClean="0"/>
              <a:t>ZOSy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076056" y="1844824"/>
            <a:ext cx="1944216" cy="12241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Platné a účinné </a:t>
            </a:r>
            <a:r>
              <a:rPr lang="cs-CZ" dirty="0" err="1" smtClean="0"/>
              <a:t>ZOSy</a:t>
            </a:r>
            <a:endParaRPr lang="cs-CZ" dirty="0"/>
          </a:p>
        </p:txBody>
      </p:sp>
      <p:cxnSp>
        <p:nvCxnSpPr>
          <p:cNvPr id="29" name="Přímá spojovací šipka 28"/>
          <p:cNvCxnSpPr>
            <a:stCxn id="27" idx="3"/>
          </p:cNvCxnSpPr>
          <p:nvPr/>
        </p:nvCxnSpPr>
        <p:spPr>
          <a:xfrm flipV="1">
            <a:off x="7020272" y="2420888"/>
            <a:ext cx="1440160" cy="36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7127776" y="255561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Neplatné </a:t>
            </a:r>
            <a:r>
              <a:rPr lang="cs-CZ" dirty="0" err="1" smtClean="0"/>
              <a:t>ZOSy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 flipV="1">
            <a:off x="3851920" y="1412776"/>
            <a:ext cx="0" cy="44644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051720" y="1844824"/>
            <a:ext cx="3024336" cy="12241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Platné, ale neúčinné </a:t>
            </a:r>
            <a:r>
              <a:rPr lang="cs-CZ" dirty="0" err="1" smtClean="0"/>
              <a:t>ZOSy</a:t>
            </a:r>
            <a:endParaRPr lang="cs-CZ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5076056" y="1412776"/>
            <a:ext cx="0" cy="44644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7020272" y="1412776"/>
            <a:ext cx="0" cy="44644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11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5) Bylo přijetí </a:t>
            </a:r>
            <a:r>
              <a:rPr lang="cs-CZ" sz="3600" b="1" dirty="0" err="1" smtClean="0"/>
              <a:t>ZOSů</a:t>
            </a:r>
            <a:r>
              <a:rPr lang="cs-CZ" sz="3600" b="1" dirty="0" smtClean="0"/>
              <a:t> neodkladné?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1037" indent="-571500">
              <a:lnSpc>
                <a:spcPct val="120000"/>
              </a:lnSpc>
              <a:buNone/>
            </a:pPr>
            <a:r>
              <a:rPr lang="cs-CZ" dirty="0" smtClean="0"/>
              <a:t>Důvodová zpráva:</a:t>
            </a:r>
          </a:p>
          <a:p>
            <a:pPr marL="681037" indent="-571500">
              <a:lnSpc>
                <a:spcPct val="120000"/>
              </a:lnSpc>
              <a:buFont typeface="+mj-lt"/>
              <a:buAutoNum type="romanLcPeriod"/>
            </a:pPr>
            <a:r>
              <a:rPr lang="cs-CZ" dirty="0" smtClean="0"/>
              <a:t>objektivně existuje nežádoucí stav</a:t>
            </a:r>
          </a:p>
          <a:p>
            <a:pPr marL="681037" indent="-571500">
              <a:lnSpc>
                <a:spcPct val="120000"/>
              </a:lnSpc>
              <a:buFont typeface="+mj-lt"/>
              <a:buAutoNum type="romanLcPeriod"/>
            </a:pPr>
            <a:r>
              <a:rPr lang="cs-CZ" dirty="0" smtClean="0"/>
              <a:t>nežádoucí stav je nutné neprodleně zhojit</a:t>
            </a:r>
          </a:p>
          <a:p>
            <a:pPr marL="681037" indent="-571500">
              <a:lnSpc>
                <a:spcPct val="120000"/>
              </a:lnSpc>
              <a:buFont typeface="+mj-lt"/>
              <a:buAutoNum type="romanLcPeriod"/>
            </a:pPr>
            <a:r>
              <a:rPr lang="cs-CZ" dirty="0" smtClean="0"/>
              <a:t>při nezhojení hrozí závažné negativní následky materiálního a hodnotového charakteru</a:t>
            </a:r>
          </a:p>
          <a:p>
            <a:pPr marL="681037" indent="-571500">
              <a:lnSpc>
                <a:spcPct val="120000"/>
              </a:lnSpc>
              <a:buFont typeface="+mj-lt"/>
              <a:buAutoNum type="romanLcPeriod"/>
            </a:pPr>
            <a:r>
              <a:rPr lang="cs-CZ" dirty="0" smtClean="0"/>
              <a:t>nežádoucí stav je možné napravit pouze formou zákonného opatření Senátu</a:t>
            </a:r>
          </a:p>
          <a:p>
            <a:pPr marL="681037" indent="-571500">
              <a:lnSpc>
                <a:spcPct val="120000"/>
              </a:lnSpc>
              <a:buFont typeface="+mj-lt"/>
              <a:buAutoNum type="romanLcPeriod"/>
            </a:pPr>
            <a:r>
              <a:rPr lang="cs-CZ" dirty="0" smtClean="0"/>
              <a:t>zákonné opatření Senátu je způsobilé takový stav zhojit, aniž by vyvolalo obdobné nebo větší negativní následky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12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6) Neobsahují </a:t>
            </a:r>
            <a:r>
              <a:rPr lang="cs-CZ" sz="3600" b="1" dirty="0" err="1" smtClean="0"/>
              <a:t>ZOSy</a:t>
            </a:r>
            <a:r>
              <a:rPr lang="cs-CZ" sz="3600" b="1" dirty="0" smtClean="0"/>
              <a:t> ustanovení ve „věcech státního rozpočtu“?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dichotomie pojmů </a:t>
            </a:r>
          </a:p>
          <a:p>
            <a:pPr lvl="1"/>
            <a:r>
              <a:rPr lang="cs-CZ" dirty="0" smtClean="0"/>
              <a:t>věci státního rozpočtu – čl. 33 Ústavy</a:t>
            </a:r>
          </a:p>
          <a:p>
            <a:pPr lvl="1"/>
            <a:r>
              <a:rPr lang="cs-CZ" dirty="0" smtClean="0"/>
              <a:t>zákon o státním rozpočtu – čl. 42 Ústavy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13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7) Je možné vydávat prováděcí právní předpisy k </a:t>
            </a:r>
            <a:r>
              <a:rPr lang="cs-CZ" sz="4000" b="1" dirty="0" err="1" smtClean="0"/>
              <a:t>ZOSům</a:t>
            </a:r>
            <a:r>
              <a:rPr lang="cs-CZ" sz="4000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15 odst. 6 ZOSDNNV</a:t>
            </a:r>
          </a:p>
          <a:p>
            <a:pPr lvl="1"/>
            <a:r>
              <a:rPr lang="cs-CZ" dirty="0" smtClean="0"/>
              <a:t>Ministerstvo financí stanoví vyhláškou postup určení směrné hodnoty.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14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/>
          </p:nvPr>
        </p:nvSpPr>
        <p:spPr bwMode="auto">
          <a:xfrm>
            <a:off x="1421908" y="1357298"/>
            <a:ext cx="7398564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Děkuji za pozornost !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1435608" y="2636912"/>
            <a:ext cx="7498080" cy="3611488"/>
          </a:xfrm>
        </p:spPr>
        <p:txBody>
          <a:bodyPr>
            <a:normAutofit/>
          </a:bodyPr>
          <a:lstStyle/>
          <a:p>
            <a:pPr eaLnBrk="1" hangingPunct="1">
              <a:buFont typeface="Wingdings 3" pitchFamily="18" charset="2"/>
              <a:buNone/>
            </a:pPr>
            <a:endParaRPr lang="cs-CZ" sz="2800" dirty="0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cs-CZ" sz="2800" dirty="0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cs-CZ" sz="2800" dirty="0" smtClean="0">
                <a:latin typeface="Arial" charset="0"/>
              </a:rPr>
              <a:t>	</a:t>
            </a:r>
            <a:r>
              <a:rPr lang="cs-CZ" sz="1800" dirty="0" smtClean="0"/>
              <a:t>JUDr. Radim Boháč, Ph.D.</a:t>
            </a:r>
            <a:br>
              <a:rPr lang="cs-CZ" sz="1800" dirty="0" smtClean="0"/>
            </a:br>
            <a:r>
              <a:rPr lang="cs-CZ" sz="1800" dirty="0" smtClean="0"/>
              <a:t>odborný asistent katedry finančního práva a finanční vědy PF UK</a:t>
            </a:r>
            <a:br>
              <a:rPr lang="cs-CZ" sz="1800" dirty="0" smtClean="0"/>
            </a:br>
            <a:r>
              <a:rPr lang="cs-CZ" sz="1800" dirty="0" smtClean="0"/>
              <a:t>nám. Curieových 7</a:t>
            </a:r>
            <a:br>
              <a:rPr lang="cs-CZ" sz="1800" dirty="0" smtClean="0"/>
            </a:br>
            <a:r>
              <a:rPr lang="cs-CZ" sz="1800" dirty="0" smtClean="0"/>
              <a:t>116 40 Praha 1</a:t>
            </a:r>
            <a:br>
              <a:rPr lang="cs-CZ" sz="1800" dirty="0" smtClean="0"/>
            </a:br>
            <a:r>
              <a:rPr lang="cs-CZ" sz="1800" dirty="0" smtClean="0"/>
              <a:t>email: </a:t>
            </a:r>
            <a:r>
              <a:rPr lang="cs-CZ" sz="1800" dirty="0" smtClean="0">
                <a:hlinkClick r:id="rId2"/>
              </a:rPr>
              <a:t>bohac@</a:t>
            </a:r>
            <a:r>
              <a:rPr lang="cs-CZ" sz="1800" dirty="0" err="1" smtClean="0">
                <a:hlinkClick r:id="rId2"/>
              </a:rPr>
              <a:t>prf.cuni.cz</a:t>
            </a:r>
            <a:endParaRPr lang="cs-CZ" sz="1800" dirty="0" smtClean="0"/>
          </a:p>
          <a:p>
            <a:pPr eaLnBrk="1" hangingPunct="1">
              <a:buFont typeface="Wingdings 3" pitchFamily="18" charset="2"/>
              <a:buNone/>
            </a:pPr>
            <a:r>
              <a:rPr lang="cs-CZ" sz="1800" dirty="0" smtClean="0"/>
              <a:t>	</a:t>
            </a:r>
            <a:r>
              <a:rPr lang="cs-CZ" sz="1800" dirty="0" smtClean="0">
                <a:hlinkClick r:id="rId3"/>
              </a:rPr>
              <a:t>www.</a:t>
            </a:r>
            <a:r>
              <a:rPr lang="cs-CZ" sz="1800" dirty="0" err="1" smtClean="0">
                <a:hlinkClick r:id="rId3"/>
              </a:rPr>
              <a:t>radimbohac.cz</a:t>
            </a:r>
            <a:r>
              <a:rPr lang="cs-CZ" sz="1800" dirty="0" smtClean="0"/>
              <a:t> </a:t>
            </a:r>
            <a:br>
              <a:rPr lang="cs-CZ" sz="1800" dirty="0" smtClean="0"/>
            </a:br>
            <a:r>
              <a:rPr lang="cs-CZ" sz="1800" dirty="0" smtClean="0"/>
              <a:t>tel.: +420221005530</a:t>
            </a:r>
          </a:p>
          <a:p>
            <a:pPr eaLnBrk="1" hangingPunct="1">
              <a:buFont typeface="Wingdings 3" pitchFamily="18" charset="2"/>
              <a:buNone/>
            </a:pPr>
            <a:endParaRPr lang="cs-CZ" sz="1800" dirty="0" smtClean="0">
              <a:latin typeface="Arial" charset="0"/>
            </a:endParaRPr>
          </a:p>
        </p:txBody>
      </p:sp>
      <p:sp>
        <p:nvSpPr>
          <p:cNvPr id="16387" name="TextovéPole 4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574EB95-A671-488A-805A-A3FC4EB8DC30}" type="slidenum">
              <a:rPr lang="cs-CZ" sz="2000" b="1">
                <a:latin typeface="Lucida Sans Unicode" pitchFamily="34" charset="0"/>
              </a:rPr>
              <a:pPr/>
              <a:t>15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Otázky k diskuzi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cs-CZ" dirty="0" smtClean="0"/>
              <a:t>Existoval jiný způsob řešení než přijímat </a:t>
            </a:r>
            <a:r>
              <a:rPr lang="cs-CZ" dirty="0" err="1" smtClean="0"/>
              <a:t>ZOSy</a:t>
            </a:r>
            <a:r>
              <a:rPr lang="cs-CZ" dirty="0" smtClean="0"/>
              <a:t>?</a:t>
            </a:r>
          </a:p>
          <a:p>
            <a:pPr marL="596646" indent="-514350">
              <a:buFont typeface="+mj-lt"/>
              <a:buAutoNum type="arabicParenR"/>
            </a:pPr>
            <a:r>
              <a:rPr lang="cs-CZ" dirty="0" smtClean="0"/>
              <a:t>Do kdy bylo možné přijímat </a:t>
            </a:r>
            <a:r>
              <a:rPr lang="cs-CZ" dirty="0" err="1" smtClean="0"/>
              <a:t>ZOSy</a:t>
            </a:r>
            <a:r>
              <a:rPr lang="cs-CZ" dirty="0" smtClean="0"/>
              <a:t>?</a:t>
            </a:r>
          </a:p>
          <a:p>
            <a:pPr marL="596646" indent="-514350">
              <a:buFont typeface="+mj-lt"/>
              <a:buAutoNum type="arabicParenR"/>
            </a:pPr>
            <a:r>
              <a:rPr lang="cs-CZ" dirty="0" smtClean="0"/>
              <a:t>Jaký měl být obsah </a:t>
            </a:r>
            <a:r>
              <a:rPr lang="cs-CZ" dirty="0" err="1" smtClean="0"/>
              <a:t>ZOSů</a:t>
            </a:r>
            <a:r>
              <a:rPr lang="cs-CZ" dirty="0" smtClean="0"/>
              <a:t>?</a:t>
            </a:r>
          </a:p>
          <a:p>
            <a:pPr marL="596646" indent="-514350">
              <a:buFont typeface="+mj-lt"/>
              <a:buAutoNum type="arabicParenR"/>
            </a:pPr>
            <a:r>
              <a:rPr lang="cs-CZ" dirty="0" smtClean="0"/>
              <a:t>Jaké jsou důsledky </a:t>
            </a:r>
            <a:r>
              <a:rPr lang="cs-CZ" dirty="0" err="1" smtClean="0"/>
              <a:t>neratihabice</a:t>
            </a:r>
            <a:r>
              <a:rPr lang="cs-CZ" dirty="0" smtClean="0"/>
              <a:t> </a:t>
            </a:r>
            <a:r>
              <a:rPr lang="cs-CZ" dirty="0" err="1" smtClean="0"/>
              <a:t>ZOSů</a:t>
            </a:r>
            <a:r>
              <a:rPr lang="cs-CZ" dirty="0" smtClean="0"/>
              <a:t>?</a:t>
            </a:r>
          </a:p>
          <a:p>
            <a:pPr marL="596646" indent="-514350">
              <a:buFont typeface="+mj-lt"/>
              <a:buAutoNum type="arabicParenR"/>
            </a:pPr>
            <a:r>
              <a:rPr lang="cs-CZ" dirty="0"/>
              <a:t>Bylo přijetí </a:t>
            </a:r>
            <a:r>
              <a:rPr lang="cs-CZ" dirty="0" err="1"/>
              <a:t>ZOSů</a:t>
            </a:r>
            <a:r>
              <a:rPr lang="cs-CZ" dirty="0"/>
              <a:t> neodkladné</a:t>
            </a:r>
            <a:r>
              <a:rPr lang="cs-CZ" dirty="0" smtClean="0"/>
              <a:t>?</a:t>
            </a:r>
          </a:p>
          <a:p>
            <a:pPr marL="596646" indent="-514350">
              <a:buFont typeface="+mj-lt"/>
              <a:buAutoNum type="arabicParenR"/>
            </a:pPr>
            <a:r>
              <a:rPr lang="cs-CZ" dirty="0"/>
              <a:t>Neobsahují </a:t>
            </a:r>
            <a:r>
              <a:rPr lang="cs-CZ" dirty="0" err="1"/>
              <a:t>ZOSy</a:t>
            </a:r>
            <a:r>
              <a:rPr lang="cs-CZ" dirty="0"/>
              <a:t> ustanovení ve „věcech státního rozpočtu“?</a:t>
            </a:r>
            <a:endParaRPr lang="cs-CZ" dirty="0" smtClean="0"/>
          </a:p>
          <a:p>
            <a:pPr marL="596646" indent="-514350">
              <a:buFont typeface="+mj-lt"/>
              <a:buAutoNum type="arabicParenR"/>
            </a:pPr>
            <a:r>
              <a:rPr lang="cs-CZ" dirty="0" smtClean="0"/>
              <a:t>Je </a:t>
            </a:r>
            <a:r>
              <a:rPr lang="cs-CZ" dirty="0"/>
              <a:t>možné vydávat prováděcí právní předpisy k </a:t>
            </a:r>
            <a:r>
              <a:rPr lang="cs-CZ" dirty="0" err="1"/>
              <a:t>ZOSům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TextovéPole 4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574EB95-A671-488A-805A-A3FC4EB8DC30}" type="slidenum">
              <a:rPr lang="cs-CZ" sz="2000" b="1">
                <a:latin typeface="Lucida Sans Unicode" pitchFamily="34" charset="0"/>
              </a:rPr>
              <a:pPr/>
              <a:t>2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1) Existoval jiný způsob řešení než přijímat </a:t>
            </a:r>
            <a:r>
              <a:rPr lang="cs-CZ" sz="3600" b="1" dirty="0" err="1" smtClean="0"/>
              <a:t>ZOSy</a:t>
            </a:r>
            <a:r>
              <a:rPr lang="cs-CZ" sz="3600" b="1" dirty="0" smtClean="0"/>
              <a:t>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výchozí stav</a:t>
            </a:r>
          </a:p>
          <a:p>
            <a:pPr lvl="1"/>
            <a:r>
              <a:rPr lang="cs-CZ" dirty="0" smtClean="0"/>
              <a:t>zamítnutí návrhů daňových zákonů dne </a:t>
            </a:r>
            <a:br>
              <a:rPr lang="cs-CZ" dirty="0" smtClean="0"/>
            </a:br>
            <a:r>
              <a:rPr lang="cs-CZ" dirty="0" smtClean="0"/>
              <a:t>12. září 2013</a:t>
            </a:r>
          </a:p>
          <a:p>
            <a:pPr lvl="1"/>
            <a:r>
              <a:rPr lang="cs-CZ" dirty="0" smtClean="0"/>
              <a:t>volby do Poslanecké sněmovny 25.-26. října 2013</a:t>
            </a:r>
          </a:p>
          <a:p>
            <a:pPr lvl="1"/>
            <a:r>
              <a:rPr lang="cs-CZ" dirty="0" smtClean="0"/>
              <a:t>avizované svolání zasedání nové Poslanecké sněmovny na konec listopadu 2013</a:t>
            </a:r>
            <a:endParaRPr lang="cs-CZ" dirty="0"/>
          </a:p>
        </p:txBody>
      </p:sp>
      <p:sp>
        <p:nvSpPr>
          <p:cNvPr id="4" name="TextovéPole 4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574EB95-A671-488A-805A-A3FC4EB8DC30}" type="slidenum">
              <a:rPr lang="cs-CZ" sz="2000" b="1">
                <a:latin typeface="Lucida Sans Unicode" pitchFamily="34" charset="0"/>
              </a:rPr>
              <a:pPr/>
              <a:t>3</a:t>
            </a:fld>
            <a:endParaRPr lang="cs-CZ" sz="2800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1) Existoval jiný způsob řešení než přijímat </a:t>
            </a:r>
            <a:r>
              <a:rPr lang="cs-CZ" sz="4000" b="1" dirty="0" err="1" smtClean="0"/>
              <a:t>ZOSy</a:t>
            </a:r>
            <a:r>
              <a:rPr lang="cs-CZ" sz="4000" b="1" dirty="0" smtClean="0"/>
              <a:t>?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03647" y="1340769"/>
            <a:ext cx="7354591" cy="4968552"/>
          </a:xfrm>
        </p:spPr>
        <p:txBody>
          <a:bodyPr>
            <a:normAutofit/>
          </a:bodyPr>
          <a:lstStyle/>
          <a:p>
            <a:pPr marL="109537" indent="0">
              <a:lnSpc>
                <a:spcPct val="110000"/>
              </a:lnSpc>
              <a:buNone/>
            </a:pPr>
            <a:r>
              <a:rPr lang="cs-CZ" sz="2600" dirty="0" smtClean="0"/>
              <a:t>Z hlediska obsahu:</a:t>
            </a:r>
            <a:endParaRPr lang="cs-CZ" sz="2600" dirty="0"/>
          </a:p>
          <a:p>
            <a:pPr marL="623887" indent="-514350">
              <a:lnSpc>
                <a:spcPct val="110000"/>
              </a:lnSpc>
              <a:buFont typeface="+mj-lt"/>
              <a:buAutoNum type="alphaLcPeriod"/>
            </a:pPr>
            <a:r>
              <a:rPr lang="cs-CZ" sz="2600" dirty="0" smtClean="0"/>
              <a:t>změny daňových zákonů, nebo</a:t>
            </a:r>
          </a:p>
          <a:p>
            <a:pPr marL="623887" indent="-514350">
              <a:lnSpc>
                <a:spcPct val="110000"/>
              </a:lnSpc>
              <a:buFont typeface="+mj-lt"/>
              <a:buAutoNum type="alphaLcPeriod"/>
            </a:pPr>
            <a:r>
              <a:rPr lang="cs-CZ" sz="2600" dirty="0" smtClean="0"/>
              <a:t>odložení účinnosti rekodifikace </a:t>
            </a:r>
            <a:r>
              <a:rPr lang="cs-CZ" sz="2600" dirty="0"/>
              <a:t>soukromého </a:t>
            </a:r>
            <a:r>
              <a:rPr lang="cs-CZ" sz="2600" dirty="0" smtClean="0"/>
              <a:t>práva</a:t>
            </a:r>
          </a:p>
          <a:p>
            <a:pPr marL="109537" indent="0">
              <a:lnSpc>
                <a:spcPct val="110000"/>
              </a:lnSpc>
              <a:buNone/>
            </a:pPr>
            <a:endParaRPr lang="cs-CZ" sz="2600" dirty="0"/>
          </a:p>
          <a:p>
            <a:pPr marL="109537" indent="0">
              <a:lnSpc>
                <a:spcPct val="110000"/>
              </a:lnSpc>
              <a:buNone/>
            </a:pPr>
            <a:r>
              <a:rPr lang="cs-CZ" sz="2600" dirty="0" smtClean="0"/>
              <a:t>Z hlediska formy:</a:t>
            </a:r>
            <a:endParaRPr lang="cs-CZ" sz="2600" dirty="0"/>
          </a:p>
          <a:p>
            <a:pPr marL="623887" indent="-514350">
              <a:lnSpc>
                <a:spcPct val="110000"/>
              </a:lnSpc>
              <a:buFont typeface="+mj-lt"/>
              <a:buAutoNum type="alphaLcPeriod"/>
            </a:pPr>
            <a:r>
              <a:rPr lang="cs-CZ" sz="2600" dirty="0"/>
              <a:t>zákonná opatření Senátu, nebo</a:t>
            </a:r>
          </a:p>
          <a:p>
            <a:pPr marL="623887" indent="-514350">
              <a:lnSpc>
                <a:spcPct val="110000"/>
              </a:lnSpc>
              <a:buFont typeface="+mj-lt"/>
              <a:buAutoNum type="alphaLcPeriod"/>
            </a:pPr>
            <a:r>
              <a:rPr lang="cs-CZ" sz="2600" dirty="0"/>
              <a:t>novely přijaté ve stavu legislativní nouze novou Poslaneckou </a:t>
            </a:r>
            <a:r>
              <a:rPr lang="cs-CZ" sz="2600" dirty="0" smtClean="0"/>
              <a:t>sněmovnou</a:t>
            </a:r>
            <a:endParaRPr lang="cs-CZ" sz="26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4</a:t>
            </a:fld>
            <a:endParaRPr lang="cs-CZ" sz="28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08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2) Do kdy bylo možné přijímat </a:t>
            </a:r>
            <a:r>
              <a:rPr lang="cs-CZ" sz="4000" b="1" dirty="0" err="1" smtClean="0"/>
              <a:t>ZOSy</a:t>
            </a:r>
            <a:r>
              <a:rPr lang="cs-CZ" sz="4000" b="1" dirty="0" smtClean="0"/>
              <a:t>?</a:t>
            </a:r>
            <a:endParaRPr lang="cs-CZ" sz="4000" b="1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5</a:t>
            </a:fld>
            <a:endParaRPr lang="cs-CZ" sz="2800" dirty="0">
              <a:latin typeface="Lucida Sans Unicode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lphaUcPeriod"/>
            </a:pPr>
            <a:r>
              <a:rPr lang="cs-CZ" dirty="0" smtClean="0"/>
              <a:t>do zvolení nových poslanců</a:t>
            </a:r>
          </a:p>
          <a:p>
            <a:pPr marL="596646" indent="-514350">
              <a:buFont typeface="+mj-lt"/>
              <a:buAutoNum type="alphaUcPeriod"/>
            </a:pPr>
            <a:r>
              <a:rPr lang="cs-CZ" dirty="0" smtClean="0"/>
              <a:t>do dne zasedání nové Poslanecké sněmovny</a:t>
            </a:r>
          </a:p>
          <a:p>
            <a:pPr marL="596646" indent="-514350">
              <a:buFont typeface="+mj-lt"/>
              <a:buAutoNum type="alphaUcPeriod"/>
            </a:pPr>
            <a:r>
              <a:rPr lang="cs-CZ" dirty="0" smtClean="0"/>
              <a:t>do dne zahájení ustavující schůze nové Poslanecké sněmovny</a:t>
            </a:r>
          </a:p>
        </p:txBody>
      </p:sp>
    </p:spTree>
    <p:extLst>
      <p:ext uri="{BB962C8B-B14F-4D97-AF65-F5344CB8AC3E}">
        <p14:creationId xmlns:p14="http://schemas.microsoft.com/office/powerpoint/2010/main" val="405508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3) Jaký měl být obsah </a:t>
            </a:r>
            <a:r>
              <a:rPr lang="cs-CZ" sz="4000" b="1" dirty="0" err="1" smtClean="0"/>
              <a:t>ZOSů</a:t>
            </a:r>
            <a:r>
              <a:rPr lang="cs-CZ" sz="4000" b="1" dirty="0" smtClean="0"/>
              <a:t>?</a:t>
            </a:r>
            <a:endParaRPr lang="cs-CZ" sz="4000" b="1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6</a:t>
            </a:fld>
            <a:endParaRPr lang="cs-CZ" sz="2800" dirty="0">
              <a:latin typeface="Lucida Sans Unicode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lphaUcPeriod"/>
            </a:pPr>
            <a:r>
              <a:rPr lang="cs-CZ" dirty="0" err="1" smtClean="0"/>
              <a:t>ZOSy</a:t>
            </a:r>
            <a:r>
              <a:rPr lang="cs-CZ" dirty="0" smtClean="0"/>
              <a:t> obsahující pouze ustanovení reagující na rekodifikaci soukromého práva</a:t>
            </a:r>
          </a:p>
          <a:p>
            <a:pPr marL="596646" indent="-514350">
              <a:buFont typeface="+mj-lt"/>
              <a:buAutoNum type="alphaUcPeriod"/>
            </a:pPr>
            <a:r>
              <a:rPr lang="cs-CZ" dirty="0" err="1" smtClean="0"/>
              <a:t>ZOSy</a:t>
            </a:r>
            <a:r>
              <a:rPr lang="cs-CZ" dirty="0" smtClean="0"/>
              <a:t> </a:t>
            </a:r>
            <a:r>
              <a:rPr lang="cs-CZ" dirty="0" smtClean="0"/>
              <a:t>odpovídající zamítnutým návrhům daňových zákonů bez ustanovení, kvůli kterým byly tyto zákony </a:t>
            </a:r>
            <a:r>
              <a:rPr lang="cs-CZ" dirty="0" smtClean="0"/>
              <a:t>zamítnuty</a:t>
            </a:r>
          </a:p>
          <a:p>
            <a:pPr marL="596646" indent="-514350">
              <a:buFont typeface="+mj-lt"/>
              <a:buAutoNum type="alphaUcPeriod"/>
            </a:pPr>
            <a:r>
              <a:rPr lang="cs-CZ" dirty="0" err="1" smtClean="0"/>
              <a:t>ZOSy</a:t>
            </a:r>
            <a:r>
              <a:rPr lang="cs-CZ" dirty="0" smtClean="0"/>
              <a:t> </a:t>
            </a:r>
            <a:r>
              <a:rPr lang="cs-CZ" dirty="0"/>
              <a:t>odpovídající zamítnutým návrhům daňových zákonů</a:t>
            </a:r>
            <a:endParaRPr lang="cs-CZ" dirty="0" smtClean="0"/>
          </a:p>
          <a:p>
            <a:pPr marL="596646" indent="-514350">
              <a:buFont typeface="+mj-lt"/>
              <a:buAutoNum type="alphaUcPeriod"/>
            </a:pPr>
            <a:r>
              <a:rPr lang="cs-CZ" dirty="0" smtClean="0"/>
              <a:t>jakákoli kombinace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08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4) Jaké jsou důsledky </a:t>
            </a:r>
            <a:r>
              <a:rPr lang="cs-CZ" sz="4000" b="1" dirty="0" err="1" smtClean="0"/>
              <a:t>neratihabice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ZOSů</a:t>
            </a:r>
            <a:r>
              <a:rPr lang="cs-CZ" sz="4000" b="1" dirty="0" smtClean="0"/>
              <a:t>? </a:t>
            </a:r>
            <a:endParaRPr lang="cs-CZ" sz="4000" b="1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7</a:t>
            </a:fld>
            <a:endParaRPr lang="cs-CZ" sz="2800" dirty="0">
              <a:latin typeface="Lucida Sans Unicode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lphaUcPeriod"/>
            </a:pPr>
            <a:r>
              <a:rPr lang="cs-CZ" dirty="0" smtClean="0"/>
              <a:t>ustanovení, která byla zrušena či změněna, </a:t>
            </a:r>
            <a:r>
              <a:rPr lang="cs-CZ" b="1" dirty="0" smtClean="0"/>
              <a:t>neožívají</a:t>
            </a:r>
          </a:p>
          <a:p>
            <a:pPr marL="596646" indent="-514350">
              <a:buFont typeface="+mj-lt"/>
              <a:buAutoNum type="alphaUcPeriod"/>
            </a:pPr>
            <a:r>
              <a:rPr lang="cs-CZ" dirty="0" smtClean="0"/>
              <a:t>ustanovení, která byla zrušena či změněna, </a:t>
            </a:r>
            <a:r>
              <a:rPr lang="cs-CZ" b="1" dirty="0" smtClean="0"/>
              <a:t>ožívají</a:t>
            </a:r>
          </a:p>
          <a:p>
            <a:pPr marL="596646" indent="-514350">
              <a:buFont typeface="+mj-lt"/>
              <a:buAutoNum type="alphaU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5508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4) Jaké jsou důsledky </a:t>
            </a:r>
            <a:r>
              <a:rPr lang="cs-CZ" sz="4000" b="1" dirty="0" err="1" smtClean="0"/>
              <a:t>neratihabice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ZOSů</a:t>
            </a:r>
            <a:r>
              <a:rPr lang="cs-CZ" sz="4000" b="1" dirty="0" smtClean="0"/>
              <a:t>? </a:t>
            </a:r>
            <a:endParaRPr lang="cs-CZ" sz="4000" b="1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8</a:t>
            </a:fld>
            <a:endParaRPr lang="cs-CZ" sz="2800" dirty="0">
              <a:latin typeface="Lucida Sans Unicode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3712456" cy="522156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Znění § 17 odst. 1 a 2 ZDP (platné a účinné):</a:t>
            </a:r>
          </a:p>
          <a:p>
            <a:pPr marL="596646" indent="-514350">
              <a:buNone/>
            </a:pPr>
            <a:r>
              <a:rPr lang="cs-CZ" sz="2500" dirty="0" smtClean="0"/>
              <a:t>(1) Poplatníky daně z příjmů právnických osob jsou</a:t>
            </a:r>
          </a:p>
          <a:p>
            <a:pPr marL="596646" indent="-514350">
              <a:buNone/>
            </a:pPr>
            <a:r>
              <a:rPr lang="cs-CZ" sz="2500" dirty="0" smtClean="0"/>
              <a:t>a) osoby, které nejsou fyzickými osobami,</a:t>
            </a:r>
          </a:p>
          <a:p>
            <a:pPr marL="596646" indent="-514350">
              <a:buNone/>
            </a:pPr>
            <a:r>
              <a:rPr lang="cs-CZ" sz="2500" dirty="0" smtClean="0"/>
              <a:t>b) organizační složky státu, </a:t>
            </a:r>
          </a:p>
          <a:p>
            <a:pPr marL="596646" indent="-514350">
              <a:buNone/>
            </a:pPr>
            <a:r>
              <a:rPr lang="cs-CZ" sz="2500" dirty="0" smtClean="0"/>
              <a:t>c) podílové fondy podle zákona upravujícího investiční společnosti a investiční fondy, </a:t>
            </a:r>
            <a:r>
              <a:rPr lang="cs-CZ" sz="2500" dirty="0" err="1" smtClean="0"/>
              <a:t>podfondy</a:t>
            </a:r>
            <a:r>
              <a:rPr lang="cs-CZ" sz="2500" dirty="0" smtClean="0"/>
              <a:t> akciové společnosti s proměnným základním kapitálem podle zákona upravujícího investiční společnosti a investiční fondy a zahraniční investiční fondy srovnatelné s podílovým fondem nebo s </a:t>
            </a:r>
            <a:r>
              <a:rPr lang="cs-CZ" sz="2500" dirty="0" err="1" smtClean="0"/>
              <a:t>podfondem</a:t>
            </a:r>
            <a:r>
              <a:rPr lang="cs-CZ" sz="2500" dirty="0" smtClean="0"/>
              <a:t>,</a:t>
            </a:r>
          </a:p>
          <a:p>
            <a:pPr marL="596646" indent="-514350">
              <a:buNone/>
            </a:pPr>
            <a:r>
              <a:rPr lang="cs-CZ" sz="2500" dirty="0" smtClean="0"/>
              <a:t>d) fondy obhospodařované penzijní společností a transformovaný fond (dále jen „fond penzijní společnosti“).</a:t>
            </a:r>
          </a:p>
          <a:p>
            <a:pPr marL="596646" indent="-514350">
              <a:buNone/>
            </a:pPr>
            <a:r>
              <a:rPr lang="cs-CZ" sz="2500" dirty="0" smtClean="0"/>
              <a:t>(2) Od daně se osvobozuje ústřední banka České republiky.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148064" y="1436712"/>
            <a:ext cx="3712456" cy="5304656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ZOS REK:  V § 17 odstavec 1 a 2 ZDP znějí: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endParaRPr lang="cs-CZ" sz="3200" dirty="0" smtClean="0">
              <a:latin typeface="+mn-lt"/>
            </a:endParaRP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„(1) Poplatníkem daně z příjmů právnických osob je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a) právnická osoba,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b) organizační složka státu,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c) podílový fond podle zákona upravujícího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investiční společnosti a investiční fondy,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d) </a:t>
            </a:r>
            <a:r>
              <a:rPr lang="cs-CZ" sz="4300" dirty="0" err="1" smtClean="0">
                <a:latin typeface="+mn-lt"/>
              </a:rPr>
              <a:t>podfond</a:t>
            </a:r>
            <a:r>
              <a:rPr lang="cs-CZ" sz="4300" dirty="0" smtClean="0">
                <a:latin typeface="+mn-lt"/>
              </a:rPr>
              <a:t> akciové společnosti s proměnným základním kapitálem podle zákona upravujícího investiční společnosti a investiční fondy, 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e) fond penzijní společnosti, kterým se pro účely tohoto zákona rozumí fond obhospodařovaný penzijní společností podle zákona upravujícího důchodové spoření a podle zákona upravujícího doplňkové penzijní spoření,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f) svěřenský fond podle občanského zákoníku,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g) jednotka, která je podle právního řádu státu,  podle kterého je založena nebo zřízena, poplatníkem.</a:t>
            </a:r>
          </a:p>
          <a:p>
            <a:pPr marL="596646" lvl="0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cs-CZ" sz="4300" dirty="0" smtClean="0">
                <a:latin typeface="+mn-lt"/>
              </a:rPr>
              <a:t>(2) Poplatníci jsou daňovými rezidenty České republiky, nebo daňovými nerezidenty.“.</a:t>
            </a:r>
            <a:endParaRPr kumimoji="0" lang="cs-CZ" sz="43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08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4) Jaké jsou důsledky </a:t>
            </a:r>
            <a:r>
              <a:rPr lang="cs-CZ" sz="4000" b="1" dirty="0" err="1" smtClean="0"/>
              <a:t>neratihabice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ZOSů</a:t>
            </a:r>
            <a:r>
              <a:rPr lang="cs-CZ" sz="4000" b="1" dirty="0" smtClean="0"/>
              <a:t>? </a:t>
            </a:r>
            <a:endParaRPr lang="cs-CZ" sz="4000" b="1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83B730-51D4-415E-83FC-6D01CC800B1E}" type="slidenum">
              <a:rPr lang="cs-CZ" sz="2000" b="1">
                <a:latin typeface="Lucida Sans Unicode" pitchFamily="34" charset="0"/>
              </a:rPr>
              <a:pPr/>
              <a:t>9</a:t>
            </a:fld>
            <a:endParaRPr lang="cs-CZ" sz="2800" dirty="0">
              <a:latin typeface="Lucida Sans Unicode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312856" cy="140513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Znění § 2 odst. 2 ZDP (platné a účinné):</a:t>
            </a:r>
          </a:p>
          <a:p>
            <a:pPr marL="180975" indent="-3175" algn="just">
              <a:buNone/>
            </a:pPr>
            <a:r>
              <a:rPr lang="cs-CZ" sz="2500" dirty="0" smtClean="0"/>
              <a:t>(2) Poplatníci</a:t>
            </a:r>
            <a:r>
              <a:rPr lang="cs-CZ" sz="2500" dirty="0"/>
              <a:t>, kteří mají na území České republiky bydliště nebo se zde obvykle zdržují, mají daňovou povinnost, která se vztahuje jak na příjmy plynoucí ze zdrojů na území České republiky, tak i na příjmy plynoucí ze zdrojů v zahraničí.</a:t>
            </a:r>
            <a:endParaRPr lang="cs-CZ" sz="2500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403648" y="2887960"/>
            <a:ext cx="7312856" cy="140513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cs-CZ" b="1" dirty="0"/>
              <a:t>ZOS REK</a:t>
            </a:r>
            <a:r>
              <a:rPr lang="cs-CZ" b="1" dirty="0" smtClean="0"/>
              <a:t>:</a:t>
            </a:r>
          </a:p>
          <a:p>
            <a:pPr marL="0" indent="0" algn="just" fontAlgn="auto">
              <a:spcAft>
                <a:spcPts val="0"/>
              </a:spcAft>
              <a:buNone/>
            </a:pPr>
            <a:r>
              <a:rPr lang="cs-CZ" dirty="0" smtClean="0"/>
              <a:t>3</a:t>
            </a:r>
            <a:r>
              <a:rPr lang="cs-CZ" dirty="0"/>
              <a:t>. V § 2 odst. 2 se slovo „ , kteří“ nahrazuje slovy „jsou daňovými rezidenty České republiky, pokud“ a slova „zdržují, mají“ se nahrazují slovy „zdržují. Daňoví rezidenti České republiky mají“</a:t>
            </a:r>
            <a:endParaRPr lang="cs-CZ" dirty="0" smtClean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403648" y="4184104"/>
            <a:ext cx="7312856" cy="140513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 fontAlgn="auto">
              <a:spcAft>
                <a:spcPts val="0"/>
              </a:spcAft>
              <a:buFont typeface="Wingdings 2"/>
              <a:buNone/>
            </a:pPr>
            <a:r>
              <a:rPr lang="cs-CZ" b="1" dirty="0" smtClean="0"/>
              <a:t>Varianta neožívání:</a:t>
            </a:r>
          </a:p>
          <a:p>
            <a:pPr marL="180975" indent="-3175" algn="just" fontAlgn="auto">
              <a:spcAft>
                <a:spcPts val="0"/>
              </a:spcAft>
              <a:buFont typeface="Wingdings 2"/>
              <a:buNone/>
            </a:pPr>
            <a:r>
              <a:rPr lang="cs-CZ" sz="2500" dirty="0" smtClean="0"/>
              <a:t>(2) Poplatníci       mají na území České republiky bydliště nebo se zde obvykle         daňovou povinnost, která se vztahuje jak na příjmy plynoucí ze zdrojů na území České republiky, tak i na příjmy plynoucí ze zdrojů v zahraničí.</a:t>
            </a:r>
          </a:p>
        </p:txBody>
      </p:sp>
    </p:spTree>
    <p:extLst>
      <p:ext uri="{BB962C8B-B14F-4D97-AF65-F5344CB8AC3E}">
        <p14:creationId xmlns:p14="http://schemas.microsoft.com/office/powerpoint/2010/main" val="397258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2806</TotalTime>
  <Words>838</Words>
  <Application>Microsoft Office PowerPoint</Application>
  <PresentationFormat>Předvádění na obrazovce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Slunovrat</vt:lpstr>
      <vt:lpstr> Zákonná opatření Senátu v daňové oblasti  Rizika spojená se způsobem jejich přijetí</vt:lpstr>
      <vt:lpstr>Otázky k diskuzi</vt:lpstr>
      <vt:lpstr>1) Existoval jiný způsob řešení než přijímat ZOSy?</vt:lpstr>
      <vt:lpstr>1) Existoval jiný způsob řešení než přijímat ZOSy?</vt:lpstr>
      <vt:lpstr>2) Do kdy bylo možné přijímat ZOSy?</vt:lpstr>
      <vt:lpstr>3) Jaký měl být obsah ZOSů?</vt:lpstr>
      <vt:lpstr>4) Jaké jsou důsledky neratihabice ZOSů? </vt:lpstr>
      <vt:lpstr>4) Jaké jsou důsledky neratihabice ZOSů? </vt:lpstr>
      <vt:lpstr>4) Jaké jsou důsledky neratihabice ZOSů? </vt:lpstr>
      <vt:lpstr>4) Jaké jsou důsledky neratihabice ZOSů? </vt:lpstr>
      <vt:lpstr>4) Jaké jsou důsledky neratihabice ZOSů? </vt:lpstr>
      <vt:lpstr>5) Bylo přijetí ZOSů neodkladné?</vt:lpstr>
      <vt:lpstr>6) Neobsahují ZOSy ustanovení ve „věcech státního rozpočtu“?</vt:lpstr>
      <vt:lpstr>7) Je možné vydávat prováděcí právní předpisy k ZOSům?</vt:lpstr>
      <vt:lpstr>Děkuji za pozornost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Boháčovi</dc:creator>
  <cp:lastModifiedBy>Radim Bohac</cp:lastModifiedBy>
  <cp:revision>341</cp:revision>
  <cp:lastPrinted>2013-11-20T13:32:30Z</cp:lastPrinted>
  <dcterms:created xsi:type="dcterms:W3CDTF">2010-01-10T10:53:02Z</dcterms:created>
  <dcterms:modified xsi:type="dcterms:W3CDTF">2013-11-20T16:11:18Z</dcterms:modified>
</cp:coreProperties>
</file>