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61" r:id="rId4"/>
    <p:sldId id="362" r:id="rId5"/>
    <p:sldId id="363" r:id="rId6"/>
    <p:sldId id="370" r:id="rId7"/>
    <p:sldId id="364" r:id="rId8"/>
    <p:sldId id="365" r:id="rId9"/>
    <p:sldId id="366" r:id="rId10"/>
    <p:sldId id="368" r:id="rId11"/>
    <p:sldId id="367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Titulní strana" id="{7B692206-E671-4541-BF20-B205A4DF3851}">
          <p14:sldIdLst>
            <p14:sldId id="256"/>
          </p14:sldIdLst>
        </p14:section>
        <p14:section name="Obsah" id="{905F8762-B386-4E38-A933-83751AE92FC0}">
          <p14:sldIdLst>
            <p14:sldId id="257"/>
            <p14:sldId id="361"/>
            <p14:sldId id="362"/>
            <p14:sldId id="363"/>
            <p14:sldId id="364"/>
            <p14:sldId id="365"/>
            <p14:sldId id="366"/>
            <p14:sldId id="368"/>
            <p14:sldId id="367"/>
          </p14:sldIdLst>
        </p14:section>
        <p14:section name="Poděkování" id="{57CEAD7D-A9AC-46E3-B16F-0670974FC0E0}">
          <p14:sldIdLst>
            <p14:sldId id="25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áčková Kateřina Ing. Mgr." initials="JKI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2191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66706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0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1367-4B76-4F5F-B4A0-091F74424322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DC0D2-E44C-416D-955C-0A6F7B9D57B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3521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2F4F-4E93-47BF-A2A8-9D74028EDC07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C442-BD86-4C4C-BFFE-745F88BC43A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6675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lze vůbec za podnět vybírat poplatek</a:t>
            </a:r>
            <a:r>
              <a:rPr lang="cs-CZ" baseline="0" dirty="0" smtClean="0"/>
              <a:t> – logičnost, ústavnost</a:t>
            </a:r>
          </a:p>
          <a:p>
            <a:endParaRPr lang="cs-CZ" baseline="0" dirty="0" smtClean="0"/>
          </a:p>
          <a:p>
            <a:r>
              <a:rPr lang="cs-CZ" dirty="0" smtClean="0"/>
              <a:t>ÚOHS bude</a:t>
            </a:r>
            <a:r>
              <a:rPr lang="cs-CZ" baseline="0" dirty="0" smtClean="0"/>
              <a:t> dělat jako, že o podnětu neví a řízení z moci úřední nezahájí? to zapomene, že vůbec mu byl podnět podán?</a:t>
            </a:r>
          </a:p>
          <a:p>
            <a:endParaRPr lang="cs-CZ" baseline="0" dirty="0" smtClean="0"/>
          </a:p>
          <a:p>
            <a:r>
              <a:rPr lang="cs-CZ" baseline="0" dirty="0" smtClean="0"/>
              <a:t>z teoretického hlediska to je spíše daň - </a:t>
            </a:r>
            <a:r>
              <a:rPr lang="cs-CZ" baseline="0" dirty="0" err="1" smtClean="0"/>
              <a:t>neekvivalence</a:t>
            </a:r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smtClean="0"/>
              <a:t>když se nepoužije zákon o správních poplatcích, co se použije? je to poplatek plynoucí do veřejných rozpočtů? postupuje se při jeho placení podle DŘ?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9971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 algn="l"/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Počet stránek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149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2593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45497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/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898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/>
          <a:p>
            <a:r>
              <a:rPr lang="cs-CZ" dirty="0" smtClean="0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420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/>
          <a:p>
            <a:r>
              <a:rPr lang="cs-CZ" dirty="0" smtClean="0"/>
              <a:t>Kliknutím na ikonu přidáte graf.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1343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0485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/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402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77072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E-mailová adresa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0219"/>
            <a:ext cx="1773560" cy="365125"/>
          </a:xfrm>
        </p:spPr>
        <p:txBody>
          <a:bodyPr/>
          <a:lstStyle/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 algn="l"/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740352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3262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2A46377-39A1-4831-B429-D327D4091845}" type="datetimeFigureOut">
              <a:rPr lang="cs-CZ" smtClean="0"/>
              <a:pPr/>
              <a:t>13.11.2016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3" r:id="rId4"/>
    <p:sldLayoutId id="2147483654" r:id="rId5"/>
    <p:sldLayoutId id="2147483651" r:id="rId6"/>
    <p:sldLayoutId id="2147483652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Zadávání veřejných zakázek na pomezí práva soukromého a veřejného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600" dirty="0" smtClean="0"/>
              <a:t>6. října 2016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cs-CZ" sz="1600" dirty="0" smtClean="0"/>
              <a:t>doc. JUDr. Radim Boháč, Ph.D.</a:t>
            </a:r>
          </a:p>
          <a:p>
            <a:pPr algn="l"/>
            <a:r>
              <a:rPr lang="cs-CZ" sz="1600" dirty="0" smtClean="0"/>
              <a:t>katedra finančního práva a finanční vědy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13</a:t>
            </a: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23854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5. Daňová bezdlužnost dodavatele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 75 odst. 1 písm. b) až e)</a:t>
            </a:r>
          </a:p>
          <a:p>
            <a:pPr lvl="1"/>
            <a:r>
              <a:rPr lang="cs-CZ" dirty="0" smtClean="0"/>
              <a:t>Dodavatel </a:t>
            </a:r>
            <a:r>
              <a:rPr lang="cs-CZ" dirty="0"/>
              <a:t>prokazuje splnění podmínek základní způsobilosti ve vztahu k České republice předložením</a:t>
            </a:r>
            <a:endParaRPr lang="cs-CZ" dirty="0" smtClean="0"/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potvrzení </a:t>
            </a:r>
            <a:r>
              <a:rPr lang="cs-CZ" b="1" dirty="0"/>
              <a:t>příslušného finančního úřadu </a:t>
            </a:r>
            <a:r>
              <a:rPr lang="cs-CZ" dirty="0"/>
              <a:t>ve vztahu k § 74 odst. 1 písm. b),</a:t>
            </a:r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písemného </a:t>
            </a:r>
            <a:r>
              <a:rPr lang="cs-CZ" b="1" dirty="0"/>
              <a:t>čestného prohlášení </a:t>
            </a:r>
            <a:r>
              <a:rPr lang="cs-CZ" dirty="0"/>
              <a:t>ve vztahu </a:t>
            </a:r>
            <a:r>
              <a:rPr lang="cs-CZ" b="1" dirty="0"/>
              <a:t>ke spotřební dani </a:t>
            </a:r>
            <a:r>
              <a:rPr lang="cs-CZ" dirty="0"/>
              <a:t>ve vztahu k § 74 odst. 1 písm. b),</a:t>
            </a:r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písemného </a:t>
            </a:r>
            <a:r>
              <a:rPr lang="cs-CZ" dirty="0"/>
              <a:t>čestného prohlášení ve vztahu k § 74 odst. 1 písm. c),</a:t>
            </a:r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potvrzení </a:t>
            </a:r>
            <a:r>
              <a:rPr lang="cs-CZ" dirty="0"/>
              <a:t>příslušné okresní správy sociálního zabezpečení ve vztahu k § 74 odst. 1 písm. d</a:t>
            </a:r>
            <a:r>
              <a:rPr lang="cs-CZ" dirty="0" smtClean="0"/>
              <a:t>),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63209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6. Poplatek za podání podnětu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980728"/>
            <a:ext cx="8496300" cy="525658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dirty="0" smtClean="0"/>
              <a:t>§ 259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</a:t>
            </a:r>
            <a:r>
              <a:rPr lang="cs-CZ" dirty="0"/>
              <a:t>1) Za podání podnětu k zahájení správního řízení z moci úřední Úřad od toho, kdo podnět podal, vybere poplatek ve výši 10 000 Kč za každou veřejnou zakázku, ve vztahu k jejímuž zadávání je v podnětu uvedeno pochybení.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(2</a:t>
            </a:r>
            <a:r>
              <a:rPr lang="cs-CZ" dirty="0"/>
              <a:t>) Podalo-li podnět více osob společně, vybere se poplatek podle odstavce 1 pouze jednou.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</a:t>
            </a:r>
            <a:r>
              <a:rPr lang="cs-CZ" dirty="0"/>
              <a:t>3) Poplatek je splatný s podáním podnětu na účet Úřadu.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</a:t>
            </a:r>
            <a:r>
              <a:rPr lang="cs-CZ" dirty="0"/>
              <a:t>4) Nebyl-li s podáním podnětu poplatek ve lhůtě dle odstavce 3 zaplacen, </a:t>
            </a:r>
            <a:r>
              <a:rPr lang="cs-CZ" b="1" dirty="0"/>
              <a:t>podnět se nevyřizuje</a:t>
            </a:r>
            <a:r>
              <a:rPr lang="cs-CZ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</a:t>
            </a:r>
            <a:r>
              <a:rPr lang="cs-CZ" dirty="0"/>
              <a:t>5) Poplatek se nevrací.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</a:t>
            </a:r>
            <a:r>
              <a:rPr lang="cs-CZ" dirty="0"/>
              <a:t>6) Osvobození od poplatku ani prodloužení lhůty pro zaplacení poplatku není přípustné.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  (</a:t>
            </a:r>
            <a:r>
              <a:rPr lang="cs-CZ" dirty="0"/>
              <a:t>7) </a:t>
            </a:r>
            <a:r>
              <a:rPr lang="cs-CZ" b="1" dirty="0"/>
              <a:t>Zákon o správních poplatcích se </a:t>
            </a:r>
            <a:r>
              <a:rPr lang="cs-CZ" b="1" dirty="0" smtClean="0"/>
              <a:t>nepoužije</a:t>
            </a:r>
            <a:r>
              <a:rPr lang="cs-CZ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52748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2123728" y="3789040"/>
            <a:ext cx="5400675" cy="151216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e-mail</a:t>
            </a:r>
            <a:r>
              <a:rPr lang="cs-CZ" sz="2400" dirty="0"/>
              <a:t>: bohac@prf.cuni.cz</a:t>
            </a:r>
          </a:p>
          <a:p>
            <a:r>
              <a:rPr lang="cs-CZ" sz="2400" dirty="0" smtClean="0"/>
              <a:t>web: www.radimbohac.cz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tel.: +420221005530</a:t>
            </a:r>
          </a:p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cs-CZ" sz="1600" dirty="0" smtClean="0"/>
              <a:t>6. října 2016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cs-CZ" sz="1600" dirty="0"/>
              <a:t>doc. JUDr. Radim Boháč, Ph.D.</a:t>
            </a:r>
          </a:p>
          <a:p>
            <a:pPr algn="l"/>
            <a:r>
              <a:rPr lang="cs-CZ" sz="1600" dirty="0"/>
              <a:t>katedra finančního práva a finanční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z="1600" smtClean="0"/>
              <a:pPr/>
              <a:t>12</a:t>
            </a:fld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12481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623887" indent="-514350">
              <a:buFont typeface="+mj-lt"/>
              <a:buAutoNum type="arabicPeriod"/>
            </a:pPr>
            <a:r>
              <a:rPr lang="cs-CZ" dirty="0" smtClean="0"/>
              <a:t>Vymezení práva veřejných zakázek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Vztah k ostatním oborům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Základní instituty práva veřejných zakázek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Další instituty se vztahem k finančnímu právu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Daňová bezdlužnost dodavatele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Poplatek za podání podnětu</a:t>
            </a:r>
          </a:p>
          <a:p>
            <a:pPr marL="623887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z="1600" smtClean="0"/>
              <a:pPr/>
              <a:t>2</a:t>
            </a:fld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231567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1. Vymezení práva veřejných zakázek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zakázka</a:t>
            </a:r>
          </a:p>
          <a:p>
            <a:pPr lvl="1"/>
            <a:r>
              <a:rPr lang="cs-CZ" dirty="0"/>
              <a:t>nákup zboží či služby od kohokoli</a:t>
            </a:r>
            <a:endParaRPr lang="cs-CZ" dirty="0" smtClean="0"/>
          </a:p>
          <a:p>
            <a:r>
              <a:rPr lang="cs-CZ" b="1" dirty="0" smtClean="0"/>
              <a:t>veřejná zakázka</a:t>
            </a:r>
          </a:p>
          <a:p>
            <a:pPr lvl="1"/>
            <a:r>
              <a:rPr lang="cs-CZ" dirty="0" smtClean="0"/>
              <a:t>zakázka realizovaná </a:t>
            </a:r>
            <a:r>
              <a:rPr lang="cs-CZ" dirty="0"/>
              <a:t>vykonavatelem veřejné </a:t>
            </a:r>
            <a:r>
              <a:rPr lang="cs-CZ" dirty="0" smtClean="0"/>
              <a:t>moci</a:t>
            </a:r>
          </a:p>
          <a:p>
            <a:r>
              <a:rPr lang="cs-CZ" b="1" dirty="0" smtClean="0"/>
              <a:t>právo veřejných zakázek</a:t>
            </a:r>
          </a:p>
          <a:p>
            <a:pPr lvl="1"/>
            <a:r>
              <a:rPr lang="cs-CZ" dirty="0" smtClean="0"/>
              <a:t>právní </a:t>
            </a:r>
            <a:r>
              <a:rPr lang="cs-CZ" dirty="0"/>
              <a:t>pravidla regulující veřejné zakázky a jejich zadávání ze strany vykonavatelů veřejné moci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2. Vztah k ostatním oborům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soukromoprávní aspekty</a:t>
            </a:r>
          </a:p>
          <a:p>
            <a:pPr lvl="1"/>
            <a:r>
              <a:rPr lang="cs-CZ" dirty="0" smtClean="0"/>
              <a:t>zvláštní právní režim pro uzavírání soukromoprávních smluv</a:t>
            </a:r>
          </a:p>
          <a:p>
            <a:pPr lvl="1"/>
            <a:r>
              <a:rPr lang="cs-CZ" dirty="0"/>
              <a:t>při uzavírání smlouvy na předmět veřejné </a:t>
            </a:r>
            <a:r>
              <a:rPr lang="cs-CZ" dirty="0" smtClean="0"/>
              <a:t>zakázky se </a:t>
            </a:r>
            <a:r>
              <a:rPr lang="cs-CZ" dirty="0"/>
              <a:t>uplatní zvláštní postup (zadávací řízení), jehož důvodem je skutečnost, že jednou ze smluvních </a:t>
            </a:r>
            <a:r>
              <a:rPr lang="cs-CZ" dirty="0" smtClean="0"/>
              <a:t>stran je vykonavatel </a:t>
            </a:r>
            <a:r>
              <a:rPr lang="cs-CZ" dirty="0"/>
              <a:t>veřejné </a:t>
            </a:r>
            <a:r>
              <a:rPr lang="cs-CZ" dirty="0" smtClean="0"/>
              <a:t>moci</a:t>
            </a:r>
          </a:p>
          <a:p>
            <a:r>
              <a:rPr lang="cs-CZ" b="1" dirty="0" err="1" smtClean="0"/>
              <a:t>správněprávní</a:t>
            </a:r>
            <a:r>
              <a:rPr lang="cs-CZ" b="1" dirty="0" smtClean="0"/>
              <a:t> aspekty</a:t>
            </a:r>
          </a:p>
          <a:p>
            <a:pPr lvl="1"/>
            <a:r>
              <a:rPr lang="cs-CZ" dirty="0" smtClean="0"/>
              <a:t>zadávací </a:t>
            </a:r>
            <a:r>
              <a:rPr lang="cs-CZ" dirty="0"/>
              <a:t>řízení jako určitý procedurální postup stanovený veřejným </a:t>
            </a:r>
            <a:r>
              <a:rPr lang="cs-CZ" dirty="0" smtClean="0"/>
              <a:t>právem</a:t>
            </a:r>
          </a:p>
          <a:p>
            <a:pPr lvl="1"/>
            <a:r>
              <a:rPr lang="cs-CZ" dirty="0" smtClean="0"/>
              <a:t>dozor nad zadáváním veřejných zakázek (část práva na ochranu hospodářské soutěže)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0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2. Vztah k ostatním oborům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finančněprávní aspekty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základě zadávání veřejných zakázek </a:t>
            </a:r>
            <a:r>
              <a:rPr lang="cs-CZ" dirty="0" smtClean="0"/>
              <a:t>dochází </a:t>
            </a:r>
            <a:r>
              <a:rPr lang="cs-CZ" dirty="0"/>
              <a:t>k rozdělování peněžního fondu (určitého veřejného </a:t>
            </a:r>
            <a:r>
              <a:rPr lang="cs-CZ" dirty="0" smtClean="0"/>
              <a:t>rozpočtu)</a:t>
            </a:r>
          </a:p>
          <a:p>
            <a:pPr lvl="1"/>
            <a:r>
              <a:rPr lang="cs-CZ" dirty="0"/>
              <a:t>zvláštní </a:t>
            </a:r>
            <a:r>
              <a:rPr lang="cs-CZ" dirty="0" smtClean="0"/>
              <a:t>forma </a:t>
            </a:r>
            <a:r>
              <a:rPr lang="cs-CZ" dirty="0"/>
              <a:t>a </a:t>
            </a:r>
            <a:r>
              <a:rPr lang="cs-CZ" dirty="0" smtClean="0"/>
              <a:t>způsob vynakládání </a:t>
            </a:r>
            <a:r>
              <a:rPr lang="cs-CZ" dirty="0"/>
              <a:t>výdajů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/>
              <a:t>veřejných rozpočtů</a:t>
            </a:r>
            <a:endParaRPr lang="cs-CZ" dirty="0" smtClean="0"/>
          </a:p>
          <a:p>
            <a:r>
              <a:rPr lang="cs-CZ" b="1" dirty="0" smtClean="0"/>
              <a:t>unijní aspekty</a:t>
            </a:r>
          </a:p>
          <a:p>
            <a:pPr lvl="1"/>
            <a:r>
              <a:rPr lang="cs-CZ" dirty="0"/>
              <a:t>vztah k volnému pohybu zboží a služeb, k svobodě usazování a k vytvoření a fungování vnitřního trhu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691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Trh veřejných zakázek 2010 - 2015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467544" y="5661248"/>
            <a:ext cx="8352606" cy="43157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dirty="0" smtClean="0"/>
              <a:t>Zdroj: Výroční zpráva o stavu veřejných zakázek v České republice za rok 2015</a:t>
            </a:r>
            <a:endParaRPr lang="cs-CZ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222" y="1124744"/>
            <a:ext cx="8679553" cy="46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7691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3. Základní instituty PVZ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veřejná zakázka</a:t>
            </a:r>
          </a:p>
          <a:p>
            <a:pPr lvl="1"/>
            <a:r>
              <a:rPr lang="cs-CZ" dirty="0"/>
              <a:t>postup vedoucí k uzavření úplatné soukromoprávní smlouvy na dodávky zboží a služeb mezi </a:t>
            </a:r>
            <a:r>
              <a:rPr lang="cs-CZ" dirty="0" smtClean="0"/>
              <a:t>zadavatelem a dodavatelem </a:t>
            </a:r>
            <a:r>
              <a:rPr lang="cs-CZ" dirty="0"/>
              <a:t>zakázky</a:t>
            </a:r>
            <a:endParaRPr lang="cs-CZ" b="1" dirty="0" smtClean="0"/>
          </a:p>
          <a:p>
            <a:r>
              <a:rPr lang="cs-CZ" b="1" dirty="0" smtClean="0"/>
              <a:t>koncese</a:t>
            </a:r>
          </a:p>
          <a:p>
            <a:pPr lvl="1"/>
            <a:r>
              <a:rPr lang="cs-CZ" dirty="0"/>
              <a:t>protiplněním vždy právo braní užitků vyplývajících z poskytování </a:t>
            </a:r>
            <a:r>
              <a:rPr lang="cs-CZ" dirty="0" smtClean="0"/>
              <a:t>služeb</a:t>
            </a:r>
          </a:p>
          <a:p>
            <a:pPr lvl="1"/>
            <a:r>
              <a:rPr lang="cs-CZ" dirty="0"/>
              <a:t>zadavatel přenáší na dodavatele koncese provozní riziko spojené s braním užitků vyplývajících z poskytování služeb</a:t>
            </a:r>
            <a:endParaRPr lang="cs-CZ" b="1" dirty="0" smtClean="0"/>
          </a:p>
          <a:p>
            <a:r>
              <a:rPr lang="cs-CZ" b="1" dirty="0" smtClean="0"/>
              <a:t>zadání veřejné zakázky</a:t>
            </a:r>
          </a:p>
          <a:p>
            <a:pPr lvl="1"/>
            <a:r>
              <a:rPr lang="cs-CZ" dirty="0" smtClean="0"/>
              <a:t>uzavření smlouvy mezi zadavatelem a dodavatelem</a:t>
            </a:r>
          </a:p>
          <a:p>
            <a:r>
              <a:rPr lang="cs-CZ" b="1" dirty="0" smtClean="0"/>
              <a:t>zadavatel veřejné zakázky</a:t>
            </a:r>
          </a:p>
          <a:p>
            <a:pPr lvl="1"/>
            <a:r>
              <a:rPr lang="cs-CZ" dirty="0" smtClean="0"/>
              <a:t>veřejný zadavatel (použití peněžních prostředků veřejného rozpočtu na zakázku)</a:t>
            </a:r>
          </a:p>
          <a:p>
            <a:pPr lvl="1"/>
            <a:r>
              <a:rPr lang="cs-CZ" dirty="0" smtClean="0"/>
              <a:t>sektorový zadavatel (specifické oblasti)</a:t>
            </a:r>
          </a:p>
          <a:p>
            <a:r>
              <a:rPr lang="cs-CZ" b="1" dirty="0" smtClean="0"/>
              <a:t>dodavatel veřejné zakázky</a:t>
            </a:r>
          </a:p>
          <a:p>
            <a:pPr lvl="1"/>
            <a:r>
              <a:rPr lang="cs-CZ" dirty="0"/>
              <a:t>kdokoliv, kdo zadavateli nabízí dodávku zboží nebo poskytnutí služeb</a:t>
            </a:r>
            <a:endParaRPr lang="cs-CZ" b="1" dirty="0" smtClean="0"/>
          </a:p>
          <a:p>
            <a:r>
              <a:rPr lang="cs-CZ" b="1" dirty="0" smtClean="0"/>
              <a:t>zadávací řízení</a:t>
            </a:r>
          </a:p>
          <a:p>
            <a:pPr lvl="1"/>
            <a:r>
              <a:rPr lang="cs-CZ" dirty="0" smtClean="0"/>
              <a:t>otevřené řízení, …</a:t>
            </a:r>
          </a:p>
          <a:p>
            <a:pPr lvl="1"/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909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4. Další instituty se vztahem k </a:t>
            </a:r>
            <a:r>
              <a:rPr lang="cs-CZ" dirty="0" err="1" smtClean="0"/>
              <a:t>FinP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daňová bezdlužnost dodavatele</a:t>
            </a:r>
          </a:p>
          <a:p>
            <a:pPr lvl="1"/>
            <a:r>
              <a:rPr lang="cs-CZ" dirty="0" smtClean="0"/>
              <a:t>viz dále</a:t>
            </a:r>
          </a:p>
          <a:p>
            <a:r>
              <a:rPr lang="cs-CZ" b="1" dirty="0" smtClean="0"/>
              <a:t>jistota</a:t>
            </a:r>
          </a:p>
          <a:p>
            <a:pPr lvl="1"/>
            <a:r>
              <a:rPr lang="cs-CZ" dirty="0" smtClean="0"/>
              <a:t>v případě stanovení zadávací lhůty</a:t>
            </a:r>
          </a:p>
          <a:p>
            <a:pPr lvl="1"/>
            <a:r>
              <a:rPr lang="cs-CZ" dirty="0" smtClean="0"/>
              <a:t>složením </a:t>
            </a:r>
            <a:r>
              <a:rPr lang="cs-CZ" dirty="0"/>
              <a:t>peněžní částky na účet zadavatele (složením kauce), bankovní zárukou ve prospěch zadavatele, nebo pojištěním záruky ve prospěch </a:t>
            </a:r>
            <a:r>
              <a:rPr lang="cs-CZ" dirty="0" smtClean="0"/>
              <a:t>zadavatele</a:t>
            </a:r>
          </a:p>
          <a:p>
            <a:r>
              <a:rPr lang="cs-CZ" b="1" dirty="0" smtClean="0"/>
              <a:t>dozor nad zadáváním veřejných zakázek</a:t>
            </a:r>
          </a:p>
          <a:p>
            <a:pPr lvl="1"/>
            <a:r>
              <a:rPr lang="cs-CZ" dirty="0" smtClean="0"/>
              <a:t>vůči nepodřízeným, zákonnost</a:t>
            </a:r>
          </a:p>
          <a:p>
            <a:pPr lvl="1"/>
            <a:r>
              <a:rPr lang="cs-CZ" dirty="0" smtClean="0"/>
              <a:t>vedle toho ještě finanční kontrola</a:t>
            </a:r>
          </a:p>
          <a:p>
            <a:r>
              <a:rPr lang="cs-CZ" b="1" dirty="0"/>
              <a:t>poplatek za podání podnětu k zahájení správního </a:t>
            </a:r>
            <a:r>
              <a:rPr lang="cs-CZ" b="1" dirty="0" smtClean="0"/>
              <a:t>řízení</a:t>
            </a:r>
          </a:p>
          <a:p>
            <a:pPr lvl="1"/>
            <a:r>
              <a:rPr lang="cs-CZ" dirty="0" smtClean="0"/>
              <a:t>viz dále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0310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5. Daňová bezdlužnost dodavatele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74 odst. 1 písm. b) až d)</a:t>
            </a:r>
          </a:p>
          <a:p>
            <a:pPr lvl="1"/>
            <a:r>
              <a:rPr lang="cs-CZ" dirty="0"/>
              <a:t>Způsobilým není dodavatel, </a:t>
            </a:r>
            <a:r>
              <a:rPr lang="cs-CZ" dirty="0" smtClean="0"/>
              <a:t>který</a:t>
            </a:r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má </a:t>
            </a:r>
            <a:r>
              <a:rPr lang="cs-CZ" dirty="0"/>
              <a:t>v České republice nebo v zemi svého sídla </a:t>
            </a:r>
            <a:r>
              <a:rPr lang="cs-CZ" b="1" dirty="0"/>
              <a:t>v evidenci daní</a:t>
            </a:r>
            <a:r>
              <a:rPr lang="cs-CZ" dirty="0"/>
              <a:t> zachycen splatný </a:t>
            </a:r>
            <a:r>
              <a:rPr lang="cs-CZ" b="1" dirty="0"/>
              <a:t>daňový </a:t>
            </a:r>
            <a:r>
              <a:rPr lang="cs-CZ" b="1" dirty="0" smtClean="0"/>
              <a:t>nedoplatek</a:t>
            </a:r>
            <a:r>
              <a:rPr lang="cs-CZ" dirty="0" smtClean="0"/>
              <a:t>,</a:t>
            </a:r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má </a:t>
            </a:r>
            <a:r>
              <a:rPr lang="cs-CZ" dirty="0"/>
              <a:t>v České republice nebo v zemi svého sídla splatný nedoplatek na pojistném nebo na penále na veřejné zdravotní </a:t>
            </a:r>
            <a:r>
              <a:rPr lang="cs-CZ" dirty="0" smtClean="0"/>
              <a:t>pojištění,</a:t>
            </a:r>
          </a:p>
          <a:p>
            <a:pPr marL="1371600" lvl="2" indent="-457200">
              <a:buFont typeface="+mj-lt"/>
              <a:buAutoNum type="alphaLcParenR" startAt="2"/>
            </a:pPr>
            <a:r>
              <a:rPr lang="cs-CZ" dirty="0" smtClean="0"/>
              <a:t>má </a:t>
            </a:r>
            <a:r>
              <a:rPr lang="cs-CZ" dirty="0"/>
              <a:t>v České republice nebo v zemi svého sídla splatný nedoplatek na pojistném nebo na penále na sociální zabezpečení a příspěvku na státní politiku zaměstnanosti,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32552648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_červen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Šablona_červená</Template>
  <TotalTime>2566</TotalTime>
  <Words>706</Words>
  <Application>Microsoft Office PowerPoint</Application>
  <PresentationFormat>Předvádění na obrazovce (4:3)</PresentationFormat>
  <Paragraphs>106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Šablona_červená</vt:lpstr>
      <vt:lpstr>Zadávání veřejných zakázek na pomezí práva soukromého a veřejného</vt:lpstr>
      <vt:lpstr>Osnova</vt:lpstr>
      <vt:lpstr>1. Vymezení práva veřejných zakázek</vt:lpstr>
      <vt:lpstr>2. Vztah k ostatním oborům</vt:lpstr>
      <vt:lpstr>2. Vztah k ostatním oborům</vt:lpstr>
      <vt:lpstr>Trh veřejných zakázek 2010 - 2015</vt:lpstr>
      <vt:lpstr>3. Základní instituty PVZ</vt:lpstr>
      <vt:lpstr>4. Další instituty se vztahem k FinP</vt:lpstr>
      <vt:lpstr>5. Daňová bezdlužnost dodavatele</vt:lpstr>
      <vt:lpstr>5. Daňová bezdlužnost dodavatele</vt:lpstr>
      <vt:lpstr>6. Poplatek za podání podnětu</vt:lpstr>
      <vt:lpstr>Snímek 12</vt:lpstr>
    </vt:vector>
  </TitlesOfParts>
  <Company>Univerzita Karlova v Praze, Právnická Fakulta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část rozpočtového práva III</dc:title>
  <dc:creator>Radim Bohac</dc:creator>
  <cp:lastModifiedBy>Radim Boháč</cp:lastModifiedBy>
  <cp:revision>178</cp:revision>
  <dcterms:created xsi:type="dcterms:W3CDTF">2015-03-30T13:03:17Z</dcterms:created>
  <dcterms:modified xsi:type="dcterms:W3CDTF">2016-11-13T13:46:23Z</dcterms:modified>
</cp:coreProperties>
</file>