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71" r:id="rId2"/>
    <p:sldId id="403" r:id="rId3"/>
    <p:sldId id="481" r:id="rId4"/>
    <p:sldId id="482" r:id="rId5"/>
    <p:sldId id="428" r:id="rId6"/>
    <p:sldId id="473" r:id="rId7"/>
    <p:sldId id="474" r:id="rId8"/>
    <p:sldId id="475" r:id="rId9"/>
    <p:sldId id="476" r:id="rId10"/>
    <p:sldId id="480" r:id="rId11"/>
    <p:sldId id="479" r:id="rId12"/>
    <p:sldId id="477" r:id="rId13"/>
    <p:sldId id="478" r:id="rId14"/>
    <p:sldId id="4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5D9"/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328" autoAdjust="0"/>
  </p:normalViewPr>
  <p:slideViewPr>
    <p:cSldViewPr snapToGrid="0" showGuides="1">
      <p:cViewPr varScale="1">
        <p:scale>
          <a:sx n="66" d="100"/>
          <a:sy n="66" d="100"/>
        </p:scale>
        <p:origin x="26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Málek" userId="aecdce2a-a2d4-4ee0-9fd3-6242cb0810fb" providerId="ADAL" clId="{28A1D876-BD18-450D-B83B-90FE62EFB7B2}"/>
    <pc:docChg chg="modSld">
      <pc:chgData name="Ondřej Málek" userId="aecdce2a-a2d4-4ee0-9fd3-6242cb0810fb" providerId="ADAL" clId="{28A1D876-BD18-450D-B83B-90FE62EFB7B2}" dt="2024-03-03T10:29:19.377" v="21" actId="20577"/>
      <pc:docMkLst>
        <pc:docMk/>
      </pc:docMkLst>
      <pc:sldChg chg="modSp mod">
        <pc:chgData name="Ondřej Málek" userId="aecdce2a-a2d4-4ee0-9fd3-6242cb0810fb" providerId="ADAL" clId="{28A1D876-BD18-450D-B83B-90FE62EFB7B2}" dt="2024-03-03T10:29:19.377" v="21" actId="20577"/>
        <pc:sldMkLst>
          <pc:docMk/>
          <pc:sldMk cId="4094015166" sldId="471"/>
        </pc:sldMkLst>
        <pc:spChg chg="mod">
          <ac:chgData name="Ondřej Málek" userId="aecdce2a-a2d4-4ee0-9fd3-6242cb0810fb" providerId="ADAL" clId="{28A1D876-BD18-450D-B83B-90FE62EFB7B2}" dt="2024-03-03T10:29:19.377" v="21" actId="20577"/>
          <ac:spMkLst>
            <pc:docMk/>
            <pc:sldMk cId="4094015166" sldId="471"/>
            <ac:spMk id="7" creationId="{789D5057-A154-4798-978D-6C9909FC8D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2CB4A-C9BC-4768-9913-323105394934}" type="datetimeFigureOut">
              <a:rPr lang="cs-CZ" smtClean="0"/>
              <a:t>03.03.2024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8E6CC-EB45-480E-91FE-DCAC413A08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8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947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76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703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968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89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33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478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474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182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699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06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82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49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8E6CC-EB45-480E-91FE-DCAC413A08D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76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199456" y="3645024"/>
            <a:ext cx="9793088" cy="100811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1330987" y="6093297"/>
            <a:ext cx="2460757" cy="365125"/>
          </a:xfrm>
        </p:spPr>
        <p:txBody>
          <a:bodyPr/>
          <a:lstStyle/>
          <a:p>
            <a:fld id="{FFEB1235-3E66-49AB-B3CA-0B9ABEA029CF}" type="datetime1">
              <a:rPr lang="cs-CZ" smtClean="0"/>
              <a:t>03.03.2024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4635467" y="6093297"/>
            <a:ext cx="3860800" cy="365125"/>
          </a:xfrm>
        </p:spPr>
        <p:txBody>
          <a:bodyPr/>
          <a:lstStyle/>
          <a:p>
            <a:pPr algn="l"/>
            <a:r>
              <a:rPr lang="cs-CZ"/>
              <a:t>JUDr. Pavlína Vondráčková, Ph.D. katedra finančního práva a finanční vědy 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10320470" y="6093297"/>
            <a:ext cx="1632181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Počet stránek</a:t>
            </a:r>
          </a:p>
        </p:txBody>
      </p:sp>
    </p:spTree>
    <p:extLst>
      <p:ext uri="{BB962C8B-B14F-4D97-AF65-F5344CB8AC3E}">
        <p14:creationId xmlns:p14="http://schemas.microsoft.com/office/powerpoint/2010/main" val="1592876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31800" y="1124745"/>
            <a:ext cx="113284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022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831638" y="4077073"/>
            <a:ext cx="7200900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1234976" y="6160220"/>
            <a:ext cx="2364747" cy="365125"/>
          </a:xfrm>
        </p:spPr>
        <p:txBody>
          <a:bodyPr/>
          <a:lstStyle/>
          <a:p>
            <a:fld id="{5CD403BE-9E9A-4687-87C0-EF643BB4A0BF}" type="datetime1">
              <a:rPr lang="cs-CZ" smtClean="0"/>
              <a:t>03.03.2024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4635467" y="6165305"/>
            <a:ext cx="3860800" cy="365125"/>
          </a:xfrm>
        </p:spPr>
        <p:txBody>
          <a:bodyPr/>
          <a:lstStyle/>
          <a:p>
            <a:pPr algn="l"/>
            <a:r>
              <a:rPr lang="cs-CZ"/>
              <a:t>JUDr. Pavlína Vondráčková, Ph.D. katedra finančního práva a finanční vědy 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10320469" y="6165305"/>
            <a:ext cx="1212619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8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334433" y="1125539"/>
            <a:ext cx="11618384" cy="4967287"/>
          </a:xfrm>
          <a:noFill/>
        </p:spPr>
        <p:txBody>
          <a:bodyPr/>
          <a:lstStyle/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38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Dokazování při správě daní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Ondřej Málek</a:t>
            </a:r>
          </a:p>
          <a:p>
            <a:r>
              <a:rPr lang="cs-CZ" dirty="0"/>
              <a:t>4. března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01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93 odst. 1 daňového řádu: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i="1" dirty="0">
                <a:solidFill>
                  <a:srgbClr val="D22D40"/>
                </a:solidFill>
              </a:rPr>
              <a:t>„Jako důkazních prostředků lze užít všech podkladů, jimiž lze zjistit skutečný stav věci a ověřit skutečnosti rozhodné pro správné zjištění a stanovení daně a které nejsou získány v rozporu s právním předpisem, a to i těch, které byly získány před zahájením řízení. Jde zejména o tvrzení daňového subjektu, listiny, znalecké posudky, svědecké výpovědi a ohledání věci..“</a:t>
            </a:r>
          </a:p>
        </p:txBody>
      </p:sp>
    </p:spTree>
    <p:extLst>
      <p:ext uri="{BB962C8B-B14F-4D97-AF65-F5344CB8AC3E}">
        <p14:creationId xmlns:p14="http://schemas.microsoft.com/office/powerpoint/2010/main" val="388029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Svědci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6916"/>
            <a:ext cx="10515600" cy="3690933"/>
          </a:xfrm>
        </p:spPr>
        <p:txBody>
          <a:bodyPr>
            <a:normAutofit/>
          </a:bodyPr>
          <a:lstStyle/>
          <a:p>
            <a:r>
              <a:rPr lang="cs-CZ" dirty="0"/>
              <a:t>každá osoba je povinna vypovídat (§ 96 odst. 1 DŘ)</a:t>
            </a:r>
          </a:p>
          <a:p>
            <a:r>
              <a:rPr lang="cs-CZ" dirty="0"/>
              <a:t>odepření výpovědi (§ 96 odst. 2 DŘ)</a:t>
            </a:r>
          </a:p>
          <a:p>
            <a:r>
              <a:rPr lang="cs-CZ" dirty="0"/>
              <a:t>zákaz výslechu svědka u utajovaných informací a zákonem uložené nebo uznané povinnosti mlčenlivosti (§ 96 odst. 3 DŘ)</a:t>
            </a:r>
          </a:p>
          <a:p>
            <a:r>
              <a:rPr lang="cs-CZ" dirty="0"/>
              <a:t>poučovací povinnost (§ 96 odst. 5 DŘ)</a:t>
            </a:r>
          </a:p>
          <a:p>
            <a:r>
              <a:rPr lang="cs-CZ" dirty="0"/>
              <a:t>daňový subjekt má právo se účastnit výslechu svědka (§ 96 odst. 6 DŘ)</a:t>
            </a:r>
          </a:p>
        </p:txBody>
      </p:sp>
    </p:spTree>
    <p:extLst>
      <p:ext uri="{BB962C8B-B14F-4D97-AF65-F5344CB8AC3E}">
        <p14:creationId xmlns:p14="http://schemas.microsoft.com/office/powerpoint/2010/main" val="2986606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Důkazní prostředky z jiných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6916"/>
            <a:ext cx="10515600" cy="3690933"/>
          </a:xfrm>
        </p:spPr>
        <p:txBody>
          <a:bodyPr>
            <a:normAutofit/>
          </a:bodyPr>
          <a:lstStyle/>
          <a:p>
            <a:r>
              <a:rPr lang="cs-CZ" dirty="0"/>
              <a:t>podklady předané jinými orgány veřejné moci (§ 93 odst. 2 DŘ)</a:t>
            </a:r>
          </a:p>
          <a:p>
            <a:r>
              <a:rPr lang="cs-CZ" dirty="0"/>
              <a:t>povinnost vydat listiny a další nezbytné věci (§ 93 odst. 4 DŘ)</a:t>
            </a:r>
          </a:p>
          <a:p>
            <a:r>
              <a:rPr lang="cs-CZ" dirty="0"/>
              <a:t>poskytování informací správy daně (§§ 57 až 59 daňového řádu)</a:t>
            </a:r>
          </a:p>
        </p:txBody>
      </p:sp>
    </p:spTree>
    <p:extLst>
      <p:ext uri="{BB962C8B-B14F-4D97-AF65-F5344CB8AC3E}">
        <p14:creationId xmlns:p14="http://schemas.microsoft.com/office/powerpoint/2010/main" val="262411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Nemožnost stanovit daň dokazováním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6916"/>
            <a:ext cx="10515600" cy="3690933"/>
          </a:xfrm>
        </p:spPr>
        <p:txBody>
          <a:bodyPr>
            <a:normAutofit/>
          </a:bodyPr>
          <a:lstStyle/>
          <a:p>
            <a:r>
              <a:rPr lang="cs-CZ" dirty="0"/>
              <a:t>stanovení daně podle pomůcek (§ 98 odst. 1 DŘ)</a:t>
            </a:r>
          </a:p>
          <a:p>
            <a:r>
              <a:rPr lang="cs-CZ" dirty="0"/>
              <a:t>sjednání daně (§ 98 odst. 4 DŘ)</a:t>
            </a:r>
          </a:p>
        </p:txBody>
      </p:sp>
    </p:spTree>
    <p:extLst>
      <p:ext uri="{BB962C8B-B14F-4D97-AF65-F5344CB8AC3E}">
        <p14:creationId xmlns:p14="http://schemas.microsoft.com/office/powerpoint/2010/main" val="160953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E3CD23B-BC98-40ED-834E-4BED1CE77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Děkuji za pozornost!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Ondřej Málek</a:t>
            </a:r>
          </a:p>
          <a:p>
            <a:r>
              <a:rPr lang="cs-CZ" dirty="0"/>
              <a:t>m</a:t>
            </a:r>
            <a:r>
              <a:rPr lang="cs-CZ" sz="2400" dirty="0"/>
              <a:t>alek</a:t>
            </a:r>
            <a:r>
              <a:rPr lang="cs-CZ" dirty="0"/>
              <a:t>@prf.cuni.cz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68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i="1" dirty="0">
                <a:solidFill>
                  <a:srgbClr val="000000"/>
                </a:solidFill>
              </a:rPr>
              <a:t>Smysl a cíl dokazování</a:t>
            </a:r>
          </a:p>
          <a:p>
            <a:pPr marL="571500" indent="-571500">
              <a:buFont typeface="+mj-lt"/>
              <a:buAutoNum type="romanUcPeriod"/>
            </a:pPr>
            <a:r>
              <a:rPr lang="cs-CZ" i="1" dirty="0">
                <a:solidFill>
                  <a:srgbClr val="000000"/>
                </a:solidFill>
              </a:rPr>
              <a:t>Zásada volného hodnocení důkazů</a:t>
            </a:r>
          </a:p>
          <a:p>
            <a:pPr marL="571500" indent="-571500">
              <a:buFont typeface="+mj-lt"/>
              <a:buAutoNum type="romanUcPeriod"/>
            </a:pPr>
            <a:r>
              <a:rPr lang="cs-CZ" i="1" dirty="0">
                <a:solidFill>
                  <a:srgbClr val="000000"/>
                </a:solidFill>
              </a:rPr>
              <a:t>Provádění dokazování</a:t>
            </a:r>
          </a:p>
          <a:p>
            <a:pPr marL="571500" indent="-571500">
              <a:buFont typeface="+mj-lt"/>
              <a:buAutoNum type="romanUcPeriod"/>
            </a:pPr>
            <a:r>
              <a:rPr lang="cs-CZ" i="1" dirty="0">
                <a:solidFill>
                  <a:srgbClr val="000000"/>
                </a:solidFill>
              </a:rPr>
              <a:t>Rozložení důkazního břemene</a:t>
            </a:r>
          </a:p>
          <a:p>
            <a:pPr marL="571500" indent="-571500">
              <a:buFont typeface="+mj-lt"/>
              <a:buAutoNum type="romanUcPeriod"/>
            </a:pPr>
            <a:r>
              <a:rPr lang="cs-CZ" i="1" dirty="0">
                <a:solidFill>
                  <a:srgbClr val="000000"/>
                </a:solidFill>
              </a:rPr>
              <a:t>Svědecká výpověď</a:t>
            </a:r>
          </a:p>
          <a:p>
            <a:pPr marL="571500" indent="-571500">
              <a:buFont typeface="+mj-lt"/>
              <a:buAutoNum type="romanUcPeriod"/>
            </a:pPr>
            <a:r>
              <a:rPr lang="cs-CZ" i="1" dirty="0">
                <a:solidFill>
                  <a:srgbClr val="000000"/>
                </a:solidFill>
              </a:rPr>
              <a:t>Podklady opatřené v jiných řízeních</a:t>
            </a:r>
          </a:p>
          <a:p>
            <a:pPr marL="571500" indent="-571500">
              <a:buFont typeface="+mj-lt"/>
              <a:buAutoNum type="romanUcPeriod"/>
            </a:pPr>
            <a:r>
              <a:rPr lang="cs-CZ" i="1" dirty="0">
                <a:solidFill>
                  <a:srgbClr val="000000"/>
                </a:solidFill>
              </a:rPr>
              <a:t>Nemožnost stanovit daň dokazováním</a:t>
            </a:r>
          </a:p>
          <a:p>
            <a:pPr marL="571500" indent="-571500">
              <a:buFont typeface="+mj-lt"/>
              <a:buAutoNum type="romanUcPeriod"/>
            </a:pPr>
            <a:endParaRPr lang="cs-CZ" i="1" dirty="0">
              <a:solidFill>
                <a:srgbClr val="D22D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0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Smysl a cíl 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procesní právo poskytuje ochranu právu hmotnému</a:t>
            </a:r>
          </a:p>
          <a:p>
            <a:r>
              <a:rPr lang="cs-CZ" dirty="0"/>
              <a:t>k realizaci hmotného práva je nezbytné i objasnění skutkového stavu</a:t>
            </a:r>
          </a:p>
          <a:p>
            <a:r>
              <a:rPr lang="cs-CZ" dirty="0"/>
              <a:t>poznání skutkového stavu se děje převážně skrze dokazování</a:t>
            </a:r>
          </a:p>
          <a:p>
            <a:endParaRPr lang="cs-CZ" i="1" dirty="0">
              <a:solidFill>
                <a:srgbClr val="D22D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1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 správy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1 odst. 2 daňového řádu: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i="1" dirty="0">
                <a:solidFill>
                  <a:srgbClr val="D22D40"/>
                </a:solidFill>
              </a:rPr>
              <a:t>„Správa daně je postup, jehož cílem je správné zjištění a stanovení daní a zabezpečení jejich úhrady.“</a:t>
            </a:r>
          </a:p>
        </p:txBody>
      </p:sp>
    </p:spTree>
    <p:extLst>
      <p:ext uri="{BB962C8B-B14F-4D97-AF65-F5344CB8AC3E}">
        <p14:creationId xmlns:p14="http://schemas.microsoft.com/office/powerpoint/2010/main" val="129599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D5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NSS, č. j. 1 </a:t>
            </a:r>
            <a:r>
              <a:rPr lang="cs-CZ" dirty="0" err="1"/>
              <a:t>Ans</a:t>
            </a:r>
            <a:r>
              <a:rPr lang="cs-CZ" dirty="0"/>
              <a:t> 1/2007 - 91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200" dirty="0"/>
              <a:t>Správou daně se ve smyslu § 1 odst. 2 daňového řádu rozumí právo činit opatření potřebná ke správnému a úplnému zjištění, stanovení a splnění daňových povinností. […] Oním „správným zjištěním“ a „správným stanovením“ se má na mysli zjištění a stanovení daně právě v zákonné výši; </a:t>
            </a:r>
            <a:r>
              <a:rPr lang="cs-CZ" sz="2200" b="1" dirty="0"/>
              <a:t>nesprávné tak není pouze to, pokud daňový subjekt odvedl do státního rozpočtu méně, než měl, ale i pokud odvedl více než měl</a:t>
            </a:r>
            <a:r>
              <a:rPr lang="cs-CZ" sz="2200" dirty="0"/>
              <a:t>, správce daně si toho je vědom, a přesto zůstává nečinný. […] Výsledkem daňového řízení by měl </a:t>
            </a:r>
            <a:r>
              <a:rPr lang="cs-CZ" sz="2200" b="1" dirty="0"/>
              <a:t>být stav, v němž si správce daně a daňový subjekt nic nedluží navzájem</a:t>
            </a:r>
            <a:r>
              <a:rPr lang="cs-CZ" sz="2200" dirty="0"/>
              <a:t>, nikoli stav, v němž pouze daňový subjekt nic nedluží státu, ale naopak to neplatí.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Zásada volného hodnocení důkazů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8 odst. 1 daňového řádu: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i="1" dirty="0">
                <a:solidFill>
                  <a:srgbClr val="D22D40"/>
                </a:solidFill>
              </a:rPr>
              <a:t>„Správce daně při dokazování hodnotí důkazy podle své úvahy. Správce daně posuzuje každý důkaz jednotlivě a všechny důkazy v jejich vzájemné souvislosti; přitom přihlíží ke všemu, co při správě daní vyšlo najevo.“</a:t>
            </a:r>
          </a:p>
        </p:txBody>
      </p:sp>
    </p:spTree>
    <p:extLst>
      <p:ext uri="{BB962C8B-B14F-4D97-AF65-F5344CB8AC3E}">
        <p14:creationId xmlns:p14="http://schemas.microsoft.com/office/powerpoint/2010/main" val="191549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Provádění 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92 odst. 1 daňového řádu: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i="1" dirty="0">
                <a:solidFill>
                  <a:srgbClr val="D22D40"/>
                </a:solidFill>
              </a:rPr>
              <a:t>„Dokazování provádí příslušný správce daně nebo jím dožádaný správce daně.“</a:t>
            </a:r>
          </a:p>
          <a:p>
            <a:pPr marL="0" indent="0" algn="ctr">
              <a:buNone/>
            </a:pPr>
            <a:endParaRPr lang="cs-CZ" i="1" dirty="0">
              <a:solidFill>
                <a:srgbClr val="D22D4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92 odst. 2 daňového řádu: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i="1" dirty="0">
                <a:solidFill>
                  <a:srgbClr val="D22D40"/>
                </a:solidFill>
              </a:rPr>
              <a:t>„Správce daně dbá, aby skutečnosti rozhodné pro správné zjištění a stanovení daně byly zjištěny co nejúplněji, a není v tom vázán jen návrhy daňových subjektů.“</a:t>
            </a:r>
          </a:p>
          <a:p>
            <a:pPr marL="0" indent="0" algn="ctr">
              <a:buNone/>
            </a:pPr>
            <a:endParaRPr lang="cs-CZ" i="1" dirty="0">
              <a:solidFill>
                <a:srgbClr val="D22D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8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Důkazní břemeno daňového subjektu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92 odst. 3 daňového řádu: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i="1" dirty="0">
                <a:solidFill>
                  <a:srgbClr val="D22D40"/>
                </a:solidFill>
              </a:rPr>
              <a:t>„Daňový subjekt prokazuje všechny skutečnosti, které je povinen uvádět v daňovém tvrzení a dalších podáních.“</a:t>
            </a:r>
          </a:p>
          <a:p>
            <a:pPr marL="0" indent="0" algn="ctr">
              <a:buNone/>
            </a:pPr>
            <a:endParaRPr lang="cs-CZ" i="1" dirty="0">
              <a:solidFill>
                <a:srgbClr val="D22D4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92 odst. 4 daňového řádu: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i="1" dirty="0">
                <a:solidFill>
                  <a:srgbClr val="D22D40"/>
                </a:solidFill>
              </a:rPr>
              <a:t>„Pokud to vyžaduje průběh řízení, může správce daně vyzvat daňový subjekt k prokázání skutečností potřebných pro správné stanovení daně, a to za předpokladu, že potřebné informace nelze získat z vlastní úřední evidence.“</a:t>
            </a:r>
          </a:p>
          <a:p>
            <a:pPr marL="0" indent="0" algn="ctr">
              <a:buNone/>
            </a:pPr>
            <a:endParaRPr lang="cs-CZ" i="1" dirty="0">
              <a:solidFill>
                <a:srgbClr val="D22D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0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Důkazní břemeno správce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6916"/>
            <a:ext cx="10515600" cy="36909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</a:rPr>
              <a:t>§ 92 odst. 5 daňového řádu:</a:t>
            </a:r>
          </a:p>
          <a:p>
            <a:pPr marL="0" indent="0">
              <a:buNone/>
            </a:pPr>
            <a:r>
              <a:rPr lang="cs-CZ" i="1" dirty="0">
                <a:solidFill>
                  <a:srgbClr val="D22D40"/>
                </a:solidFill>
              </a:rPr>
              <a:t>„Správce daně prokazuje: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i="1" dirty="0">
                <a:solidFill>
                  <a:srgbClr val="D22D40"/>
                </a:solidFill>
              </a:rPr>
              <a:t>oznámení vlastních písemností,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i="1" dirty="0">
                <a:solidFill>
                  <a:srgbClr val="D22D40"/>
                </a:solidFill>
              </a:rPr>
              <a:t>skutečnosti rozhodné pro užití právní domněnky nebo právní fikce,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i="1" dirty="0">
                <a:solidFill>
                  <a:srgbClr val="D22D40"/>
                </a:solidFill>
              </a:rPr>
              <a:t>skutečnosti vyvracející věrohodnost, průkaznost, správnost či úplnost povinných evidencí, účetních záznamů, jakož i jiných záznamů, listin a dalších důkazních prostředků uplatněných daňovým subjektem,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i="1" dirty="0">
                <a:solidFill>
                  <a:srgbClr val="D22D40"/>
                </a:solidFill>
              </a:rPr>
              <a:t>skutečnosti rozhodné pro posouzení skutečného obsahu právního jednání nebo jiné skutečnosti,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i="1" dirty="0">
                <a:solidFill>
                  <a:srgbClr val="D22D40"/>
                </a:solidFill>
              </a:rPr>
              <a:t>skutečnosti rozhodné pro uplatnění následku za porušení povinnosti při správě daní,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i="1" dirty="0">
                <a:solidFill>
                  <a:srgbClr val="D22D40"/>
                </a:solidFill>
              </a:rPr>
              <a:t>skutečnosti rozhodné pro posouzení účelu právního jednání a jiných skutečností rozhodných pro správu daní, jejichž převažujícím účelem je získání daňové výhody v rozporu se smyslem a účelem daňového právního předpisu.</a:t>
            </a:r>
          </a:p>
          <a:p>
            <a:pPr marL="0" indent="0" algn="ctr">
              <a:buNone/>
            </a:pPr>
            <a:endParaRPr lang="cs-CZ" i="1" dirty="0">
              <a:solidFill>
                <a:srgbClr val="D22D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598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 UK 2019</Template>
  <TotalTime>4245</TotalTime>
  <Words>769</Words>
  <Application>Microsoft Office PowerPoint</Application>
  <PresentationFormat>Širokoúhlá obrazovka</PresentationFormat>
  <Paragraphs>86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Motiv Office</vt:lpstr>
      <vt:lpstr>Dokazování při správě daní</vt:lpstr>
      <vt:lpstr>Osnova</vt:lpstr>
      <vt:lpstr>Smysl a cíl dokazování</vt:lpstr>
      <vt:lpstr>Cíl správy daní</vt:lpstr>
      <vt:lpstr>Rozsudek NSS, č. j. 1 Ans 1/2007 - 91</vt:lpstr>
      <vt:lpstr>Zásada volného hodnocení důkazů</vt:lpstr>
      <vt:lpstr>Provádění dokazování</vt:lpstr>
      <vt:lpstr>Důkazní břemeno daňového subjektu</vt:lpstr>
      <vt:lpstr>Důkazní břemeno správce daně</vt:lpstr>
      <vt:lpstr>Důkazní prostředky</vt:lpstr>
      <vt:lpstr>Svědci</vt:lpstr>
      <vt:lpstr>Důkazní prostředky z jiných řízení</vt:lpstr>
      <vt:lpstr>Nemožnost stanovit daň dokazováním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instituce řízení před nimi daňová soustava ČR</dc:title>
  <dc:creator>Michal Tuláček</dc:creator>
  <cp:lastModifiedBy>Ondřej Málek</cp:lastModifiedBy>
  <cp:revision>93</cp:revision>
  <dcterms:created xsi:type="dcterms:W3CDTF">2021-04-07T15:48:54Z</dcterms:created>
  <dcterms:modified xsi:type="dcterms:W3CDTF">2024-03-03T10:29:28Z</dcterms:modified>
</cp:coreProperties>
</file>