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500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26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87322-5ED5-4A6C-9700-3FE3108A9CF7}" v="1" dt="2024-04-14T06:29:41.98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56" d="100"/>
          <a:sy n="56" d="100"/>
        </p:scale>
        <p:origin x="2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C3BB4B1F-FE06-4085-8BDA-023D3F9B367A}"/>
    <pc:docChg chg="modSld">
      <pc:chgData name="Radim Boháč" userId="e5098a9a-6a28-40ce-ac6e-47e9b8c9add8" providerId="ADAL" clId="{C3BB4B1F-FE06-4085-8BDA-023D3F9B367A}" dt="2024-04-14T21:03:43.464" v="1" actId="20577"/>
      <pc:docMkLst>
        <pc:docMk/>
      </pc:docMkLst>
      <pc:sldChg chg="modSp mod">
        <pc:chgData name="Radim Boháč" userId="e5098a9a-6a28-40ce-ac6e-47e9b8c9add8" providerId="ADAL" clId="{C3BB4B1F-FE06-4085-8BDA-023D3F9B367A}" dt="2024-04-14T21:03:43.464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C3BB4B1F-FE06-4085-8BDA-023D3F9B367A}" dt="2024-04-14T21:03:43.464" v="1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  <pc:docChgLst>
    <pc:chgData name="Radim Boháč" userId="e5098a9a-6a28-40ce-ac6e-47e9b8c9add8" providerId="ADAL" clId="{9C787322-5ED5-4A6C-9700-3FE3108A9CF7}"/>
    <pc:docChg chg="modSld">
      <pc:chgData name="Radim Boháč" userId="e5098a9a-6a28-40ce-ac6e-47e9b8c9add8" providerId="ADAL" clId="{9C787322-5ED5-4A6C-9700-3FE3108A9CF7}" dt="2024-04-14T06:29:41.982" v="0"/>
      <pc:docMkLst>
        <pc:docMk/>
      </pc:docMkLst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4086439368" sldId="256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4086439368" sldId="256"/>
            <ac:picMk id="2" creationId="{FBF41D93-ECB1-464D-ADDD-C2598D89FC61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3188188334" sldId="257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3188188334" sldId="257"/>
            <ac:picMk id="5" creationId="{B488A1A8-44C9-4CA0-BC67-FCC485710D3A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297342884" sldId="263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297342884" sldId="263"/>
            <ac:picMk id="5" creationId="{57168A2B-E563-4AC2-97D3-81A1CC28CB23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3793849557" sldId="500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3793849557" sldId="500"/>
            <ac:picMk id="5" creationId="{449CBE5B-DC57-40D8-9A88-AF7E6766E858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3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3"/>
            <ac:picMk id="3" creationId="{71975BD6-45B2-4C50-94D4-69D1E0A48DEF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4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4"/>
            <ac:picMk id="5" creationId="{EB2A5104-75E3-49AD-957B-E977E103AEE4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5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5"/>
            <ac:picMk id="6" creationId="{1AF6F624-9D9B-4694-A371-72E110F6BE2A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6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6"/>
            <ac:picMk id="5" creationId="{DA7BA86E-6FBC-4B35-B796-DE489AD9C59C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7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7"/>
            <ac:picMk id="5" creationId="{00357FBD-B540-48AF-BB45-8BDACB8AF89B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8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8"/>
            <ac:picMk id="6" creationId="{AE23714F-CC82-467D-8260-7583CE871279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39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39"/>
            <ac:picMk id="3" creationId="{1268D603-B196-4C4D-8BC2-7AD2C5E44E99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0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0"/>
            <ac:picMk id="6" creationId="{10487E33-3568-4E18-B29A-70B98168DB67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1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1"/>
            <ac:picMk id="5" creationId="{FDC2FD45-D5FE-4EB1-8A43-90BB97084740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2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2"/>
            <ac:picMk id="5" creationId="{6D145407-DC87-415D-B1D8-43A9281A58D4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3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3"/>
            <ac:picMk id="5" creationId="{D54425F7-8C3F-45FC-AF4D-CEA86F31AD21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4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4"/>
            <ac:picMk id="5" creationId="{2AF2FDA7-A5DB-4BE3-864A-F4C0D8A2987E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5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5"/>
            <ac:picMk id="5" creationId="{155B0D0C-9B8D-435D-A0E7-8E7AB25C457C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6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6"/>
            <ac:picMk id="5" creationId="{9BB5A10E-9CC9-42D0-AEB7-9D933465F64D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7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7"/>
            <ac:picMk id="5" creationId="{6D14B477-D4BE-45F6-9AB1-38F79E38BF1D}"/>
          </ac:picMkLst>
        </pc:picChg>
      </pc:sldChg>
      <pc:sldChg chg="modTransition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8"/>
        </pc:sldMkLst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49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49"/>
            <ac:picMk id="6" creationId="{E211E729-5528-4D2A-8346-B209A39AE57B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0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0"/>
            <ac:picMk id="5" creationId="{B042F01A-9BF2-4AF9-9261-8FD85B5F8D7D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1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1"/>
            <ac:picMk id="7" creationId="{C286793D-B8AD-4D3B-B07E-575E337E9B7A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2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2"/>
            <ac:picMk id="5" creationId="{B4AB1D4B-A7A5-4C51-83BE-E65E40BDCE20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3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3"/>
            <ac:picMk id="6" creationId="{1ED77023-459E-4E8F-9D49-C504D8D6FBC5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4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4"/>
            <ac:picMk id="6" creationId="{263F6E8A-C64E-40F9-857B-EA2B6989118F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5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5"/>
            <ac:picMk id="5" creationId="{15434371-7B96-4073-999D-058BEE575BE1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6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6"/>
            <ac:picMk id="5" creationId="{354E2967-7974-4A0D-BD85-BAB98B64435E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7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7"/>
            <ac:picMk id="5" creationId="{EC4B7DD0-8681-482B-94FA-EAF4F5EFDE28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8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8"/>
            <ac:picMk id="8" creationId="{35C6A64A-6959-4D33-A1BE-1CD583BB23FA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59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59"/>
            <ac:picMk id="5" creationId="{F37D8069-12C1-4AC3-A304-2246B8EB0E4E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60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60"/>
            <ac:picMk id="8" creationId="{0EC8F2B7-F472-4939-99DC-31E0FC44D6DF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61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61"/>
            <ac:picMk id="5" creationId="{C469F266-F025-4D12-A95C-44129065AED5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62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62"/>
            <ac:picMk id="5" creationId="{4E67BF4D-2F13-452F-9E89-AE2E110F187D}"/>
          </ac:picMkLst>
        </pc:picChg>
      </pc:sldChg>
      <pc:sldChg chg="delSp modTransition modAnim">
        <pc:chgData name="Radim Boháč" userId="e5098a9a-6a28-40ce-ac6e-47e9b8c9add8" providerId="ADAL" clId="{9C787322-5ED5-4A6C-9700-3FE3108A9CF7}" dt="2024-04-14T06:29:41.982" v="0"/>
        <pc:sldMkLst>
          <pc:docMk/>
          <pc:sldMk cId="525907443" sldId="563"/>
        </pc:sldMkLst>
        <pc:picChg chg="del">
          <ac:chgData name="Radim Boháč" userId="e5098a9a-6a28-40ce-ac6e-47e9b8c9add8" providerId="ADAL" clId="{9C787322-5ED5-4A6C-9700-3FE3108A9CF7}" dt="2024-04-14T06:29:41.982" v="0"/>
          <ac:picMkLst>
            <pc:docMk/>
            <pc:sldMk cId="525907443" sldId="563"/>
            <ac:picMk id="3" creationId="{B08753CB-A836-4FAE-BC5A-278A68B050E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Právní prostředky ochrany při správě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22. dubna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Dělení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37295" y="3430139"/>
            <a:ext cx="10847916" cy="216058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cs-CZ" b="1" dirty="0">
                <a:latin typeface="Gill Sans MT" panose="020B0502020104020203" pitchFamily="34" charset="-18"/>
              </a:rPr>
              <a:t>Dozorčí prostředky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838200" y="3861940"/>
            <a:ext cx="5175428" cy="14398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cs-CZ" sz="1600" b="1" dirty="0">
                <a:latin typeface="Gill Sans MT" panose="020B0502020104020203" pitchFamily="34" charset="-18"/>
              </a:rPr>
              <a:t>II. Přezkumné řízení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69244" y="4366765"/>
            <a:ext cx="2592917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i="1" dirty="0">
                <a:latin typeface="Gill Sans MT" panose="020B0502020104020203" pitchFamily="34" charset="-18"/>
              </a:rPr>
              <a:t>Nařízení přezkoumání </a:t>
            </a:r>
          </a:p>
          <a:p>
            <a:pPr algn="ctr">
              <a:defRPr/>
            </a:pPr>
            <a:r>
              <a:rPr lang="cs-CZ" sz="1400" b="1" i="1" dirty="0">
                <a:latin typeface="Gill Sans MT" panose="020B0502020104020203" pitchFamily="34" charset="-18"/>
              </a:rPr>
              <a:t>rozhodnutí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589361" y="3861940"/>
            <a:ext cx="4512733" cy="14398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endParaRPr lang="cs-CZ" sz="1600" b="1" dirty="0">
              <a:latin typeface="Gill Sans MT" panose="020B0502020104020203" pitchFamily="34" charset="-1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37295" y="1053653"/>
            <a:ext cx="10847916" cy="2160587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cs-CZ" b="1" dirty="0">
                <a:latin typeface="Gill Sans MT" panose="020B0502020104020203" pitchFamily="34" charset="-18"/>
              </a:rPr>
              <a:t>Opravné prostředky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684611" y="1485452"/>
            <a:ext cx="4417484" cy="1441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cs-CZ" sz="1600" b="1" dirty="0">
                <a:latin typeface="Gill Sans MT" panose="020B0502020104020203" pitchFamily="34" charset="-18"/>
              </a:rPr>
              <a:t>Mimořádné opravné prostředky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48211" y="1845815"/>
            <a:ext cx="3266017" cy="3313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cs-CZ" dirty="0">
              <a:latin typeface="Gill Sans MT" panose="020B0502020104020203" pitchFamily="34" charset="-18"/>
            </a:endParaRPr>
          </a:p>
          <a:p>
            <a:pPr>
              <a:defRPr/>
            </a:pPr>
            <a:endParaRPr lang="cs-CZ" dirty="0">
              <a:latin typeface="Gill Sans MT" panose="020B0502020104020203" pitchFamily="34" charset="-18"/>
            </a:endParaRPr>
          </a:p>
          <a:p>
            <a:pPr>
              <a:defRPr/>
            </a:pPr>
            <a:endParaRPr lang="cs-CZ" dirty="0">
              <a:latin typeface="Gill Sans MT" panose="020B0502020104020203" pitchFamily="34" charset="-18"/>
            </a:endParaRPr>
          </a:p>
          <a:p>
            <a:pPr>
              <a:defRPr/>
            </a:pPr>
            <a:endParaRPr lang="cs-CZ" dirty="0">
              <a:latin typeface="Gill Sans MT" panose="020B0502020104020203" pitchFamily="34" charset="-18"/>
            </a:endParaRPr>
          </a:p>
          <a:p>
            <a:pPr>
              <a:defRPr/>
            </a:pPr>
            <a:endParaRPr lang="cs-CZ" dirty="0">
              <a:latin typeface="Gill Sans MT" panose="020B0502020104020203" pitchFamily="34" charset="-18"/>
            </a:endParaRPr>
          </a:p>
          <a:p>
            <a:pPr algn="ctr">
              <a:defRPr/>
            </a:pPr>
            <a:r>
              <a:rPr lang="cs-CZ" b="1" dirty="0">
                <a:latin typeface="Gill Sans MT" panose="020B0502020104020203" pitchFamily="34" charset="-18"/>
              </a:rPr>
              <a:t>III. Obnova řízení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8200" y="1485452"/>
            <a:ext cx="5175428" cy="1441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r>
              <a:rPr lang="cs-CZ" sz="1600" b="1" dirty="0">
                <a:latin typeface="Gill Sans MT" panose="020B0502020104020203" pitchFamily="34" charset="-18"/>
              </a:rPr>
              <a:t>                    Řádné opravné prostředky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20410" y="1989484"/>
            <a:ext cx="2352677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>
                <a:latin typeface="Gill Sans MT" panose="020B0502020104020203" pitchFamily="34" charset="-18"/>
              </a:rPr>
              <a:t>I. Odvolání (rozklad)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933444" y="2061714"/>
            <a:ext cx="2645833" cy="723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cs-CZ" sz="1400" b="1" i="1" dirty="0">
                <a:latin typeface="Gill Sans MT" panose="020B0502020104020203" pitchFamily="34" charset="-18"/>
              </a:rPr>
              <a:t>Návrh na povolení</a:t>
            </a:r>
          </a:p>
          <a:p>
            <a:pPr algn="ctr" eaLnBrk="0" hangingPunct="0">
              <a:defRPr/>
            </a:pPr>
            <a:r>
              <a:rPr lang="cs-CZ" sz="1400" b="1" i="1" dirty="0">
                <a:latin typeface="Gill Sans MT" panose="020B0502020104020203" pitchFamily="34" charset="-18"/>
              </a:rPr>
              <a:t> obnovy řízení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933444" y="4222302"/>
            <a:ext cx="2645833" cy="723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cs-CZ" sz="1400" b="1" i="1" dirty="0">
                <a:latin typeface="Gill Sans MT" panose="020B0502020104020203" pitchFamily="34" charset="-18"/>
              </a:rPr>
              <a:t>Nařízení</a:t>
            </a:r>
          </a:p>
          <a:p>
            <a:pPr algn="ctr" eaLnBrk="0" hangingPunct="0">
              <a:defRPr/>
            </a:pPr>
            <a:r>
              <a:rPr lang="cs-CZ" sz="1400" b="1" i="1" dirty="0">
                <a:latin typeface="Gill Sans MT" panose="020B0502020104020203" pitchFamily="34" charset="-18"/>
              </a:rPr>
              <a:t> obnovy řízení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708579" y="1989484"/>
            <a:ext cx="2120721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>
                <a:latin typeface="Gill Sans MT" panose="020B0502020104020203" pitchFamily="34" charset="-18"/>
              </a:rPr>
              <a:t>Námitka</a:t>
            </a:r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podání, kterým příjemce rozhodnutí žádá správce daně vyššího stupně o skutkové i právní přezkoumání rozhodnutí správce daně nižšího stupně (§ 109 odst. 1)</a:t>
            </a:r>
          </a:p>
          <a:p>
            <a:r>
              <a:rPr lang="cs-CZ" dirty="0"/>
              <a:t>podává se u správce daně, jehož rozhodnutí je odvoláním napadeno </a:t>
            </a:r>
            <a:br>
              <a:rPr lang="cs-CZ" dirty="0"/>
            </a:br>
            <a:r>
              <a:rPr lang="cs-CZ" dirty="0"/>
              <a:t>(§ 109 odst. 3)</a:t>
            </a:r>
          </a:p>
          <a:p>
            <a:r>
              <a:rPr lang="cs-CZ" b="1" dirty="0"/>
              <a:t>princip </a:t>
            </a:r>
            <a:r>
              <a:rPr lang="cs-CZ" b="1" dirty="0" err="1"/>
              <a:t>dvojinstančnosti</a:t>
            </a:r>
            <a:endParaRPr lang="cs-CZ" b="1" dirty="0"/>
          </a:p>
          <a:p>
            <a:pPr lvl="1"/>
            <a:r>
              <a:rPr lang="cs-CZ" dirty="0"/>
              <a:t>jedno řízení v obou instancích tvořící jeden celek</a:t>
            </a:r>
          </a:p>
          <a:p>
            <a:r>
              <a:rPr lang="cs-CZ" dirty="0"/>
              <a:t>nemožnost odvolat se (§ 109 odst. 2)</a:t>
            </a:r>
          </a:p>
          <a:p>
            <a:pPr lvl="1"/>
            <a:r>
              <a:rPr lang="cs-CZ" dirty="0"/>
              <a:t>proti rozhodnutí označenému jako „výzva“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obecná lhůta pro odvolání (§ 109 odst. 4)</a:t>
            </a:r>
          </a:p>
          <a:p>
            <a:pPr lvl="1"/>
            <a:r>
              <a:rPr lang="cs-CZ" dirty="0"/>
              <a:t>30 dnů</a:t>
            </a:r>
          </a:p>
          <a:p>
            <a:r>
              <a:rPr lang="cs-CZ" dirty="0"/>
              <a:t>obecně nemá odkladný (suspenzivní) účinek (§ 109 odst. 5)</a:t>
            </a:r>
          </a:p>
          <a:p>
            <a:r>
              <a:rPr lang="cs-CZ" dirty="0"/>
              <a:t>vzdání se odvolání (§ 111 odst. 1)</a:t>
            </a:r>
          </a:p>
          <a:p>
            <a:r>
              <a:rPr lang="cs-CZ" dirty="0"/>
              <a:t>zpětvzetí či doplňování odvolání (§ 111 odst. 2 a 3)</a:t>
            </a:r>
          </a:p>
          <a:p>
            <a:r>
              <a:rPr lang="cs-CZ" dirty="0"/>
              <a:t>náležitosti odvolání (§ 112 odst. 1)</a:t>
            </a:r>
          </a:p>
          <a:p>
            <a:r>
              <a:rPr lang="cs-CZ" dirty="0"/>
              <a:t>vady odvolání (§ 112 odst. 2 a 3)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postup správce daně prvního stupně (§ 113)</a:t>
            </a:r>
          </a:p>
          <a:p>
            <a:pPr lvl="1"/>
            <a:r>
              <a:rPr lang="cs-CZ" dirty="0"/>
              <a:t>zamítne</a:t>
            </a:r>
          </a:p>
          <a:p>
            <a:pPr lvl="1"/>
            <a:r>
              <a:rPr lang="cs-CZ" dirty="0"/>
              <a:t>vyhoví </a:t>
            </a:r>
          </a:p>
          <a:p>
            <a:pPr lvl="2"/>
            <a:r>
              <a:rPr lang="cs-CZ" dirty="0"/>
              <a:t>princip </a:t>
            </a:r>
            <a:r>
              <a:rPr lang="cs-CZ" dirty="0" err="1"/>
              <a:t>automedury</a:t>
            </a:r>
            <a:endParaRPr lang="cs-CZ" dirty="0"/>
          </a:p>
          <a:p>
            <a:pPr lvl="1"/>
            <a:r>
              <a:rPr lang="cs-CZ" dirty="0"/>
              <a:t>částečně vyhoví, ve zbytku zamítne</a:t>
            </a:r>
          </a:p>
          <a:p>
            <a:pPr lvl="2"/>
            <a:r>
              <a:rPr lang="cs-CZ" dirty="0"/>
              <a:t>částečná </a:t>
            </a:r>
            <a:r>
              <a:rPr lang="cs-CZ" dirty="0" err="1"/>
              <a:t>autoremedura</a:t>
            </a:r>
            <a:endParaRPr lang="cs-CZ" dirty="0"/>
          </a:p>
          <a:p>
            <a:pPr lvl="1"/>
            <a:r>
              <a:rPr lang="cs-CZ" dirty="0"/>
              <a:t>postoupí odvolacímu orgánu </a:t>
            </a:r>
          </a:p>
          <a:p>
            <a:pPr lvl="2"/>
            <a:r>
              <a:rPr lang="cs-CZ" dirty="0"/>
              <a:t>devolutivní účinek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odvolací orgán </a:t>
            </a:r>
            <a:r>
              <a:rPr lang="cs-CZ" dirty="0"/>
              <a:t> (§ 114 odst. 1)</a:t>
            </a:r>
            <a:endParaRPr lang="cs-CZ" b="1" dirty="0"/>
          </a:p>
          <a:p>
            <a:r>
              <a:rPr lang="cs-CZ" b="1" dirty="0"/>
              <a:t>postup odvolacího orgánu</a:t>
            </a:r>
          </a:p>
          <a:p>
            <a:pPr lvl="1"/>
            <a:r>
              <a:rPr lang="cs-CZ" dirty="0"/>
              <a:t>princip úplné apelace (§ 114 odst. 2 a 3)</a:t>
            </a:r>
          </a:p>
          <a:p>
            <a:pPr lvl="1"/>
            <a:r>
              <a:rPr lang="cs-CZ" dirty="0"/>
              <a:t>neplatí princip zákazu reformace in </a:t>
            </a:r>
            <a:r>
              <a:rPr lang="cs-CZ" dirty="0" err="1"/>
              <a:t>peius</a:t>
            </a:r>
            <a:endParaRPr lang="cs-CZ" dirty="0"/>
          </a:p>
          <a:p>
            <a:pPr lvl="2"/>
            <a:r>
              <a:rPr lang="cs-CZ" dirty="0"/>
              <a:t>může dojít ke změně i v neprospěch odvolatele</a:t>
            </a:r>
          </a:p>
          <a:p>
            <a:pPr lvl="1"/>
            <a:r>
              <a:rPr lang="cs-CZ" dirty="0"/>
              <a:t>dokazování před odvolacím orgánem (§ 115 odst. 1)</a:t>
            </a:r>
          </a:p>
          <a:p>
            <a:pPr lvl="1"/>
            <a:r>
              <a:rPr lang="cs-CZ" dirty="0"/>
              <a:t>rozhodnutí odvolacího orgánu (§ 116)</a:t>
            </a:r>
          </a:p>
          <a:p>
            <a:pPr lvl="2"/>
            <a:r>
              <a:rPr lang="cs-CZ" dirty="0"/>
              <a:t>změna rozhodnutí</a:t>
            </a:r>
          </a:p>
          <a:p>
            <a:pPr lvl="2"/>
            <a:r>
              <a:rPr lang="cs-CZ" dirty="0"/>
              <a:t>zrušení rozhodnutí a zastavení řízení</a:t>
            </a:r>
          </a:p>
          <a:p>
            <a:pPr lvl="2"/>
            <a:r>
              <a:rPr lang="cs-CZ" dirty="0"/>
              <a:t>zamítnutí odvolání a potvrzení rozhodnutí</a:t>
            </a:r>
          </a:p>
          <a:p>
            <a:pPr lvl="2"/>
            <a:r>
              <a:rPr lang="cs-CZ" dirty="0"/>
              <a:t>vrácení věci správci daně prvního stupně – podmínky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Obnova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nástroj iniciovaný mimořádným opravným nebo dozorčím prostředkem umožňující </a:t>
            </a:r>
            <a:r>
              <a:rPr lang="cs-CZ" sz="3200" b="1" dirty="0"/>
              <a:t>skutkové</a:t>
            </a:r>
            <a:r>
              <a:rPr lang="cs-CZ" sz="3200" dirty="0"/>
              <a:t> přehodnocení pravomocně ukončeného řízení</a:t>
            </a:r>
          </a:p>
          <a:p>
            <a:r>
              <a:rPr lang="cs-CZ" sz="3200" b="1" dirty="0"/>
              <a:t>I. fáze - obnovovací řízení</a:t>
            </a:r>
          </a:p>
          <a:p>
            <a:pPr lvl="1"/>
            <a:r>
              <a:rPr lang="cs-CZ" sz="2800" dirty="0"/>
              <a:t>správce daně rozhoduje, zda obnovu povolí nebo ne, nebo zda ji nařídí </a:t>
            </a:r>
            <a:r>
              <a:rPr lang="cs-CZ" sz="2800"/>
              <a:t>nebo ne ex </a:t>
            </a:r>
            <a:r>
              <a:rPr lang="cs-CZ" sz="2800" dirty="0"/>
              <a:t>offo</a:t>
            </a:r>
          </a:p>
          <a:p>
            <a:pPr lvl="1"/>
            <a:r>
              <a:rPr lang="cs-CZ" sz="2800" dirty="0"/>
              <a:t>návrh se podává u správce daně, který ve věci rozhodl v prvním stupni (§ 118 odst. 1)</a:t>
            </a:r>
          </a:p>
          <a:p>
            <a:pPr lvl="1"/>
            <a:r>
              <a:rPr lang="cs-CZ" sz="2800" dirty="0"/>
              <a:t>subjektivní lhůta 6 měsíců (§ 118 odst. 2)</a:t>
            </a:r>
          </a:p>
          <a:p>
            <a:pPr lvl="2"/>
            <a:r>
              <a:rPr lang="cs-CZ" sz="2400" dirty="0"/>
              <a:t>objektivní lhůta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Obnova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sz="3500" b="1" dirty="0"/>
              <a:t>I. fáze - obnovovací řízení</a:t>
            </a:r>
          </a:p>
          <a:p>
            <a:pPr lvl="1"/>
            <a:r>
              <a:rPr lang="cs-CZ" sz="3000" dirty="0"/>
              <a:t>předpoklady (důvody) - § 117 odst. 1</a:t>
            </a:r>
          </a:p>
          <a:p>
            <a:pPr lvl="2"/>
            <a:r>
              <a:rPr lang="cs-CZ" sz="3000" dirty="0"/>
              <a:t>vyšly na jeho nové skutečnosti nebo důkazy, které nemohly být bez zavinění příjemce rozhodnutí uplatněny dříve</a:t>
            </a:r>
          </a:p>
          <a:p>
            <a:pPr lvl="3"/>
            <a:r>
              <a:rPr lang="cs-CZ" sz="2600" dirty="0"/>
              <a:t>v nalézacím řízení má přednost dodatečné daňové tvrzení</a:t>
            </a:r>
          </a:p>
          <a:p>
            <a:pPr lvl="2"/>
            <a:r>
              <a:rPr lang="cs-CZ" sz="3200" dirty="0"/>
              <a:t>rozhodováno na základě pozměněného dokladu či dokladu s nepravdivým údajem</a:t>
            </a:r>
          </a:p>
          <a:p>
            <a:pPr lvl="2"/>
            <a:r>
              <a:rPr lang="cs-CZ" sz="3000" dirty="0"/>
              <a:t>rozhodnutí bylo dosaženo trestným činem</a:t>
            </a:r>
          </a:p>
          <a:p>
            <a:pPr lvl="2"/>
            <a:r>
              <a:rPr lang="cs-CZ" sz="3000" dirty="0"/>
              <a:t>změna výsledku předběžné otázky 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Obnova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3600" b="1" dirty="0"/>
              <a:t>I. fáze - obnovovací řízení</a:t>
            </a:r>
          </a:p>
          <a:p>
            <a:pPr lvl="1"/>
            <a:r>
              <a:rPr lang="cs-CZ" sz="3200" dirty="0"/>
              <a:t>správce daně, který ve věci rozhodl v posledním stupni, obnovu řízení (§ 119 odst. 1)</a:t>
            </a:r>
          </a:p>
          <a:p>
            <a:pPr lvl="2"/>
            <a:r>
              <a:rPr lang="cs-CZ" sz="2800" dirty="0"/>
              <a:t>zamítne, neshledá-li důvody</a:t>
            </a:r>
          </a:p>
          <a:p>
            <a:pPr lvl="2"/>
            <a:r>
              <a:rPr lang="cs-CZ" sz="2800" dirty="0"/>
              <a:t>povolí (návrh) nebo nařídí (ex offo)</a:t>
            </a:r>
          </a:p>
          <a:p>
            <a:pPr lvl="3"/>
            <a:r>
              <a:rPr lang="cs-CZ" sz="2400" dirty="0"/>
              <a:t>vymezí důvody (§ 119 odst. 3)</a:t>
            </a:r>
          </a:p>
          <a:p>
            <a:pPr lvl="1"/>
            <a:r>
              <a:rPr lang="cs-CZ" sz="3200" dirty="0"/>
              <a:t>lhůta pro povolení nebo nařízení obnovy (§ 119 odst. 4)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Obnova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3200" b="1" dirty="0"/>
              <a:t>II. fáze - obnovené řízení</a:t>
            </a:r>
          </a:p>
          <a:p>
            <a:pPr lvl="1"/>
            <a:r>
              <a:rPr lang="cs-CZ" sz="2800" dirty="0"/>
              <a:t>zahájeno vydáním rozhodnutí o povolení nebo nařízení obnovy řízení (§ 120 odst. 2)</a:t>
            </a:r>
          </a:p>
          <a:p>
            <a:pPr lvl="1"/>
            <a:r>
              <a:rPr lang="cs-CZ" sz="2800" dirty="0"/>
              <a:t>příslušný k provedení obnoveného řízení je správce daně, který ve věci rozhodoval v prvním stupni (§ 120 odst. 1)</a:t>
            </a:r>
          </a:p>
          <a:p>
            <a:pPr lvl="1"/>
            <a:r>
              <a:rPr lang="cs-CZ" sz="2800" dirty="0"/>
              <a:t>je vázán důvody nařízení obnovy (implicitně)</a:t>
            </a:r>
          </a:p>
          <a:p>
            <a:pPr lvl="1"/>
            <a:r>
              <a:rPr lang="cs-CZ" sz="2800" dirty="0"/>
              <a:t>výsledek řízení: nové rozhodnutí ve věci, kterým se původní rozhodnutí ruší (§ 120 odst. 4)</a:t>
            </a:r>
          </a:p>
          <a:p>
            <a:pPr lvl="1"/>
            <a:r>
              <a:rPr lang="cs-CZ" sz="2800" dirty="0"/>
              <a:t>opravné prostředky: standardně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Přezkumné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dozorčí prostředek umožňující právní přezkoumání ukončeného řízení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podnět x bez podnětu</a:t>
            </a:r>
          </a:p>
          <a:p>
            <a:pPr>
              <a:lnSpc>
                <a:spcPct val="120000"/>
              </a:lnSpc>
            </a:pPr>
            <a:r>
              <a:rPr lang="cs-CZ" dirty="0"/>
              <a:t>důvody k nařízení (§ 121 odst. 1)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nezákonnost rozhodnutí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 předběžném posouzení věci</a:t>
            </a:r>
          </a:p>
          <a:p>
            <a:r>
              <a:rPr lang="cs-CZ" dirty="0"/>
              <a:t>vztah ke správnímu soudnictví (§ 121 odst. 2)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Prostředky ochrany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Členění prostředků ochrany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Opravné a dozorčí prostředky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Další prostředky ochrany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Soudní přezkum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82C40-64B6-4ECA-85EB-8E720B83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Přezkumné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nařízení přezkumu (§ 122 odst. 1)</a:t>
            </a:r>
          </a:p>
          <a:p>
            <a:pPr lvl="1"/>
            <a:r>
              <a:rPr lang="cs-CZ" dirty="0"/>
              <a:t>správce daně nejblíže nadřízený správci v posledním stupni</a:t>
            </a:r>
          </a:p>
          <a:p>
            <a:r>
              <a:rPr lang="cs-CZ" dirty="0"/>
              <a:t>objektivní lhůta pro nařízení (§ 122 odst. 3)</a:t>
            </a:r>
          </a:p>
          <a:p>
            <a:r>
              <a:rPr lang="cs-CZ" dirty="0"/>
              <a:t>provedení přezkumu (§ 123 odst. 1)</a:t>
            </a:r>
          </a:p>
          <a:p>
            <a:pPr lvl="1"/>
            <a:r>
              <a:rPr lang="cs-CZ" dirty="0"/>
              <a:t>správce daně, který ve věci rozhodl v posledním stupni</a:t>
            </a:r>
          </a:p>
          <a:p>
            <a:pPr lvl="1"/>
            <a:r>
              <a:rPr lang="cs-CZ" dirty="0"/>
              <a:t>je vázán (§ 123 odst. 3)</a:t>
            </a:r>
          </a:p>
          <a:p>
            <a:pPr lvl="2"/>
            <a:r>
              <a:rPr lang="cs-CZ" dirty="0"/>
              <a:t>důvody, pro které bylo přezkumné řízení nařízeno</a:t>
            </a:r>
          </a:p>
          <a:p>
            <a:pPr lvl="2"/>
            <a:r>
              <a:rPr lang="cs-CZ" dirty="0"/>
              <a:t>právním názorem v rozhodnutí o nařízení přezkoumání</a:t>
            </a:r>
          </a:p>
          <a:p>
            <a:r>
              <a:rPr lang="cs-CZ" dirty="0"/>
              <a:t>výsledek přezkumu (§ 123 odst. 5)</a:t>
            </a:r>
          </a:p>
          <a:p>
            <a:pPr lvl="1"/>
            <a:r>
              <a:rPr lang="cs-CZ" dirty="0"/>
              <a:t>zrušení původního rozhodnutí </a:t>
            </a:r>
          </a:p>
          <a:p>
            <a:pPr lvl="1"/>
            <a:r>
              <a:rPr lang="cs-CZ" dirty="0"/>
              <a:t>změna původní rozhodnutí</a:t>
            </a:r>
          </a:p>
          <a:p>
            <a:pPr lvl="1"/>
            <a:r>
              <a:rPr lang="cs-CZ" dirty="0"/>
              <a:t>zastavení přezkumného 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Přezkumné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speciální typ přezkumného řízení (§ 124)</a:t>
            </a:r>
          </a:p>
          <a:p>
            <a:pPr lvl="1"/>
            <a:r>
              <a:rPr lang="cs-CZ" dirty="0"/>
              <a:t>uspokojení navrhovatele ve správním soudnictví</a:t>
            </a:r>
          </a:p>
          <a:p>
            <a:pPr lvl="2"/>
            <a:r>
              <a:rPr lang="cs-CZ" dirty="0"/>
              <a:t>podmínky pro zahájení</a:t>
            </a:r>
          </a:p>
          <a:p>
            <a:pPr lvl="1"/>
            <a:r>
              <a:rPr lang="cs-CZ" dirty="0"/>
              <a:t>provede správce daně, který rozhodl v posledním stupni</a:t>
            </a:r>
          </a:p>
          <a:p>
            <a:pPr lvl="2"/>
            <a:r>
              <a:rPr lang="cs-CZ" dirty="0"/>
              <a:t>bez nařízení přezkumu</a:t>
            </a:r>
          </a:p>
          <a:p>
            <a:pPr lvl="1"/>
            <a:r>
              <a:rPr lang="cs-CZ" dirty="0"/>
              <a:t>princip koncentrace</a:t>
            </a:r>
          </a:p>
          <a:p>
            <a:pPr lvl="1"/>
            <a:r>
              <a:rPr lang="cs-CZ" dirty="0"/>
              <a:t>rozhodnutí nelze změnit v neprospěch navrhovatele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Další prostředky ochrany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6542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Námitka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Námitka na podjatost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Stížnost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Stížnost na postup plátce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Žádosti týkající se lhůt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Žádost o vyslovení neúčinnosti doručení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5977890" y="1341441"/>
            <a:ext cx="526542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 startAt="7"/>
            </a:pPr>
            <a:r>
              <a:rPr lang="cs-CZ" dirty="0"/>
              <a:t>Prominutí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cs-CZ" dirty="0"/>
              <a:t>Posečkání, povolení splátek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cs-CZ" dirty="0"/>
              <a:t>Ochrana před nečinností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cs-CZ" dirty="0"/>
              <a:t>Nicotnost rozhodnutí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cs-CZ" dirty="0"/>
              <a:t>Oprava rozhodnutí</a:t>
            </a:r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Námitka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285750" indent="-285750"/>
            <a:r>
              <a:rPr lang="cs-CZ" dirty="0"/>
              <a:t>§ 159</a:t>
            </a:r>
          </a:p>
          <a:p>
            <a:pPr marL="285750" indent="-285750"/>
            <a:r>
              <a:rPr lang="cs-CZ" dirty="0"/>
              <a:t>proti úkonům při placení daní</a:t>
            </a:r>
          </a:p>
          <a:p>
            <a:pPr marL="285750" indent="-285750"/>
            <a:r>
              <a:rPr lang="cs-CZ" dirty="0"/>
              <a:t>nelze-li podat odvolání</a:t>
            </a:r>
          </a:p>
          <a:p>
            <a:pPr marL="285750" indent="-285750"/>
            <a:r>
              <a:rPr lang="cs-CZ" dirty="0"/>
              <a:t>subjektivní lhůta 30 dnů</a:t>
            </a:r>
          </a:p>
          <a:p>
            <a:pPr marL="285750" indent="-285750"/>
            <a:r>
              <a:rPr lang="cs-CZ" dirty="0"/>
              <a:t>řízení; vydává se rozhodnutí</a:t>
            </a:r>
          </a:p>
          <a:p>
            <a:pPr marL="285750" indent="-285750"/>
            <a:r>
              <a:rPr lang="cs-CZ" dirty="0"/>
              <a:t>rozhoduje správce daně, který úkon provedl</a:t>
            </a:r>
          </a:p>
          <a:p>
            <a:pPr marL="285750" indent="-28575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Námitka na podjatost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285750" indent="-285750"/>
            <a:r>
              <a:rPr lang="cs-CZ" dirty="0"/>
              <a:t>§ 77</a:t>
            </a:r>
          </a:p>
          <a:p>
            <a:pPr marL="285750" indent="-285750"/>
            <a:r>
              <a:rPr lang="cs-CZ" dirty="0"/>
              <a:t>namítá osoba zúčastněná na správě daní</a:t>
            </a:r>
          </a:p>
          <a:p>
            <a:pPr marL="285750" indent="-285750"/>
            <a:r>
              <a:rPr lang="cs-CZ" dirty="0"/>
              <a:t>řízení; vydává se rozhodnutí</a:t>
            </a:r>
          </a:p>
          <a:p>
            <a:pPr marL="285750" indent="-285750"/>
            <a:r>
              <a:rPr lang="cs-CZ" dirty="0"/>
              <a:t>jsou-li důvodné pochybnosti, je úřední osoba vyloučena dříve</a:t>
            </a:r>
          </a:p>
          <a:p>
            <a:pPr marL="285750" indent="-285750"/>
            <a:r>
              <a:rPr lang="cs-CZ" dirty="0"/>
              <a:t>rozhoduje úřední osoba stojící v čele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Stížnost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261</a:t>
            </a:r>
          </a:p>
          <a:p>
            <a:pPr marL="285750" indent="-285750"/>
            <a:r>
              <a:rPr lang="cs-CZ" dirty="0"/>
              <a:t>neposkytuje-li daňový zákon jiný prostředek ochrany</a:t>
            </a:r>
          </a:p>
          <a:p>
            <a:pPr marL="285750" indent="-285750"/>
            <a:r>
              <a:rPr lang="cs-CZ" dirty="0"/>
              <a:t>proti postupu správce daně nebo proti nevhodnému chování úřední osoby</a:t>
            </a:r>
          </a:p>
          <a:p>
            <a:pPr marL="285750" indent="-285750"/>
            <a:r>
              <a:rPr lang="cs-CZ" dirty="0"/>
              <a:t>nezahajuje řízení; nevydává se rozhodnutí</a:t>
            </a:r>
          </a:p>
          <a:p>
            <a:pPr marL="285750" indent="-285750"/>
            <a:r>
              <a:rPr lang="cs-CZ" dirty="0"/>
              <a:t>vyřizuje správce daně, proti němuž směřuje; možnost prošetření nadřízeným</a:t>
            </a:r>
          </a:p>
          <a:p>
            <a:pPr marL="285750" indent="-285750"/>
            <a:r>
              <a:rPr lang="cs-CZ" dirty="0"/>
              <a:t>srov. § 175 správního řádu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Stížnost na postup plátce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237</a:t>
            </a:r>
          </a:p>
          <a:p>
            <a:pPr marL="285750" indent="-285750"/>
            <a:r>
              <a:rPr lang="cs-CZ" dirty="0"/>
              <a:t>v případě pochyb o správnosti sražené či vybrané daně</a:t>
            </a:r>
          </a:p>
          <a:p>
            <a:pPr marL="285750" indent="-285750"/>
            <a:r>
              <a:rPr lang="cs-CZ" dirty="0"/>
              <a:t>primární je kontakt poplatníka s plátcem daně</a:t>
            </a:r>
          </a:p>
          <a:p>
            <a:pPr marL="285750" indent="-285750"/>
            <a:r>
              <a:rPr lang="cs-CZ" dirty="0"/>
              <a:t>sekundárně intervenuje správce daně</a:t>
            </a:r>
          </a:p>
          <a:p>
            <a:pPr marL="285750" indent="-285750"/>
            <a:r>
              <a:rPr lang="cs-CZ" dirty="0"/>
              <a:t>řízení; vydává se rozhodnutí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Žádosti týkající se lhůt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žádost o prodloužení lhůty (§ 36)</a:t>
            </a:r>
          </a:p>
          <a:p>
            <a:pPr lvl="0"/>
            <a:r>
              <a:rPr lang="cs-CZ" dirty="0"/>
              <a:t>žádost o navrácení lhůty v předešlý stav (§ 37)</a:t>
            </a:r>
          </a:p>
          <a:p>
            <a:endParaRPr lang="cs-CZ" dirty="0"/>
          </a:p>
          <a:p>
            <a:pPr hangingPunct="0"/>
            <a:r>
              <a:rPr lang="cs-CZ" dirty="0"/>
              <a:t>řízení; vydává se rozhodnutí</a:t>
            </a:r>
          </a:p>
          <a:p>
            <a:pPr hangingPunct="0"/>
            <a:r>
              <a:rPr lang="cs-CZ" dirty="0"/>
              <a:t>závažný důvod</a:t>
            </a:r>
          </a:p>
          <a:p>
            <a:pPr hangingPunct="0"/>
            <a:r>
              <a:rPr lang="cs-CZ" dirty="0"/>
              <a:t>před uplynutím lhůty / po uplynutí lhůty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Žádost o neúčinnost doručení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48</a:t>
            </a:r>
          </a:p>
          <a:p>
            <a:pPr marL="285750" indent="-285750"/>
            <a:r>
              <a:rPr lang="cs-CZ" dirty="0"/>
              <a:t>na žádost</a:t>
            </a:r>
          </a:p>
          <a:p>
            <a:pPr marL="285750" indent="-285750"/>
            <a:r>
              <a:rPr lang="cs-CZ" dirty="0">
                <a:sym typeface="Symbol"/>
              </a:rPr>
              <a:t>řízení; vydává se rozhodnutí</a:t>
            </a:r>
            <a:endParaRPr lang="cs-CZ" dirty="0"/>
          </a:p>
          <a:p>
            <a:pPr marL="285750" indent="-285750"/>
            <a:r>
              <a:rPr lang="cs-CZ" dirty="0"/>
              <a:t>závažný a předem nepředvídatelný důvod</a:t>
            </a:r>
          </a:p>
          <a:p>
            <a:pPr marL="285750" indent="-285750"/>
            <a:r>
              <a:rPr lang="cs-CZ" dirty="0"/>
              <a:t>subjektivní lhůta do 15 dnů </a:t>
            </a:r>
          </a:p>
          <a:p>
            <a:pPr marL="285750" indent="-285750"/>
            <a:r>
              <a:rPr lang="cs-CZ" dirty="0"/>
              <a:t>objektivní lhůta do 6 měsíců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Prominutí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§ 259 a násl.</a:t>
            </a:r>
          </a:p>
          <a:p>
            <a:pPr marL="285750" indent="-285750"/>
            <a:r>
              <a:rPr lang="cs-CZ" dirty="0">
                <a:sym typeface="Symbol"/>
              </a:rPr>
              <a:t>řízení; vydává se rozhodnutí</a:t>
            </a:r>
            <a:endParaRPr lang="cs-CZ" dirty="0"/>
          </a:p>
          <a:p>
            <a:r>
              <a:rPr lang="cs-CZ" dirty="0"/>
              <a:t>prominutí </a:t>
            </a:r>
          </a:p>
          <a:p>
            <a:pPr lvl="1"/>
            <a:r>
              <a:rPr lang="cs-CZ" dirty="0"/>
              <a:t>daně</a:t>
            </a:r>
          </a:p>
          <a:p>
            <a:pPr lvl="1"/>
            <a:r>
              <a:rPr lang="cs-CZ" dirty="0"/>
              <a:t>příslušenství daně (penále, úrok z prodlení, úrok z posečkané částky, pokuta za opožděné tvrzení daně)</a:t>
            </a:r>
          </a:p>
          <a:p>
            <a:r>
              <a:rPr lang="cs-CZ" dirty="0"/>
              <a:t>prominutí</a:t>
            </a:r>
          </a:p>
          <a:p>
            <a:pPr lvl="1"/>
            <a:r>
              <a:rPr lang="cs-CZ" dirty="0"/>
              <a:t>individuální</a:t>
            </a:r>
          </a:p>
          <a:p>
            <a:pPr lvl="1"/>
            <a:r>
              <a:rPr lang="cs-CZ" dirty="0"/>
              <a:t>hromadné</a:t>
            </a:r>
          </a:p>
          <a:p>
            <a:r>
              <a:rPr lang="cs-CZ" dirty="0"/>
              <a:t>prominutí</a:t>
            </a:r>
          </a:p>
          <a:p>
            <a:pPr lvl="1"/>
            <a:r>
              <a:rPr lang="cs-CZ" dirty="0"/>
              <a:t>na žádost</a:t>
            </a:r>
          </a:p>
          <a:p>
            <a:pPr lvl="1"/>
            <a:r>
              <a:rPr lang="cs-CZ" dirty="0"/>
              <a:t>ex offo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Prostředky ochrany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vymezení prostředku ochrany </a:t>
            </a:r>
          </a:p>
          <a:p>
            <a:pPr lvl="1"/>
            <a:r>
              <a:rPr lang="cs-CZ"/>
              <a:t>právním předpisem </a:t>
            </a:r>
            <a:r>
              <a:rPr lang="cs-CZ" dirty="0"/>
              <a:t>přiznaný nástroj k ochraně individuálního nebo veřejného zájmu</a:t>
            </a:r>
          </a:p>
          <a:p>
            <a:pPr lvl="1"/>
            <a:r>
              <a:rPr lang="cs-CZ" dirty="0"/>
              <a:t>svědčí osobě zúčastněné na správě daní nebo správci daně</a:t>
            </a:r>
          </a:p>
          <a:p>
            <a:r>
              <a:rPr lang="cs-CZ" b="1" dirty="0"/>
              <a:t>vztah pojmů</a:t>
            </a:r>
          </a:p>
          <a:p>
            <a:pPr lvl="1"/>
            <a:r>
              <a:rPr lang="cs-CZ" dirty="0"/>
              <a:t>prostředky ochrany </a:t>
            </a:r>
          </a:p>
          <a:p>
            <a:pPr lvl="1"/>
            <a:r>
              <a:rPr lang="cs-CZ" dirty="0"/>
              <a:t>opravné prostředky</a:t>
            </a:r>
          </a:p>
          <a:p>
            <a:pPr lvl="1"/>
            <a:r>
              <a:rPr lang="cs-CZ" dirty="0"/>
              <a:t>dozorčí prostředky</a:t>
            </a:r>
          </a:p>
          <a:p>
            <a:pPr lvl="1"/>
            <a:r>
              <a:rPr lang="cs-CZ" dirty="0"/>
              <a:t>další prostředky ochrany</a:t>
            </a:r>
          </a:p>
          <a:p>
            <a:pPr lvl="1"/>
            <a:r>
              <a:rPr lang="cs-CZ" dirty="0"/>
              <a:t>prostředky soudní ochrany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849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Posečkání, povolení splátek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156 a násl.</a:t>
            </a:r>
          </a:p>
          <a:p>
            <a:pPr marL="285750" indent="-285750"/>
            <a:r>
              <a:rPr lang="cs-CZ" dirty="0"/>
              <a:t>na žádost i z moci úřední</a:t>
            </a:r>
          </a:p>
          <a:p>
            <a:pPr marL="285750" indent="-285750"/>
            <a:r>
              <a:rPr lang="cs-CZ" dirty="0">
                <a:sym typeface="Symbol"/>
              </a:rPr>
              <a:t>řízení; vydává se rozhodnutí</a:t>
            </a:r>
            <a:endParaRPr lang="cs-CZ" dirty="0"/>
          </a:p>
          <a:p>
            <a:pPr marL="285750" indent="-285750"/>
            <a:r>
              <a:rPr lang="cs-CZ" dirty="0"/>
              <a:t>zákonem stanovené podmínky</a:t>
            </a:r>
          </a:p>
          <a:p>
            <a:pPr marL="285750" indent="-285750"/>
            <a:r>
              <a:rPr lang="cs-CZ" dirty="0"/>
              <a:t>možno vázat na další podmínky</a:t>
            </a:r>
          </a:p>
          <a:p>
            <a:pPr marL="285750" indent="-285750"/>
            <a:r>
              <a:rPr lang="cs-CZ" dirty="0"/>
              <a:t>úrok z posečkané částky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Ochrana před nečinností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38</a:t>
            </a:r>
          </a:p>
          <a:p>
            <a:pPr marL="285750" indent="-285750"/>
            <a:r>
              <a:rPr lang="cs-CZ" dirty="0"/>
              <a:t>z moci úřední</a:t>
            </a:r>
          </a:p>
          <a:p>
            <a:pPr marL="285750" indent="-285750"/>
            <a:r>
              <a:rPr lang="cs-CZ" dirty="0"/>
              <a:t>nejde o řízení; nevydává se rozhodnutí</a:t>
            </a:r>
          </a:p>
          <a:p>
            <a:pPr marL="285750" indent="-285750"/>
            <a:r>
              <a:rPr lang="cs-CZ" dirty="0"/>
              <a:t>nutno vyčerpat před tím, než se lze obrátit na soud (§ 79 až 81 SŘS)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J. Nicotnost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105</a:t>
            </a:r>
          </a:p>
          <a:p>
            <a:pPr marL="285750" indent="-285750"/>
            <a:r>
              <a:rPr lang="cs-CZ" dirty="0"/>
              <a:t>z moci úřední</a:t>
            </a:r>
          </a:p>
          <a:p>
            <a:pPr marL="285750" indent="-285750"/>
            <a:r>
              <a:rPr lang="cs-CZ" dirty="0"/>
              <a:t>absolutní věcná nepříslušnost, zjevná vnitřní rozpornost, neuskutečnitelnost</a:t>
            </a:r>
          </a:p>
          <a:p>
            <a:pPr marL="285750" indent="-285750"/>
            <a:r>
              <a:rPr lang="cs-CZ" dirty="0"/>
              <a:t>nadřízený správce daně</a:t>
            </a:r>
          </a:p>
          <a:p>
            <a:pPr marL="285750" indent="-285750"/>
            <a:r>
              <a:rPr lang="cs-CZ" dirty="0"/>
              <a:t>bez časového omezení</a:t>
            </a:r>
          </a:p>
          <a:p>
            <a:pPr marL="285750" indent="-285750"/>
            <a:r>
              <a:rPr lang="cs-CZ" dirty="0"/>
              <a:t>srov. § 77 a 78 správního řádu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K. Oprava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104</a:t>
            </a:r>
          </a:p>
          <a:p>
            <a:pPr marL="285750" indent="-285750"/>
            <a:r>
              <a:rPr lang="cs-CZ" dirty="0"/>
              <a:t>z moci úřední</a:t>
            </a:r>
          </a:p>
          <a:p>
            <a:pPr marL="285750" indent="-285750"/>
            <a:r>
              <a:rPr lang="cs-CZ" dirty="0"/>
              <a:t>zřejmé chyby v psaní, počtech a jiné zřejmé nesprávnosti</a:t>
            </a:r>
          </a:p>
          <a:p>
            <a:pPr marL="285750" indent="-285750"/>
            <a:r>
              <a:rPr lang="cs-CZ" dirty="0"/>
              <a:t>správce daně, který rozhodl</a:t>
            </a:r>
          </a:p>
          <a:p>
            <a:pPr marL="285750" indent="-285750"/>
            <a:r>
              <a:rPr lang="cs-CZ" dirty="0"/>
              <a:t>opravné rozhodnutí</a:t>
            </a:r>
          </a:p>
          <a:p>
            <a:pPr marL="285750" indent="-285750"/>
            <a:r>
              <a:rPr lang="cs-CZ" dirty="0"/>
              <a:t>ve lhůtě pro stanovení/placení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Soudní přezkum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3831397" y="1268034"/>
            <a:ext cx="4608511" cy="12241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Správní soud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19403" y="2708920"/>
            <a:ext cx="3343668" cy="122413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Ústavní soud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656321" y="4148807"/>
            <a:ext cx="3343668" cy="12241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Civilní soud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480042" y="4148807"/>
            <a:ext cx="3343668" cy="12241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Trestní soud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8183634" y="2708920"/>
            <a:ext cx="3343668" cy="122413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Soudní dvůr EU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463819" y="2708920"/>
            <a:ext cx="3343668" cy="122413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Evropský soud pro lidská práva</a:t>
            </a:r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Prostředky ochrany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914400" y="3186291"/>
            <a:ext cx="10303099" cy="1707681"/>
          </a:xfrm>
          <a:prstGeom prst="rect">
            <a:avLst/>
          </a:prstGeom>
          <a:ln w="57150"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cs-CZ" sz="1600" b="1" dirty="0">
              <a:solidFill>
                <a:schemeClr val="tx1"/>
              </a:solidFill>
              <a:latin typeface="Gill Sans MT" panose="020B0502020104020203" pitchFamily="34" charset="-18"/>
            </a:endParaRPr>
          </a:p>
          <a:p>
            <a:pPr algn="ctr"/>
            <a:r>
              <a:rPr lang="cs-CZ" sz="1600" b="1" dirty="0">
                <a:solidFill>
                  <a:schemeClr val="tx1"/>
                </a:solidFill>
                <a:latin typeface="Gill Sans MT" panose="020B0502020104020203" pitchFamily="34" charset="-18"/>
              </a:rPr>
              <a:t>Dozorčí prostředky </a:t>
            </a:r>
            <a:r>
              <a:rPr lang="cs-CZ" sz="1600" b="1" i="1" dirty="0">
                <a:solidFill>
                  <a:schemeClr val="tx1"/>
                </a:solidFill>
                <a:latin typeface="Gill Sans MT" panose="020B0502020104020203" pitchFamily="34" charset="-18"/>
              </a:rPr>
              <a:t>largo </a:t>
            </a:r>
            <a:r>
              <a:rPr lang="cs-CZ" sz="1600" b="1" i="1" dirty="0" err="1">
                <a:solidFill>
                  <a:schemeClr val="tx1"/>
                </a:solidFill>
                <a:latin typeface="Gill Sans MT" panose="020B0502020104020203" pitchFamily="34" charset="-18"/>
              </a:rPr>
              <a:t>sensu</a:t>
            </a:r>
            <a:r>
              <a:rPr lang="cs-CZ" sz="1600" b="1" i="1" dirty="0">
                <a:solidFill>
                  <a:schemeClr val="tx1"/>
                </a:solidFill>
                <a:latin typeface="Gill Sans MT" panose="020B0502020104020203" pitchFamily="34" charset="-18"/>
              </a:rPr>
              <a:t>                                                            </a:t>
            </a:r>
          </a:p>
          <a:p>
            <a:pPr algn="ctr"/>
            <a:endParaRPr lang="cs-CZ" sz="16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ctr"/>
            <a:endParaRPr lang="cs-CZ" sz="1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914399" y="1160327"/>
            <a:ext cx="10303099" cy="1835783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Opravné prostředky </a:t>
            </a:r>
            <a:r>
              <a:rPr lang="cs-CZ" sz="1600" b="1" i="1" dirty="0">
                <a:latin typeface="Gill Sans MT" panose="020B0502020104020203" pitchFamily="34" charset="-18"/>
              </a:rPr>
              <a:t>largo </a:t>
            </a:r>
            <a:r>
              <a:rPr lang="cs-CZ" sz="1600" b="1" i="1" dirty="0" err="1">
                <a:latin typeface="Gill Sans MT" panose="020B0502020104020203" pitchFamily="34" charset="-18"/>
              </a:rPr>
              <a:t>sensu</a:t>
            </a:r>
            <a:r>
              <a:rPr lang="cs-CZ" sz="1600" b="1" i="1" dirty="0">
                <a:latin typeface="Gill Sans MT" panose="020B0502020104020203" pitchFamily="34" charset="-18"/>
              </a:rPr>
              <a:t>                                                             </a:t>
            </a: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  <a:p>
            <a:pPr algn="ctr"/>
            <a:endParaRPr lang="cs-CZ" sz="1600" b="1" dirty="0">
              <a:latin typeface="Gill Sans MT" panose="020B0502020104020203" pitchFamily="34" charset="-18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6180294" y="1556793"/>
            <a:ext cx="2688297" cy="319551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Další prostředky</a:t>
            </a:r>
          </a:p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ochrany</a:t>
            </a:r>
            <a:endParaRPr lang="cs-CZ" sz="1200" dirty="0">
              <a:latin typeface="Gill Sans MT" panose="020B0502020104020203" pitchFamily="34" charset="-18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1171977" y="1556793"/>
            <a:ext cx="4790941" cy="11616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Opravné prostředky</a:t>
            </a:r>
          </a:p>
          <a:p>
            <a:pPr algn="ctr"/>
            <a:r>
              <a:rPr lang="cs-CZ" sz="1600" b="1" i="1" dirty="0" err="1">
                <a:latin typeface="Gill Sans MT" panose="020B0502020104020203" pitchFamily="34" charset="-18"/>
              </a:rPr>
              <a:t>stricto</a:t>
            </a:r>
            <a:r>
              <a:rPr lang="cs-CZ" sz="1600" b="1" i="1" dirty="0">
                <a:latin typeface="Gill Sans MT" panose="020B0502020104020203" pitchFamily="34" charset="-18"/>
              </a:rPr>
              <a:t> </a:t>
            </a:r>
            <a:r>
              <a:rPr lang="cs-CZ" sz="1600" b="1" i="1" dirty="0" err="1">
                <a:latin typeface="Gill Sans MT" panose="020B0502020104020203" pitchFamily="34" charset="-18"/>
              </a:rPr>
              <a:t>sensu</a:t>
            </a:r>
            <a:endParaRPr lang="cs-CZ" sz="1200" i="1" dirty="0">
              <a:latin typeface="Gill Sans MT" panose="020B0502020104020203" pitchFamily="34" charset="-18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171977" y="3546728"/>
            <a:ext cx="4790941" cy="12055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Dozorčí prostředky</a:t>
            </a:r>
          </a:p>
          <a:p>
            <a:pPr algn="ctr"/>
            <a:r>
              <a:rPr lang="cs-CZ" sz="1600" b="1" i="1" dirty="0" err="1">
                <a:latin typeface="Gill Sans MT" panose="020B0502020104020203" pitchFamily="34" charset="-18"/>
              </a:rPr>
              <a:t>stricto</a:t>
            </a:r>
            <a:r>
              <a:rPr lang="cs-CZ" sz="1600" b="1" i="1" dirty="0">
                <a:latin typeface="Gill Sans MT" panose="020B0502020104020203" pitchFamily="34" charset="-18"/>
              </a:rPr>
              <a:t> </a:t>
            </a:r>
            <a:r>
              <a:rPr lang="cs-CZ" sz="1600" b="1" i="1" dirty="0" err="1">
                <a:latin typeface="Gill Sans MT" panose="020B0502020104020203" pitchFamily="34" charset="-18"/>
              </a:rPr>
              <a:t>sensu</a:t>
            </a:r>
            <a:endParaRPr lang="cs-CZ" sz="1200" i="1" dirty="0">
              <a:latin typeface="Gill Sans MT" panose="020B0502020104020203" pitchFamily="34" charset="-18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9072105" y="1556793"/>
            <a:ext cx="1900431" cy="23766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Prostředky </a:t>
            </a:r>
          </a:p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soudní </a:t>
            </a:r>
          </a:p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ochrany</a:t>
            </a:r>
            <a:endParaRPr lang="cs-CZ" sz="1200" i="1" dirty="0">
              <a:latin typeface="Gill Sans MT" panose="020B0502020104020203" pitchFamily="34" charset="-18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914400" y="4986046"/>
            <a:ext cx="8054673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Při správě daní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9072105" y="4986046"/>
            <a:ext cx="2145394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latin typeface="Gill Sans MT" panose="020B0502020104020203" pitchFamily="34" charset="-18"/>
              </a:rPr>
              <a:t>Mimo správu daní</a:t>
            </a:r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Členění prostředků ochrany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podle aktivní legitimace</a:t>
            </a:r>
          </a:p>
          <a:p>
            <a:pPr lvl="1"/>
            <a:r>
              <a:rPr lang="cs-CZ" dirty="0"/>
              <a:t>iniciován ze strany osoby zúčastněné na správě daní </a:t>
            </a:r>
          </a:p>
          <a:p>
            <a:pPr lvl="2"/>
            <a:r>
              <a:rPr lang="cs-CZ" dirty="0"/>
              <a:t>na návrh</a:t>
            </a:r>
          </a:p>
          <a:p>
            <a:pPr lvl="2"/>
            <a:r>
              <a:rPr lang="cs-CZ" dirty="0"/>
              <a:t>na návrh či podnět</a:t>
            </a:r>
          </a:p>
          <a:p>
            <a:pPr lvl="1"/>
            <a:r>
              <a:rPr lang="cs-CZ" i="1" dirty="0"/>
              <a:t>ex officio </a:t>
            </a:r>
            <a:r>
              <a:rPr lang="cs-CZ" dirty="0"/>
              <a:t>- iniciován z moci úřední </a:t>
            </a:r>
          </a:p>
          <a:p>
            <a:pPr lvl="2"/>
            <a:r>
              <a:rPr lang="cs-CZ" dirty="0"/>
              <a:t>může předcházet podnět</a:t>
            </a:r>
          </a:p>
          <a:p>
            <a:r>
              <a:rPr lang="cs-CZ" b="1" dirty="0"/>
              <a:t>podle chráněného zájmu</a:t>
            </a:r>
          </a:p>
          <a:p>
            <a:pPr lvl="1"/>
            <a:r>
              <a:rPr lang="cs-CZ" dirty="0"/>
              <a:t>chrání primárně zájem jednotlivce (subjektivní veřejné právo)</a:t>
            </a:r>
          </a:p>
          <a:p>
            <a:pPr lvl="1"/>
            <a:r>
              <a:rPr lang="cs-CZ" dirty="0"/>
              <a:t>chrání primárně veřejný zájem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Členění prostředků ochrany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8828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podle toho, vůči čemu směřuje</a:t>
            </a:r>
          </a:p>
          <a:p>
            <a:pPr lvl="1"/>
            <a:r>
              <a:rPr lang="cs-CZ" dirty="0"/>
              <a:t>z hlediska vad postupu (procesu)</a:t>
            </a:r>
          </a:p>
          <a:p>
            <a:pPr lvl="2"/>
            <a:r>
              <a:rPr lang="cs-CZ" dirty="0"/>
              <a:t>proti vadám řízení</a:t>
            </a:r>
          </a:p>
          <a:p>
            <a:pPr lvl="2"/>
            <a:r>
              <a:rPr lang="cs-CZ" dirty="0"/>
              <a:t>proti vadám jiného (úředního) postupu</a:t>
            </a:r>
          </a:p>
          <a:p>
            <a:pPr lvl="1"/>
            <a:r>
              <a:rPr lang="cs-CZ" dirty="0"/>
              <a:t>z hlediska výsledku</a:t>
            </a:r>
          </a:p>
          <a:p>
            <a:pPr lvl="2"/>
            <a:r>
              <a:rPr lang="cs-CZ" dirty="0"/>
              <a:t>proti rozhodnutí</a:t>
            </a:r>
          </a:p>
          <a:p>
            <a:pPr lvl="2"/>
            <a:r>
              <a:rPr lang="cs-CZ" dirty="0"/>
              <a:t>proti  jinému výstupu </a:t>
            </a:r>
          </a:p>
          <a:p>
            <a:pPr lvl="1"/>
            <a:r>
              <a:rPr lang="cs-CZ" dirty="0"/>
              <a:t>z hlediska konání/nekonání</a:t>
            </a:r>
          </a:p>
          <a:p>
            <a:pPr lvl="2"/>
            <a:r>
              <a:rPr lang="cs-CZ" dirty="0"/>
              <a:t>proti jednání</a:t>
            </a:r>
          </a:p>
          <a:p>
            <a:pPr lvl="2"/>
            <a:r>
              <a:rPr lang="cs-CZ" dirty="0"/>
              <a:t>proti nečinnosti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5966460" y="1341442"/>
            <a:ext cx="528828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podle orgánu poskytujícího ochranu</a:t>
            </a:r>
          </a:p>
          <a:p>
            <a:pPr lvl="1"/>
            <a:r>
              <a:rPr lang="cs-CZ" dirty="0"/>
              <a:t>správce daně</a:t>
            </a:r>
          </a:p>
          <a:p>
            <a:pPr lvl="2"/>
            <a:r>
              <a:rPr lang="cs-CZ" dirty="0" err="1"/>
              <a:t>autoremedurní</a:t>
            </a:r>
            <a:r>
              <a:rPr lang="cs-CZ" dirty="0"/>
              <a:t> princip</a:t>
            </a:r>
          </a:p>
          <a:p>
            <a:pPr lvl="2"/>
            <a:r>
              <a:rPr lang="cs-CZ" dirty="0"/>
              <a:t>devolutivní princip</a:t>
            </a:r>
          </a:p>
          <a:p>
            <a:pPr lvl="1"/>
            <a:r>
              <a:rPr lang="cs-CZ" dirty="0"/>
              <a:t>soud</a:t>
            </a:r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Opravné a dozorčí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Vymezení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Dělení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Odvolání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Obnova řízení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Přezkumné 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opravný prostředek </a:t>
            </a:r>
          </a:p>
          <a:p>
            <a:pPr lvl="1"/>
            <a:r>
              <a:rPr lang="cs-CZ" dirty="0"/>
              <a:t>prostředek ochrany proti nesprávnému nebo nezákonnému rozhodnutí při správě daní, ke kterému je aktivně legitimován příjemce rozhodnutí</a:t>
            </a:r>
          </a:p>
          <a:p>
            <a:endParaRPr lang="cs-CZ" b="1" dirty="0"/>
          </a:p>
          <a:p>
            <a:r>
              <a:rPr lang="cs-CZ" b="1" dirty="0"/>
              <a:t>dozorčí prostředek </a:t>
            </a:r>
          </a:p>
          <a:p>
            <a:pPr lvl="1"/>
            <a:r>
              <a:rPr lang="cs-CZ" dirty="0"/>
              <a:t>prostředek ochrany proti nesprávnému nebo nezákonnému rozhodnutí při správě daní iniciovaný z moci úřední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341442"/>
            <a:ext cx="5455920" cy="4175117"/>
          </a:xfrm>
        </p:spPr>
        <p:txBody>
          <a:bodyPr>
            <a:normAutofit/>
          </a:bodyPr>
          <a:lstStyle/>
          <a:p>
            <a:r>
              <a:rPr lang="cs-CZ" b="1" dirty="0"/>
              <a:t>opravný prostředek</a:t>
            </a:r>
          </a:p>
          <a:p>
            <a:pPr lvl="1"/>
            <a:r>
              <a:rPr lang="cs-CZ" dirty="0"/>
              <a:t>řádný</a:t>
            </a:r>
          </a:p>
          <a:p>
            <a:pPr lvl="2"/>
            <a:r>
              <a:rPr lang="cs-CZ" dirty="0"/>
              <a:t>proti nepravomocnému rozhodnutí </a:t>
            </a:r>
          </a:p>
          <a:p>
            <a:pPr lvl="2"/>
            <a:r>
              <a:rPr lang="cs-CZ" dirty="0"/>
              <a:t>proti nesprávnosti i nezákonnosti rozhodnutí</a:t>
            </a:r>
          </a:p>
          <a:p>
            <a:pPr lvl="1"/>
            <a:r>
              <a:rPr lang="cs-CZ" dirty="0"/>
              <a:t>mimořádný </a:t>
            </a:r>
          </a:p>
          <a:p>
            <a:pPr lvl="2"/>
            <a:r>
              <a:rPr lang="cs-CZ" dirty="0"/>
              <a:t>proti pravomocnému rozhodnutí</a:t>
            </a:r>
          </a:p>
          <a:p>
            <a:pPr lvl="2"/>
            <a:r>
              <a:rPr lang="cs-CZ" dirty="0"/>
              <a:t>pouze proti nesprávnosti  rozhodnutí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5989320" y="1341442"/>
            <a:ext cx="557784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dozorčí prostředek</a:t>
            </a:r>
            <a:endParaRPr lang="cs-CZ" dirty="0"/>
          </a:p>
          <a:p>
            <a:pPr lvl="1"/>
            <a:r>
              <a:rPr lang="cs-CZ" dirty="0"/>
              <a:t>obnova</a:t>
            </a:r>
          </a:p>
          <a:p>
            <a:pPr lvl="2"/>
            <a:r>
              <a:rPr lang="cs-CZ" dirty="0"/>
              <a:t>pouze proti pravomocnému rozhodnutí</a:t>
            </a:r>
          </a:p>
          <a:p>
            <a:pPr lvl="2"/>
            <a:r>
              <a:rPr lang="cs-CZ" dirty="0"/>
              <a:t>pouze proti nesprávnosti rozhodnutí</a:t>
            </a:r>
          </a:p>
          <a:p>
            <a:pPr lvl="1"/>
            <a:r>
              <a:rPr lang="cs-CZ" dirty="0"/>
              <a:t>přezkum </a:t>
            </a:r>
          </a:p>
          <a:p>
            <a:pPr lvl="2"/>
            <a:r>
              <a:rPr lang="cs-CZ" dirty="0"/>
              <a:t>lze i proti nepravomocnému rozhodnutí</a:t>
            </a:r>
          </a:p>
          <a:p>
            <a:pPr lvl="2"/>
            <a:r>
              <a:rPr lang="cs-CZ" dirty="0"/>
              <a:t>pouze proti nezákonnosti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07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1549</Words>
  <Application>Microsoft Office PowerPoint</Application>
  <PresentationFormat>Širokoúhlá obrazovka</PresentationFormat>
  <Paragraphs>349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Gill Sans MT</vt:lpstr>
      <vt:lpstr>Symbol</vt:lpstr>
      <vt:lpstr>Motiv Office</vt:lpstr>
      <vt:lpstr>Právní prostředky ochrany při správě daní</vt:lpstr>
      <vt:lpstr>Osnova</vt:lpstr>
      <vt:lpstr>1. Prostředky ochrany</vt:lpstr>
      <vt:lpstr>1. Prostředky ochrany</vt:lpstr>
      <vt:lpstr>2. Členění prostředků ochrany</vt:lpstr>
      <vt:lpstr>2. Členění prostředků ochrany</vt:lpstr>
      <vt:lpstr>3. Opravné a dozorčí prostředky</vt:lpstr>
      <vt:lpstr>A. Vymezení</vt:lpstr>
      <vt:lpstr>B. Dělení</vt:lpstr>
      <vt:lpstr>B. Dělení</vt:lpstr>
      <vt:lpstr>C. Odvolání</vt:lpstr>
      <vt:lpstr>C. Odvolání</vt:lpstr>
      <vt:lpstr>C. Odvolání</vt:lpstr>
      <vt:lpstr>C. Odvolání</vt:lpstr>
      <vt:lpstr>D. Obnova řízení</vt:lpstr>
      <vt:lpstr>D. Obnova řízení</vt:lpstr>
      <vt:lpstr>D. Obnova řízení</vt:lpstr>
      <vt:lpstr>D. Obnova řízení</vt:lpstr>
      <vt:lpstr>E. Přezkumné řízení</vt:lpstr>
      <vt:lpstr>E. Přezkumné řízení</vt:lpstr>
      <vt:lpstr>E. Přezkumné řízení</vt:lpstr>
      <vt:lpstr>4. Další prostředky ochrany</vt:lpstr>
      <vt:lpstr>A. Námitka</vt:lpstr>
      <vt:lpstr>B. Námitka na podjatost</vt:lpstr>
      <vt:lpstr>C. Stížnost</vt:lpstr>
      <vt:lpstr>D. Stížnost na postup plátce daně</vt:lpstr>
      <vt:lpstr>E. Žádosti týkající se lhůt</vt:lpstr>
      <vt:lpstr>F. Žádost o neúčinnost doručení</vt:lpstr>
      <vt:lpstr>G. Prominutí</vt:lpstr>
      <vt:lpstr>H. Posečkání, povolení splátek</vt:lpstr>
      <vt:lpstr>I. Ochrana před nečinností</vt:lpstr>
      <vt:lpstr>J. Nicotnost rozhodnutí</vt:lpstr>
      <vt:lpstr>K. Oprava rozhodnutí</vt:lpstr>
      <vt:lpstr>5. Soudní přezkum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126</cp:revision>
  <dcterms:created xsi:type="dcterms:W3CDTF">2019-09-25T20:27:52Z</dcterms:created>
  <dcterms:modified xsi:type="dcterms:W3CDTF">2024-04-14T21:03:48Z</dcterms:modified>
</cp:coreProperties>
</file>