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511" r:id="rId3"/>
    <p:sldId id="512" r:id="rId4"/>
    <p:sldId id="513" r:id="rId5"/>
    <p:sldId id="263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D40"/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75265" autoAdjust="0"/>
  </p:normalViewPr>
  <p:slideViewPr>
    <p:cSldViewPr snapToGrid="0" showGuides="1">
      <p:cViewPr varScale="1">
        <p:scale>
          <a:sx n="56" d="100"/>
          <a:sy n="56" d="100"/>
        </p:scale>
        <p:origin x="24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im Boháč" userId="e5098a9a-6a28-40ce-ac6e-47e9b8c9add8" providerId="ADAL" clId="{A7EBA288-77FC-487E-913B-4A37A5C32A60}"/>
    <pc:docChg chg="custSel modSld">
      <pc:chgData name="Radim Boháč" userId="e5098a9a-6a28-40ce-ac6e-47e9b8c9add8" providerId="ADAL" clId="{A7EBA288-77FC-487E-913B-4A37A5C32A60}" dt="2024-04-14T21:17:58.081" v="143" actId="20577"/>
      <pc:docMkLst>
        <pc:docMk/>
      </pc:docMkLst>
      <pc:sldChg chg="modSp mod">
        <pc:chgData name="Radim Boháč" userId="e5098a9a-6a28-40ce-ac6e-47e9b8c9add8" providerId="ADAL" clId="{A7EBA288-77FC-487E-913B-4A37A5C32A60}" dt="2024-04-14T21:05:13.199" v="7" actId="20577"/>
        <pc:sldMkLst>
          <pc:docMk/>
          <pc:sldMk cId="4086439368" sldId="256"/>
        </pc:sldMkLst>
        <pc:spChg chg="mod">
          <ac:chgData name="Radim Boháč" userId="e5098a9a-6a28-40ce-ac6e-47e9b8c9add8" providerId="ADAL" clId="{A7EBA288-77FC-487E-913B-4A37A5C32A60}" dt="2024-04-14T21:05:13.199" v="7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A7EBA288-77FC-487E-913B-4A37A5C32A60}" dt="2024-04-14T21:05:35.472" v="9" actId="20577"/>
        <pc:sldMkLst>
          <pc:docMk/>
          <pc:sldMk cId="297342884" sldId="263"/>
        </pc:sldMkLst>
        <pc:spChg chg="mod">
          <ac:chgData name="Radim Boháč" userId="e5098a9a-6a28-40ce-ac6e-47e9b8c9add8" providerId="ADAL" clId="{A7EBA288-77FC-487E-913B-4A37A5C32A60}" dt="2024-04-14T21:05:35.472" v="9" actId="20577"/>
          <ac:spMkLst>
            <pc:docMk/>
            <pc:sldMk cId="297342884" sldId="263"/>
            <ac:spMk id="3" creationId="{F24301BC-71E4-4A67-97E7-DA74E975611B}"/>
          </ac:spMkLst>
        </pc:spChg>
      </pc:sldChg>
      <pc:sldChg chg="modSp mod">
        <pc:chgData name="Radim Boháč" userId="e5098a9a-6a28-40ce-ac6e-47e9b8c9add8" providerId="ADAL" clId="{A7EBA288-77FC-487E-913B-4A37A5C32A60}" dt="2024-04-14T21:17:58.081" v="143" actId="20577"/>
        <pc:sldMkLst>
          <pc:docMk/>
          <pc:sldMk cId="1753738071" sldId="513"/>
        </pc:sldMkLst>
        <pc:spChg chg="mod">
          <ac:chgData name="Radim Boháč" userId="e5098a9a-6a28-40ce-ac6e-47e9b8c9add8" providerId="ADAL" clId="{A7EBA288-77FC-487E-913B-4A37A5C32A60}" dt="2024-04-14T21:17:58.081" v="143" actId="20577"/>
          <ac:spMkLst>
            <pc:docMk/>
            <pc:sldMk cId="1753738071" sldId="513"/>
            <ac:spMk id="3" creationId="{FA8CC2E3-78C7-401D-8B6F-791D7C471981}"/>
          </ac:spMkLst>
        </pc:spChg>
      </pc:sldChg>
    </pc:docChg>
  </pc:docChgLst>
  <pc:docChgLst>
    <pc:chgData name="Radim Boháč" userId="e5098a9a-6a28-40ce-ac6e-47e9b8c9add8" providerId="ADAL" clId="{0CE94E31-41F0-46C9-81F8-40D175EC3297}"/>
    <pc:docChg chg="undo custSel modSld">
      <pc:chgData name="Radim Boháč" userId="e5098a9a-6a28-40ce-ac6e-47e9b8c9add8" providerId="ADAL" clId="{0CE94E31-41F0-46C9-81F8-40D175EC3297}" dt="2022-12-13T09:28:04.933" v="173" actId="11"/>
      <pc:docMkLst>
        <pc:docMk/>
      </pc:docMkLst>
      <pc:sldChg chg="modSp mod">
        <pc:chgData name="Radim Boháč" userId="e5098a9a-6a28-40ce-ac6e-47e9b8c9add8" providerId="ADAL" clId="{0CE94E31-41F0-46C9-81F8-40D175EC3297}" dt="2022-12-13T09:00:24.985" v="2" actId="20577"/>
        <pc:sldMkLst>
          <pc:docMk/>
          <pc:sldMk cId="4086439368" sldId="256"/>
        </pc:sldMkLst>
        <pc:spChg chg="mod">
          <ac:chgData name="Radim Boháč" userId="e5098a9a-6a28-40ce-ac6e-47e9b8c9add8" providerId="ADAL" clId="{0CE94E31-41F0-46C9-81F8-40D175EC3297}" dt="2022-12-13T09:00:24.985" v="2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0CE94E31-41F0-46C9-81F8-40D175EC3297}" dt="2022-12-13T09:00:30.287" v="3" actId="20577"/>
        <pc:sldMkLst>
          <pc:docMk/>
          <pc:sldMk cId="297342884" sldId="263"/>
        </pc:sldMkLst>
        <pc:spChg chg="mod">
          <ac:chgData name="Radim Boháč" userId="e5098a9a-6a28-40ce-ac6e-47e9b8c9add8" providerId="ADAL" clId="{0CE94E31-41F0-46C9-81F8-40D175EC3297}" dt="2022-12-13T09:00:30.287" v="3" actId="20577"/>
          <ac:spMkLst>
            <pc:docMk/>
            <pc:sldMk cId="297342884" sldId="263"/>
            <ac:spMk id="3" creationId="{F24301BC-71E4-4A67-97E7-DA74E975611B}"/>
          </ac:spMkLst>
        </pc:spChg>
      </pc:sldChg>
      <pc:sldChg chg="modSp mod">
        <pc:chgData name="Radim Boháč" userId="e5098a9a-6a28-40ce-ac6e-47e9b8c9add8" providerId="ADAL" clId="{0CE94E31-41F0-46C9-81F8-40D175EC3297}" dt="2022-12-13T09:28:04.933" v="173" actId="11"/>
        <pc:sldMkLst>
          <pc:docMk/>
          <pc:sldMk cId="1753738071" sldId="513"/>
        </pc:sldMkLst>
        <pc:spChg chg="mod">
          <ac:chgData name="Radim Boháč" userId="e5098a9a-6a28-40ce-ac6e-47e9b8c9add8" providerId="ADAL" clId="{0CE94E31-41F0-46C9-81F8-40D175EC3297}" dt="2022-12-13T09:28:04.933" v="173" actId="11"/>
          <ac:spMkLst>
            <pc:docMk/>
            <pc:sldMk cId="1753738071" sldId="513"/>
            <ac:spMk id="3" creationId="{FA8CC2E3-78C7-401D-8B6F-791D7C471981}"/>
          </ac:spMkLst>
        </pc:spChg>
      </pc:sldChg>
    </pc:docChg>
  </pc:docChgLst>
  <pc:docChgLst>
    <pc:chgData name="Radim Boháč" userId="e5098a9a-6a28-40ce-ac6e-47e9b8c9add8" providerId="ADAL" clId="{90E506C1-CDC1-4DE6-B7F9-4B2DBFAF45C8}"/>
    <pc:docChg chg="modSld">
      <pc:chgData name="Radim Boháč" userId="e5098a9a-6a28-40ce-ac6e-47e9b8c9add8" providerId="ADAL" clId="{90E506C1-CDC1-4DE6-B7F9-4B2DBFAF45C8}" dt="2021-12-01T22:20:52.911" v="9" actId="20577"/>
      <pc:docMkLst>
        <pc:docMk/>
      </pc:docMkLst>
      <pc:sldChg chg="modSp mod">
        <pc:chgData name="Radim Boháč" userId="e5098a9a-6a28-40ce-ac6e-47e9b8c9add8" providerId="ADAL" clId="{90E506C1-CDC1-4DE6-B7F9-4B2DBFAF45C8}" dt="2021-12-01T22:19:54.154" v="5" actId="6549"/>
        <pc:sldMkLst>
          <pc:docMk/>
          <pc:sldMk cId="4086439368" sldId="256"/>
        </pc:sldMkLst>
        <pc:spChg chg="mod">
          <ac:chgData name="Radim Boháč" userId="e5098a9a-6a28-40ce-ac6e-47e9b8c9add8" providerId="ADAL" clId="{90E506C1-CDC1-4DE6-B7F9-4B2DBFAF45C8}" dt="2021-12-01T22:19:54.154" v="5" actId="6549"/>
          <ac:spMkLst>
            <pc:docMk/>
            <pc:sldMk cId="4086439368" sldId="256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90E506C1-CDC1-4DE6-B7F9-4B2DBFAF45C8}" dt="2021-12-01T22:20:52.911" v="9" actId="20577"/>
        <pc:sldMkLst>
          <pc:docMk/>
          <pc:sldMk cId="297342884" sldId="263"/>
        </pc:sldMkLst>
        <pc:spChg chg="mod">
          <ac:chgData name="Radim Boháč" userId="e5098a9a-6a28-40ce-ac6e-47e9b8c9add8" providerId="ADAL" clId="{90E506C1-CDC1-4DE6-B7F9-4B2DBFAF45C8}" dt="2021-12-01T22:20:52.911" v="9" actId="20577"/>
          <ac:spMkLst>
            <pc:docMk/>
            <pc:sldMk cId="297342884" sldId="263"/>
            <ac:spMk id="3" creationId="{F24301BC-71E4-4A67-97E7-DA74E975611B}"/>
          </ac:spMkLst>
        </pc:spChg>
      </pc:sldChg>
    </pc:docChg>
  </pc:docChgLst>
  <pc:docChgLst>
    <pc:chgData name="Radim Boháč" userId="e5098a9a-6a28-40ce-ac6e-47e9b8c9add8" providerId="ADAL" clId="{0BF4A720-9394-42CF-B44D-D4C88EB3EB97}"/>
    <pc:docChg chg="modSld">
      <pc:chgData name="Radim Boháč" userId="e5098a9a-6a28-40ce-ac6e-47e9b8c9add8" providerId="ADAL" clId="{0BF4A720-9394-42CF-B44D-D4C88EB3EB97}" dt="2021-12-07T07:52:44.375" v="3" actId="20577"/>
      <pc:docMkLst>
        <pc:docMk/>
      </pc:docMkLst>
      <pc:sldChg chg="modSp mod">
        <pc:chgData name="Radim Boháč" userId="e5098a9a-6a28-40ce-ac6e-47e9b8c9add8" providerId="ADAL" clId="{0BF4A720-9394-42CF-B44D-D4C88EB3EB97}" dt="2021-12-07T07:52:44.375" v="3" actId="20577"/>
        <pc:sldMkLst>
          <pc:docMk/>
          <pc:sldMk cId="4086439368" sldId="256"/>
        </pc:sldMkLst>
        <pc:spChg chg="mod">
          <ac:chgData name="Radim Boháč" userId="e5098a9a-6a28-40ce-ac6e-47e9b8c9add8" providerId="ADAL" clId="{0BF4A720-9394-42CF-B44D-D4C88EB3EB97}" dt="2021-12-07T07:52:44.375" v="3" actId="20577"/>
          <ac:spMkLst>
            <pc:docMk/>
            <pc:sldMk cId="4086439368" sldId="256"/>
            <ac:spMk id="7" creationId="{789D5057-A154-4798-978D-6C9909FC8D3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14.04.2024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Rozbor vybrané judikatury II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Radim Boháč</a:t>
            </a:r>
          </a:p>
          <a:p>
            <a:r>
              <a:rPr lang="cs-CZ" dirty="0"/>
              <a:t>29. dubna 2024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1. Zadržování nadměrného odpočtu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623887" indent="-514350">
              <a:buFont typeface="+mj-lt"/>
              <a:buAutoNum type="arabicPeriod"/>
            </a:pPr>
            <a:r>
              <a:rPr lang="cs-CZ" dirty="0"/>
              <a:t>SD EU – C-25/07 (</a:t>
            </a:r>
            <a:r>
              <a:rPr lang="cs-CZ" dirty="0" err="1"/>
              <a:t>Sosnowska</a:t>
            </a:r>
            <a:r>
              <a:rPr lang="cs-CZ" dirty="0"/>
              <a:t>) ze dne 10. </a:t>
            </a:r>
            <a:r>
              <a:rPr lang="cs-CZ"/>
              <a:t>července 2008</a:t>
            </a:r>
            <a:endParaRPr lang="cs-CZ" dirty="0"/>
          </a:p>
          <a:p>
            <a:pPr marL="623887" indent="-514350">
              <a:buFont typeface="+mj-lt"/>
              <a:buAutoNum type="arabicPeriod"/>
            </a:pPr>
            <a:r>
              <a:rPr lang="cs-CZ" dirty="0"/>
              <a:t>SD EU – C-107/10 (</a:t>
            </a:r>
            <a:r>
              <a:rPr lang="cs-CZ" dirty="0" err="1"/>
              <a:t>Enel</a:t>
            </a:r>
            <a:r>
              <a:rPr lang="cs-CZ" dirty="0"/>
              <a:t>) ze dne 12. května 2011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/>
              <a:t>NSS - č. j. 7 </a:t>
            </a:r>
            <a:r>
              <a:rPr lang="cs-CZ" dirty="0" err="1"/>
              <a:t>Aps</a:t>
            </a:r>
            <a:r>
              <a:rPr lang="cs-CZ" dirty="0"/>
              <a:t> 3/2013 – 40 ze dne 25. září 2014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/>
              <a:t>zákon č. 267/2014 Sb. (vložení § 254a daňového řádu)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/>
              <a:t>SD EU – C-120/15 (</a:t>
            </a:r>
            <a:r>
              <a:rPr lang="cs-CZ" dirty="0" err="1"/>
              <a:t>Kovozber</a:t>
            </a:r>
            <a:r>
              <a:rPr lang="cs-CZ" dirty="0"/>
              <a:t>) ze dne 21. října 2015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/>
              <a:t>zákon č. 170/2017 Sb. (změna § 254a daňového řádu)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/>
              <a:t>NSS – č. j. 1 </a:t>
            </a:r>
            <a:r>
              <a:rPr lang="cs-CZ" dirty="0" err="1"/>
              <a:t>Afs</a:t>
            </a:r>
            <a:r>
              <a:rPr lang="cs-CZ" dirty="0"/>
              <a:t> 445/2019 – 47 ze dne 16. července 2020</a:t>
            </a:r>
          </a:p>
          <a:p>
            <a:pPr marL="623887" indent="-514350">
              <a:buFont typeface="+mj-lt"/>
              <a:buAutoNum type="arabicPeriod"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293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639" y="15879"/>
            <a:ext cx="11198431" cy="1325563"/>
          </a:xfrm>
        </p:spPr>
        <p:txBody>
          <a:bodyPr/>
          <a:lstStyle/>
          <a:p>
            <a:r>
              <a:rPr lang="cs-CZ" dirty="0"/>
              <a:t>1I. Částečné vracení nadměrných odpočtů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623887" indent="-514350">
              <a:buFont typeface="+mj-lt"/>
              <a:buAutoNum type="arabicPeriod"/>
            </a:pPr>
            <a:r>
              <a:rPr lang="cs-CZ" dirty="0"/>
              <a:t>rozsudek Nejvyššího správního soudu č.j. 3 </a:t>
            </a:r>
            <a:r>
              <a:rPr lang="cs-CZ" dirty="0" err="1"/>
              <a:t>Afs</a:t>
            </a:r>
            <a:r>
              <a:rPr lang="cs-CZ" dirty="0"/>
              <a:t> 5/2017-56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/>
              <a:t>nález Ústavního soudu </a:t>
            </a:r>
            <a:r>
              <a:rPr lang="cs-CZ" dirty="0" err="1"/>
              <a:t>sp</a:t>
            </a:r>
            <a:r>
              <a:rPr lang="cs-CZ" dirty="0"/>
              <a:t>. zn. II. 819/18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/>
              <a:t>rozsudek SD EU C‑446/18 </a:t>
            </a:r>
            <a:r>
              <a:rPr lang="cs-CZ" dirty="0" err="1"/>
              <a:t>Agrobet</a:t>
            </a:r>
            <a:r>
              <a:rPr lang="cs-CZ" dirty="0"/>
              <a:t> CZ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/>
              <a:t>zákon č. 283/2020 Sb. (nové § 174a a 174b daňového řádu)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832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639" y="15879"/>
            <a:ext cx="11198431" cy="1325563"/>
          </a:xfrm>
        </p:spPr>
        <p:txBody>
          <a:bodyPr/>
          <a:lstStyle/>
          <a:p>
            <a:r>
              <a:rPr lang="cs-CZ" dirty="0"/>
              <a:t>1II. Zneužití práva v daních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70000" lnSpcReduction="20000"/>
          </a:bodyPr>
          <a:lstStyle/>
          <a:p>
            <a:pPr marL="623887" indent="-514350">
              <a:buFont typeface="+mj-lt"/>
              <a:buAutoNum type="arabicPeriod"/>
            </a:pPr>
            <a:r>
              <a:rPr lang="cs-CZ" dirty="0"/>
              <a:t>rozsudek NSS č. j. 1 </a:t>
            </a:r>
            <a:r>
              <a:rPr lang="cs-CZ" dirty="0" err="1"/>
              <a:t>Afs</a:t>
            </a:r>
            <a:r>
              <a:rPr lang="cs-CZ" dirty="0"/>
              <a:t> 107/2004 – 48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/>
              <a:t>rozsudek NSS č. j. 9 </a:t>
            </a:r>
            <a:r>
              <a:rPr lang="cs-CZ" dirty="0" err="1"/>
              <a:t>Afs</a:t>
            </a:r>
            <a:r>
              <a:rPr lang="cs-CZ" dirty="0"/>
              <a:t> 57/2015 – 120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/>
              <a:t>rozsudek NSS č. j. 5 </a:t>
            </a:r>
            <a:r>
              <a:rPr lang="cs-CZ" dirty="0" err="1"/>
              <a:t>Afs</a:t>
            </a:r>
            <a:r>
              <a:rPr lang="cs-CZ" dirty="0"/>
              <a:t> 75/2011 – 57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/>
              <a:t>rozsudek SD EU C-255/02 Halifax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/>
              <a:t>rozsudek SD EU C-196/04 Cadbury </a:t>
            </a:r>
            <a:r>
              <a:rPr lang="cs-CZ" dirty="0" err="1"/>
              <a:t>Schweppes</a:t>
            </a:r>
            <a:endParaRPr lang="cs-CZ" dirty="0"/>
          </a:p>
          <a:p>
            <a:pPr marL="623887" indent="-514350">
              <a:buFont typeface="+mj-lt"/>
              <a:buAutoNum type="arabicPeriod"/>
            </a:pPr>
            <a:r>
              <a:rPr lang="cs-CZ" dirty="0"/>
              <a:t>čl. 6 směrnice Rady (EU) 2016/1164  (směrnice ATAD)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/>
              <a:t>zákon č. 80/2019 Sb. (nový § 8 odst. 4 daňového řádu)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/>
              <a:t>rozsudek NSS č. j. 6 </a:t>
            </a:r>
            <a:r>
              <a:rPr lang="cs-CZ" dirty="0" err="1"/>
              <a:t>Afs</a:t>
            </a:r>
            <a:r>
              <a:rPr lang="cs-CZ" dirty="0"/>
              <a:t> 376/2018 – 46 ze dne 14. listopadu 2019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/>
              <a:t>rozsudek NSS č. j. 4 </a:t>
            </a:r>
            <a:r>
              <a:rPr lang="cs-CZ" dirty="0" err="1"/>
              <a:t>Afs</a:t>
            </a:r>
            <a:r>
              <a:rPr lang="cs-CZ" dirty="0"/>
              <a:t> 376/2021 – 60 ze dne 31. května 2022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/>
              <a:t>rozsudek NSS č. j. 1 </a:t>
            </a:r>
            <a:r>
              <a:rPr lang="cs-CZ" dirty="0" err="1"/>
              <a:t>Afs</a:t>
            </a:r>
            <a:r>
              <a:rPr lang="cs-CZ" dirty="0"/>
              <a:t> 103/2022 – 36 ze dne 30. září 2022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/>
              <a:t>rozsudek </a:t>
            </a:r>
            <a:r>
              <a:rPr lang="cs-CZ" dirty="0" err="1"/>
              <a:t>NSS</a:t>
            </a:r>
            <a:r>
              <a:rPr lang="cs-CZ" dirty="0"/>
              <a:t> č. j. 7 </a:t>
            </a:r>
            <a:r>
              <a:rPr lang="cs-CZ" dirty="0" err="1"/>
              <a:t>Afs</a:t>
            </a:r>
            <a:r>
              <a:rPr lang="cs-CZ" dirty="0"/>
              <a:t> 175/2022 – 37 ze dne 21. prosince 2022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/>
              <a:t>rozsudek </a:t>
            </a:r>
            <a:r>
              <a:rPr lang="cs-CZ" dirty="0" err="1"/>
              <a:t>NSS</a:t>
            </a:r>
            <a:r>
              <a:rPr lang="cs-CZ" dirty="0"/>
              <a:t> č. j. 10 </a:t>
            </a:r>
            <a:r>
              <a:rPr lang="cs-CZ" dirty="0" err="1"/>
              <a:t>Afs</a:t>
            </a:r>
            <a:r>
              <a:rPr lang="cs-CZ" dirty="0"/>
              <a:t> 272/2021 – 85 ze dne 8. </a:t>
            </a:r>
            <a:r>
              <a:rPr lang="cs-CZ"/>
              <a:t>června 2023</a:t>
            </a:r>
            <a:endParaRPr lang="cs-CZ" dirty="0"/>
          </a:p>
          <a:p>
            <a:pPr marL="623887" indent="-514350">
              <a:buFont typeface="+mj-lt"/>
              <a:buAutoNum type="arabicPeriod"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738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9519"/>
            <a:ext cx="10515600" cy="1325563"/>
          </a:xfrm>
        </p:spPr>
        <p:txBody>
          <a:bodyPr/>
          <a:lstStyle/>
          <a:p>
            <a:pPr algn="ctr"/>
            <a:r>
              <a:rPr lang="cs-CZ" sz="4800" dirty="0"/>
              <a:t>Platit daně je čest, ne trest!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prof. JUDr. Radim Boháč, Ph.D.</a:t>
            </a:r>
          </a:p>
          <a:p>
            <a:pPr marL="0" indent="0" algn="ctr">
              <a:buNone/>
            </a:pPr>
            <a:r>
              <a:rPr lang="cs-CZ" dirty="0"/>
              <a:t>Katedra finančního práva a finanční vědy</a:t>
            </a:r>
          </a:p>
          <a:p>
            <a:pPr marL="0" indent="0" algn="ctr">
              <a:buNone/>
            </a:pPr>
            <a:r>
              <a:rPr lang="cs-CZ" dirty="0"/>
              <a:t>e-mail: bohac@prf.cuni.cz</a:t>
            </a:r>
          </a:p>
          <a:p>
            <a:pPr marL="0" indent="0" algn="ctr">
              <a:buNone/>
            </a:pPr>
            <a:r>
              <a:rPr lang="cs-CZ" dirty="0"/>
              <a:t>web: www.radimbohac.cz  </a:t>
            </a:r>
          </a:p>
          <a:p>
            <a:pPr marL="0" indent="0" algn="ctr">
              <a:buNone/>
            </a:pPr>
            <a:r>
              <a:rPr lang="cs-CZ" dirty="0"/>
              <a:t>tel.: +420 221 005 330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9EB04C1-06E2-46B9-8C92-572DBC0A2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428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2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380</Words>
  <Application>Microsoft Office PowerPoint</Application>
  <PresentationFormat>Širokoúhlá obrazovka</PresentationFormat>
  <Paragraphs>40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Gill Sans MT</vt:lpstr>
      <vt:lpstr>Motiv Office</vt:lpstr>
      <vt:lpstr>Rozbor vybrané judikatury II</vt:lpstr>
      <vt:lpstr>1. Zadržování nadměrného odpočtu</vt:lpstr>
      <vt:lpstr>1I. Částečné vracení nadměrných odpočtů </vt:lpstr>
      <vt:lpstr>1II. Zneužití práva v daních </vt:lpstr>
      <vt:lpstr>Platit daně je čest, ne trest!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Martina Boháčová</cp:lastModifiedBy>
  <cp:revision>111</cp:revision>
  <dcterms:created xsi:type="dcterms:W3CDTF">2019-09-25T20:27:52Z</dcterms:created>
  <dcterms:modified xsi:type="dcterms:W3CDTF">2024-04-14T21:17:58Z</dcterms:modified>
</cp:coreProperties>
</file>