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4"/>
  </p:notesMasterIdLst>
  <p:sldIdLst>
    <p:sldId id="256" r:id="rId2"/>
    <p:sldId id="551" r:id="rId3"/>
    <p:sldId id="523" r:id="rId4"/>
    <p:sldId id="524" r:id="rId5"/>
    <p:sldId id="525" r:id="rId6"/>
    <p:sldId id="526" r:id="rId7"/>
    <p:sldId id="527" r:id="rId8"/>
    <p:sldId id="528" r:id="rId9"/>
    <p:sldId id="529" r:id="rId10"/>
    <p:sldId id="530" r:id="rId11"/>
    <p:sldId id="531" r:id="rId12"/>
    <p:sldId id="532" r:id="rId13"/>
    <p:sldId id="533" r:id="rId14"/>
    <p:sldId id="534" r:id="rId15"/>
    <p:sldId id="554" r:id="rId16"/>
    <p:sldId id="549" r:id="rId17"/>
    <p:sldId id="548" r:id="rId18"/>
    <p:sldId id="552" r:id="rId19"/>
    <p:sldId id="535" r:id="rId20"/>
    <p:sldId id="536" r:id="rId21"/>
    <p:sldId id="537" r:id="rId22"/>
    <p:sldId id="538" r:id="rId23"/>
    <p:sldId id="539" r:id="rId24"/>
    <p:sldId id="540" r:id="rId25"/>
    <p:sldId id="541" r:id="rId26"/>
    <p:sldId id="542" r:id="rId27"/>
    <p:sldId id="543" r:id="rId28"/>
    <p:sldId id="544" r:id="rId29"/>
    <p:sldId id="545" r:id="rId30"/>
    <p:sldId id="546" r:id="rId31"/>
    <p:sldId id="547" r:id="rId32"/>
    <p:sldId id="263" r:id="rId33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506F"/>
    <a:srgbClr val="D46D8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110" d="100"/>
          <a:sy n="110" d="100"/>
        </p:scale>
        <p:origin x="630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microsoft.com/office/2016/11/relationships/changesInfo" Target="changesInfos/changesInfo1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chal Tuláček" userId="3e44c8a3-78a3-4997-ad72-f5e87529c4b5" providerId="ADAL" clId="{229EA057-FA63-4763-A5C0-34CCAE357279}"/>
    <pc:docChg chg="custSel modSld">
      <pc:chgData name="Michal Tuláček" userId="3e44c8a3-78a3-4997-ad72-f5e87529c4b5" providerId="ADAL" clId="{229EA057-FA63-4763-A5C0-34CCAE357279}" dt="2024-05-01T09:35:23.474" v="23"/>
      <pc:docMkLst>
        <pc:docMk/>
      </pc:docMkLst>
      <pc:sldChg chg="modSp mod">
        <pc:chgData name="Michal Tuláček" userId="3e44c8a3-78a3-4997-ad72-f5e87529c4b5" providerId="ADAL" clId="{229EA057-FA63-4763-A5C0-34CCAE357279}" dt="2024-05-01T09:31:28.839" v="21" actId="20577"/>
        <pc:sldMkLst>
          <pc:docMk/>
          <pc:sldMk cId="4086439368" sldId="256"/>
        </pc:sldMkLst>
        <pc:spChg chg="mod">
          <ac:chgData name="Michal Tuláček" userId="3e44c8a3-78a3-4997-ad72-f5e87529c4b5" providerId="ADAL" clId="{229EA057-FA63-4763-A5C0-34CCAE357279}" dt="2024-05-01T09:31:28.839" v="21" actId="20577"/>
          <ac:spMkLst>
            <pc:docMk/>
            <pc:sldMk cId="4086439368" sldId="256"/>
            <ac:spMk id="7" creationId="{789D5057-A154-4798-978D-6C9909FC8D3F}"/>
          </ac:spMkLst>
        </pc:spChg>
      </pc:sldChg>
      <pc:sldChg chg="modSp mod">
        <pc:chgData name="Michal Tuláček" userId="3e44c8a3-78a3-4997-ad72-f5e87529c4b5" providerId="ADAL" clId="{229EA057-FA63-4763-A5C0-34CCAE357279}" dt="2024-05-01T09:35:23.474" v="23"/>
        <pc:sldMkLst>
          <pc:docMk/>
          <pc:sldMk cId="297342884" sldId="263"/>
        </pc:sldMkLst>
        <pc:spChg chg="mod">
          <ac:chgData name="Michal Tuláček" userId="3e44c8a3-78a3-4997-ad72-f5e87529c4b5" providerId="ADAL" clId="{229EA057-FA63-4763-A5C0-34CCAE357279}" dt="2024-05-01T09:35:23.474" v="23"/>
          <ac:spMkLst>
            <pc:docMk/>
            <pc:sldMk cId="297342884" sldId="263"/>
            <ac:spMk id="3" creationId="{F24301BC-71E4-4A67-97E7-DA74E975611B}"/>
          </ac:spMkLst>
        </pc:spChg>
      </pc:sldChg>
      <pc:sldChg chg="modSp mod">
        <pc:chgData name="Michal Tuláček" userId="3e44c8a3-78a3-4997-ad72-f5e87529c4b5" providerId="ADAL" clId="{229EA057-FA63-4763-A5C0-34CCAE357279}" dt="2024-05-01T09:34:15.020" v="22" actId="400"/>
        <pc:sldMkLst>
          <pc:docMk/>
          <pc:sldMk cId="3610394961" sldId="542"/>
        </pc:sldMkLst>
        <pc:spChg chg="mod">
          <ac:chgData name="Michal Tuláček" userId="3e44c8a3-78a3-4997-ad72-f5e87529c4b5" providerId="ADAL" clId="{229EA057-FA63-4763-A5C0-34CCAE357279}" dt="2024-05-01T09:34:15.020" v="22" actId="400"/>
          <ac:spMkLst>
            <pc:docMk/>
            <pc:sldMk cId="3610394961" sldId="542"/>
            <ac:spMk id="10243" creationId="{00000000-0000-0000-0000-000000000000}"/>
          </ac:spMkLst>
        </pc:spChg>
      </pc:sldChg>
    </pc:docChg>
  </pc:docChgLst>
  <pc:docChgLst>
    <pc:chgData name="Michal Tuláček" userId="3e44c8a3-78a3-4997-ad72-f5e87529c4b5" providerId="ADAL" clId="{90CB14A1-4D0C-42D0-8922-F7DC9DABB0E7}"/>
    <pc:docChg chg="custSel modSld">
      <pc:chgData name="Michal Tuláček" userId="3e44c8a3-78a3-4997-ad72-f5e87529c4b5" providerId="ADAL" clId="{90CB14A1-4D0C-42D0-8922-F7DC9DABB0E7}" dt="2024-05-01T09:39:28.893" v="33" actId="20577"/>
      <pc:docMkLst>
        <pc:docMk/>
      </pc:docMkLst>
      <pc:sldChg chg="delSp modSp mod delAnim">
        <pc:chgData name="Michal Tuláček" userId="3e44c8a3-78a3-4997-ad72-f5e87529c4b5" providerId="ADAL" clId="{90CB14A1-4D0C-42D0-8922-F7DC9DABB0E7}" dt="2024-05-01T09:39:28.893" v="33" actId="20577"/>
        <pc:sldMkLst>
          <pc:docMk/>
          <pc:sldMk cId="4086439368" sldId="256"/>
        </pc:sldMkLst>
        <pc:spChg chg="mod">
          <ac:chgData name="Michal Tuláček" userId="3e44c8a3-78a3-4997-ad72-f5e87529c4b5" providerId="ADAL" clId="{90CB14A1-4D0C-42D0-8922-F7DC9DABB0E7}" dt="2024-05-01T09:39:28.893" v="33" actId="20577"/>
          <ac:spMkLst>
            <pc:docMk/>
            <pc:sldMk cId="4086439368" sldId="256"/>
            <ac:spMk id="7" creationId="{789D5057-A154-4798-978D-6C9909FC8D3F}"/>
          </ac:spMkLst>
        </pc:spChg>
        <pc:picChg chg="del">
          <ac:chgData name="Michal Tuláček" userId="3e44c8a3-78a3-4997-ad72-f5e87529c4b5" providerId="ADAL" clId="{90CB14A1-4D0C-42D0-8922-F7DC9DABB0E7}" dt="2024-05-01T09:36:05.733" v="0" actId="478"/>
          <ac:picMkLst>
            <pc:docMk/>
            <pc:sldMk cId="4086439368" sldId="256"/>
            <ac:picMk id="5" creationId="{A4F7D591-5A1F-4704-BD65-1E8E0EA3C502}"/>
          </ac:picMkLst>
        </pc:picChg>
      </pc:sldChg>
      <pc:sldChg chg="delSp mod delAnim">
        <pc:chgData name="Michal Tuláček" userId="3e44c8a3-78a3-4997-ad72-f5e87529c4b5" providerId="ADAL" clId="{90CB14A1-4D0C-42D0-8922-F7DC9DABB0E7}" dt="2024-05-01T09:37:21.565" v="31" actId="478"/>
        <pc:sldMkLst>
          <pc:docMk/>
          <pc:sldMk cId="297342884" sldId="263"/>
        </pc:sldMkLst>
        <pc:picChg chg="del">
          <ac:chgData name="Michal Tuláček" userId="3e44c8a3-78a3-4997-ad72-f5e87529c4b5" providerId="ADAL" clId="{90CB14A1-4D0C-42D0-8922-F7DC9DABB0E7}" dt="2024-05-01T09:37:21.565" v="31" actId="478"/>
          <ac:picMkLst>
            <pc:docMk/>
            <pc:sldMk cId="297342884" sldId="263"/>
            <ac:picMk id="5" creationId="{05F1B8D7-30B7-43F1-82BA-55DE2F577061}"/>
          </ac:picMkLst>
        </pc:picChg>
      </pc:sldChg>
      <pc:sldChg chg="delSp mod delAnim">
        <pc:chgData name="Michal Tuláček" userId="3e44c8a3-78a3-4997-ad72-f5e87529c4b5" providerId="ADAL" clId="{90CB14A1-4D0C-42D0-8922-F7DC9DABB0E7}" dt="2024-05-01T09:36:10.750" v="2" actId="478"/>
        <pc:sldMkLst>
          <pc:docMk/>
          <pc:sldMk cId="0" sldId="523"/>
        </pc:sldMkLst>
        <pc:picChg chg="del">
          <ac:chgData name="Michal Tuláček" userId="3e44c8a3-78a3-4997-ad72-f5e87529c4b5" providerId="ADAL" clId="{90CB14A1-4D0C-42D0-8922-F7DC9DABB0E7}" dt="2024-05-01T09:36:10.750" v="2" actId="478"/>
          <ac:picMkLst>
            <pc:docMk/>
            <pc:sldMk cId="0" sldId="523"/>
            <ac:picMk id="3" creationId="{4EE546C0-6B10-439F-945D-D3D2BE71D558}"/>
          </ac:picMkLst>
        </pc:picChg>
      </pc:sldChg>
      <pc:sldChg chg="delSp mod delAnim">
        <pc:chgData name="Michal Tuláček" userId="3e44c8a3-78a3-4997-ad72-f5e87529c4b5" providerId="ADAL" clId="{90CB14A1-4D0C-42D0-8922-F7DC9DABB0E7}" dt="2024-05-01T09:36:12.967" v="3" actId="478"/>
        <pc:sldMkLst>
          <pc:docMk/>
          <pc:sldMk cId="0" sldId="524"/>
        </pc:sldMkLst>
        <pc:picChg chg="del">
          <ac:chgData name="Michal Tuláček" userId="3e44c8a3-78a3-4997-ad72-f5e87529c4b5" providerId="ADAL" clId="{90CB14A1-4D0C-42D0-8922-F7DC9DABB0E7}" dt="2024-05-01T09:36:12.967" v="3" actId="478"/>
          <ac:picMkLst>
            <pc:docMk/>
            <pc:sldMk cId="0" sldId="524"/>
            <ac:picMk id="3" creationId="{768EC923-EB0D-437C-98FA-8FAF3D2AF6E4}"/>
          </ac:picMkLst>
        </pc:picChg>
      </pc:sldChg>
      <pc:sldChg chg="delSp mod delAnim">
        <pc:chgData name="Michal Tuláček" userId="3e44c8a3-78a3-4997-ad72-f5e87529c4b5" providerId="ADAL" clId="{90CB14A1-4D0C-42D0-8922-F7DC9DABB0E7}" dt="2024-05-01T09:36:15.351" v="4" actId="478"/>
        <pc:sldMkLst>
          <pc:docMk/>
          <pc:sldMk cId="0" sldId="525"/>
        </pc:sldMkLst>
        <pc:picChg chg="del">
          <ac:chgData name="Michal Tuláček" userId="3e44c8a3-78a3-4997-ad72-f5e87529c4b5" providerId="ADAL" clId="{90CB14A1-4D0C-42D0-8922-F7DC9DABB0E7}" dt="2024-05-01T09:36:15.351" v="4" actId="478"/>
          <ac:picMkLst>
            <pc:docMk/>
            <pc:sldMk cId="0" sldId="525"/>
            <ac:picMk id="2" creationId="{00000000-0000-0000-0000-000000000000}"/>
          </ac:picMkLst>
        </pc:picChg>
      </pc:sldChg>
      <pc:sldChg chg="delSp mod delAnim">
        <pc:chgData name="Michal Tuláček" userId="3e44c8a3-78a3-4997-ad72-f5e87529c4b5" providerId="ADAL" clId="{90CB14A1-4D0C-42D0-8922-F7DC9DABB0E7}" dt="2024-05-01T09:36:17.736" v="5" actId="478"/>
        <pc:sldMkLst>
          <pc:docMk/>
          <pc:sldMk cId="0" sldId="526"/>
        </pc:sldMkLst>
        <pc:picChg chg="del">
          <ac:chgData name="Michal Tuláček" userId="3e44c8a3-78a3-4997-ad72-f5e87529c4b5" providerId="ADAL" clId="{90CB14A1-4D0C-42D0-8922-F7DC9DABB0E7}" dt="2024-05-01T09:36:17.736" v="5" actId="478"/>
          <ac:picMkLst>
            <pc:docMk/>
            <pc:sldMk cId="0" sldId="526"/>
            <ac:picMk id="3" creationId="{00000000-0000-0000-0000-000000000000}"/>
          </ac:picMkLst>
        </pc:picChg>
      </pc:sldChg>
      <pc:sldChg chg="delSp mod delAnim">
        <pc:chgData name="Michal Tuláček" userId="3e44c8a3-78a3-4997-ad72-f5e87529c4b5" providerId="ADAL" clId="{90CB14A1-4D0C-42D0-8922-F7DC9DABB0E7}" dt="2024-05-01T09:36:20.500" v="6" actId="478"/>
        <pc:sldMkLst>
          <pc:docMk/>
          <pc:sldMk cId="0" sldId="527"/>
        </pc:sldMkLst>
        <pc:picChg chg="del">
          <ac:chgData name="Michal Tuláček" userId="3e44c8a3-78a3-4997-ad72-f5e87529c4b5" providerId="ADAL" clId="{90CB14A1-4D0C-42D0-8922-F7DC9DABB0E7}" dt="2024-05-01T09:36:20.500" v="6" actId="478"/>
          <ac:picMkLst>
            <pc:docMk/>
            <pc:sldMk cId="0" sldId="527"/>
            <ac:picMk id="3" creationId="{2DC97565-1A10-4098-A4B5-9000653DE6CA}"/>
          </ac:picMkLst>
        </pc:picChg>
      </pc:sldChg>
      <pc:sldChg chg="delSp mod delAnim">
        <pc:chgData name="Michal Tuláček" userId="3e44c8a3-78a3-4997-ad72-f5e87529c4b5" providerId="ADAL" clId="{90CB14A1-4D0C-42D0-8922-F7DC9DABB0E7}" dt="2024-05-01T09:36:23.833" v="7" actId="478"/>
        <pc:sldMkLst>
          <pc:docMk/>
          <pc:sldMk cId="0" sldId="528"/>
        </pc:sldMkLst>
        <pc:picChg chg="del">
          <ac:chgData name="Michal Tuláček" userId="3e44c8a3-78a3-4997-ad72-f5e87529c4b5" providerId="ADAL" clId="{90CB14A1-4D0C-42D0-8922-F7DC9DABB0E7}" dt="2024-05-01T09:36:23.833" v="7" actId="478"/>
          <ac:picMkLst>
            <pc:docMk/>
            <pc:sldMk cId="0" sldId="528"/>
            <ac:picMk id="3" creationId="{59195609-BDED-4E3F-A8FD-B4E76028EF4F}"/>
          </ac:picMkLst>
        </pc:picChg>
      </pc:sldChg>
      <pc:sldChg chg="delSp mod delAnim">
        <pc:chgData name="Michal Tuláček" userId="3e44c8a3-78a3-4997-ad72-f5e87529c4b5" providerId="ADAL" clId="{90CB14A1-4D0C-42D0-8922-F7DC9DABB0E7}" dt="2024-05-01T09:36:26.605" v="8" actId="478"/>
        <pc:sldMkLst>
          <pc:docMk/>
          <pc:sldMk cId="0" sldId="529"/>
        </pc:sldMkLst>
        <pc:picChg chg="del">
          <ac:chgData name="Michal Tuláček" userId="3e44c8a3-78a3-4997-ad72-f5e87529c4b5" providerId="ADAL" clId="{90CB14A1-4D0C-42D0-8922-F7DC9DABB0E7}" dt="2024-05-01T09:36:26.605" v="8" actId="478"/>
          <ac:picMkLst>
            <pc:docMk/>
            <pc:sldMk cId="0" sldId="529"/>
            <ac:picMk id="4" creationId="{AE2A86AB-259B-48C4-8F7A-B19E5AB65632}"/>
          </ac:picMkLst>
        </pc:picChg>
      </pc:sldChg>
      <pc:sldChg chg="delSp mod delAnim">
        <pc:chgData name="Michal Tuláček" userId="3e44c8a3-78a3-4997-ad72-f5e87529c4b5" providerId="ADAL" clId="{90CB14A1-4D0C-42D0-8922-F7DC9DABB0E7}" dt="2024-05-01T09:36:29.252" v="9" actId="478"/>
        <pc:sldMkLst>
          <pc:docMk/>
          <pc:sldMk cId="0" sldId="530"/>
        </pc:sldMkLst>
        <pc:picChg chg="del">
          <ac:chgData name="Michal Tuláček" userId="3e44c8a3-78a3-4997-ad72-f5e87529c4b5" providerId="ADAL" clId="{90CB14A1-4D0C-42D0-8922-F7DC9DABB0E7}" dt="2024-05-01T09:36:29.252" v="9" actId="478"/>
          <ac:picMkLst>
            <pc:docMk/>
            <pc:sldMk cId="0" sldId="530"/>
            <ac:picMk id="18" creationId="{00000000-0000-0000-0000-000000000000}"/>
          </ac:picMkLst>
        </pc:picChg>
      </pc:sldChg>
      <pc:sldChg chg="delSp mod delAnim">
        <pc:chgData name="Michal Tuláček" userId="3e44c8a3-78a3-4997-ad72-f5e87529c4b5" providerId="ADAL" clId="{90CB14A1-4D0C-42D0-8922-F7DC9DABB0E7}" dt="2024-05-01T09:36:33.801" v="11" actId="478"/>
        <pc:sldMkLst>
          <pc:docMk/>
          <pc:sldMk cId="3769905240" sldId="531"/>
        </pc:sldMkLst>
        <pc:picChg chg="del">
          <ac:chgData name="Michal Tuláček" userId="3e44c8a3-78a3-4997-ad72-f5e87529c4b5" providerId="ADAL" clId="{90CB14A1-4D0C-42D0-8922-F7DC9DABB0E7}" dt="2024-05-01T09:36:33.801" v="11" actId="478"/>
          <ac:picMkLst>
            <pc:docMk/>
            <pc:sldMk cId="3769905240" sldId="531"/>
            <ac:picMk id="4" creationId="{1DF106D0-4E3E-4964-92B8-2411A1868A74}"/>
          </ac:picMkLst>
        </pc:picChg>
      </pc:sldChg>
      <pc:sldChg chg="delSp mod delAnim">
        <pc:chgData name="Michal Tuláček" userId="3e44c8a3-78a3-4997-ad72-f5e87529c4b5" providerId="ADAL" clId="{90CB14A1-4D0C-42D0-8922-F7DC9DABB0E7}" dt="2024-05-01T09:36:31.789" v="10" actId="478"/>
        <pc:sldMkLst>
          <pc:docMk/>
          <pc:sldMk cId="235046934" sldId="532"/>
        </pc:sldMkLst>
        <pc:picChg chg="del">
          <ac:chgData name="Michal Tuláček" userId="3e44c8a3-78a3-4997-ad72-f5e87529c4b5" providerId="ADAL" clId="{90CB14A1-4D0C-42D0-8922-F7DC9DABB0E7}" dt="2024-05-01T09:36:31.789" v="10" actId="478"/>
          <ac:picMkLst>
            <pc:docMk/>
            <pc:sldMk cId="235046934" sldId="532"/>
            <ac:picMk id="6" creationId="{00000000-0000-0000-0000-000000000000}"/>
          </ac:picMkLst>
        </pc:picChg>
      </pc:sldChg>
      <pc:sldChg chg="delSp mod delAnim">
        <pc:chgData name="Michal Tuláček" userId="3e44c8a3-78a3-4997-ad72-f5e87529c4b5" providerId="ADAL" clId="{90CB14A1-4D0C-42D0-8922-F7DC9DABB0E7}" dt="2024-05-01T09:36:37.062" v="12" actId="478"/>
        <pc:sldMkLst>
          <pc:docMk/>
          <pc:sldMk cId="3062823483" sldId="533"/>
        </pc:sldMkLst>
        <pc:picChg chg="del">
          <ac:chgData name="Michal Tuláček" userId="3e44c8a3-78a3-4997-ad72-f5e87529c4b5" providerId="ADAL" clId="{90CB14A1-4D0C-42D0-8922-F7DC9DABB0E7}" dt="2024-05-01T09:36:37.062" v="12" actId="478"/>
          <ac:picMkLst>
            <pc:docMk/>
            <pc:sldMk cId="3062823483" sldId="533"/>
            <ac:picMk id="3" creationId="{00000000-0000-0000-0000-000000000000}"/>
          </ac:picMkLst>
        </pc:picChg>
      </pc:sldChg>
      <pc:sldChg chg="delSp mod delAnim">
        <pc:chgData name="Michal Tuláček" userId="3e44c8a3-78a3-4997-ad72-f5e87529c4b5" providerId="ADAL" clId="{90CB14A1-4D0C-42D0-8922-F7DC9DABB0E7}" dt="2024-05-01T09:36:41.079" v="14" actId="478"/>
        <pc:sldMkLst>
          <pc:docMk/>
          <pc:sldMk cId="1598866703" sldId="534"/>
        </pc:sldMkLst>
        <pc:picChg chg="del">
          <ac:chgData name="Michal Tuláček" userId="3e44c8a3-78a3-4997-ad72-f5e87529c4b5" providerId="ADAL" clId="{90CB14A1-4D0C-42D0-8922-F7DC9DABB0E7}" dt="2024-05-01T09:36:41.079" v="14" actId="478"/>
          <ac:picMkLst>
            <pc:docMk/>
            <pc:sldMk cId="1598866703" sldId="534"/>
            <ac:picMk id="4" creationId="{E0B2FB53-B178-4A62-AA43-4914F72F7A14}"/>
          </ac:picMkLst>
        </pc:picChg>
      </pc:sldChg>
      <pc:sldChg chg="delSp mod delAnim">
        <pc:chgData name="Michal Tuláček" userId="3e44c8a3-78a3-4997-ad72-f5e87529c4b5" providerId="ADAL" clId="{90CB14A1-4D0C-42D0-8922-F7DC9DABB0E7}" dt="2024-05-01T09:36:50.221" v="18" actId="478"/>
        <pc:sldMkLst>
          <pc:docMk/>
          <pc:sldMk cId="2640771268" sldId="535"/>
        </pc:sldMkLst>
        <pc:picChg chg="del">
          <ac:chgData name="Michal Tuláček" userId="3e44c8a3-78a3-4997-ad72-f5e87529c4b5" providerId="ADAL" clId="{90CB14A1-4D0C-42D0-8922-F7DC9DABB0E7}" dt="2024-05-01T09:36:50.221" v="18" actId="478"/>
          <ac:picMkLst>
            <pc:docMk/>
            <pc:sldMk cId="2640771268" sldId="535"/>
            <ac:picMk id="5" creationId="{5EB3C8A0-0C2A-4915-83AB-D2B9882DE5B1}"/>
          </ac:picMkLst>
        </pc:picChg>
      </pc:sldChg>
      <pc:sldChg chg="delSp mod delAnim">
        <pc:chgData name="Michal Tuláček" userId="3e44c8a3-78a3-4997-ad72-f5e87529c4b5" providerId="ADAL" clId="{90CB14A1-4D0C-42D0-8922-F7DC9DABB0E7}" dt="2024-05-01T09:36:53.222" v="19" actId="478"/>
        <pc:sldMkLst>
          <pc:docMk/>
          <pc:sldMk cId="1709000208" sldId="536"/>
        </pc:sldMkLst>
        <pc:picChg chg="del">
          <ac:chgData name="Michal Tuláček" userId="3e44c8a3-78a3-4997-ad72-f5e87529c4b5" providerId="ADAL" clId="{90CB14A1-4D0C-42D0-8922-F7DC9DABB0E7}" dt="2024-05-01T09:36:53.222" v="19" actId="478"/>
          <ac:picMkLst>
            <pc:docMk/>
            <pc:sldMk cId="1709000208" sldId="536"/>
            <ac:picMk id="3" creationId="{1256BD2F-F25D-436B-8D15-0484E2E7FD6E}"/>
          </ac:picMkLst>
        </pc:picChg>
      </pc:sldChg>
      <pc:sldChg chg="delSp mod delAnim">
        <pc:chgData name="Michal Tuláček" userId="3e44c8a3-78a3-4997-ad72-f5e87529c4b5" providerId="ADAL" clId="{90CB14A1-4D0C-42D0-8922-F7DC9DABB0E7}" dt="2024-05-01T09:36:55.741" v="20" actId="478"/>
        <pc:sldMkLst>
          <pc:docMk/>
          <pc:sldMk cId="1000448057" sldId="537"/>
        </pc:sldMkLst>
        <pc:picChg chg="del">
          <ac:chgData name="Michal Tuláček" userId="3e44c8a3-78a3-4997-ad72-f5e87529c4b5" providerId="ADAL" clId="{90CB14A1-4D0C-42D0-8922-F7DC9DABB0E7}" dt="2024-05-01T09:36:55.741" v="20" actId="478"/>
          <ac:picMkLst>
            <pc:docMk/>
            <pc:sldMk cId="1000448057" sldId="537"/>
            <ac:picMk id="3" creationId="{3EB6EC67-A8F0-40C6-8651-F4F6E576A542}"/>
          </ac:picMkLst>
        </pc:picChg>
      </pc:sldChg>
      <pc:sldChg chg="delSp mod delAnim">
        <pc:chgData name="Michal Tuláček" userId="3e44c8a3-78a3-4997-ad72-f5e87529c4b5" providerId="ADAL" clId="{90CB14A1-4D0C-42D0-8922-F7DC9DABB0E7}" dt="2024-05-01T09:36:57.941" v="21" actId="478"/>
        <pc:sldMkLst>
          <pc:docMk/>
          <pc:sldMk cId="1554389107" sldId="538"/>
        </pc:sldMkLst>
        <pc:picChg chg="del">
          <ac:chgData name="Michal Tuláček" userId="3e44c8a3-78a3-4997-ad72-f5e87529c4b5" providerId="ADAL" clId="{90CB14A1-4D0C-42D0-8922-F7DC9DABB0E7}" dt="2024-05-01T09:36:57.941" v="21" actId="478"/>
          <ac:picMkLst>
            <pc:docMk/>
            <pc:sldMk cId="1554389107" sldId="538"/>
            <ac:picMk id="3" creationId="{99B17C63-8FF9-41C7-9BC4-B00E082532D4}"/>
          </ac:picMkLst>
        </pc:picChg>
      </pc:sldChg>
      <pc:sldChg chg="delSp mod delAnim">
        <pc:chgData name="Michal Tuláček" userId="3e44c8a3-78a3-4997-ad72-f5e87529c4b5" providerId="ADAL" clId="{90CB14A1-4D0C-42D0-8922-F7DC9DABB0E7}" dt="2024-05-01T09:37:00.198" v="22" actId="478"/>
        <pc:sldMkLst>
          <pc:docMk/>
          <pc:sldMk cId="1833279185" sldId="539"/>
        </pc:sldMkLst>
        <pc:picChg chg="del">
          <ac:chgData name="Michal Tuláček" userId="3e44c8a3-78a3-4997-ad72-f5e87529c4b5" providerId="ADAL" clId="{90CB14A1-4D0C-42D0-8922-F7DC9DABB0E7}" dt="2024-05-01T09:37:00.198" v="22" actId="478"/>
          <ac:picMkLst>
            <pc:docMk/>
            <pc:sldMk cId="1833279185" sldId="539"/>
            <ac:picMk id="3" creationId="{328B5BCB-DBC4-4ABA-8467-0EC5D9F78A31}"/>
          </ac:picMkLst>
        </pc:picChg>
      </pc:sldChg>
      <pc:sldChg chg="delSp mod delAnim">
        <pc:chgData name="Michal Tuláček" userId="3e44c8a3-78a3-4997-ad72-f5e87529c4b5" providerId="ADAL" clId="{90CB14A1-4D0C-42D0-8922-F7DC9DABB0E7}" dt="2024-05-01T09:37:02.294" v="23" actId="478"/>
        <pc:sldMkLst>
          <pc:docMk/>
          <pc:sldMk cId="3084435499" sldId="540"/>
        </pc:sldMkLst>
        <pc:picChg chg="del">
          <ac:chgData name="Michal Tuláček" userId="3e44c8a3-78a3-4997-ad72-f5e87529c4b5" providerId="ADAL" clId="{90CB14A1-4D0C-42D0-8922-F7DC9DABB0E7}" dt="2024-05-01T09:37:02.294" v="23" actId="478"/>
          <ac:picMkLst>
            <pc:docMk/>
            <pc:sldMk cId="3084435499" sldId="540"/>
            <ac:picMk id="3" creationId="{636EF9A8-12B7-4383-9038-ECF4C6E2DD3D}"/>
          </ac:picMkLst>
        </pc:picChg>
      </pc:sldChg>
      <pc:sldChg chg="delSp mod delAnim">
        <pc:chgData name="Michal Tuláček" userId="3e44c8a3-78a3-4997-ad72-f5e87529c4b5" providerId="ADAL" clId="{90CB14A1-4D0C-42D0-8922-F7DC9DABB0E7}" dt="2024-05-01T09:37:05.030" v="24" actId="478"/>
        <pc:sldMkLst>
          <pc:docMk/>
          <pc:sldMk cId="3481969154" sldId="541"/>
        </pc:sldMkLst>
        <pc:picChg chg="del">
          <ac:chgData name="Michal Tuláček" userId="3e44c8a3-78a3-4997-ad72-f5e87529c4b5" providerId="ADAL" clId="{90CB14A1-4D0C-42D0-8922-F7DC9DABB0E7}" dt="2024-05-01T09:37:05.030" v="24" actId="478"/>
          <ac:picMkLst>
            <pc:docMk/>
            <pc:sldMk cId="3481969154" sldId="541"/>
            <ac:picMk id="3" creationId="{FBECD773-4F4C-45BD-83B7-C06BFAF2A2F4}"/>
          </ac:picMkLst>
        </pc:picChg>
      </pc:sldChg>
      <pc:sldChg chg="delSp mod delAnim">
        <pc:chgData name="Michal Tuláček" userId="3e44c8a3-78a3-4997-ad72-f5e87529c4b5" providerId="ADAL" clId="{90CB14A1-4D0C-42D0-8922-F7DC9DABB0E7}" dt="2024-05-01T09:37:09.214" v="26" actId="478"/>
        <pc:sldMkLst>
          <pc:docMk/>
          <pc:sldMk cId="3610394961" sldId="542"/>
        </pc:sldMkLst>
        <pc:picChg chg="del">
          <ac:chgData name="Michal Tuláček" userId="3e44c8a3-78a3-4997-ad72-f5e87529c4b5" providerId="ADAL" clId="{90CB14A1-4D0C-42D0-8922-F7DC9DABB0E7}" dt="2024-05-01T09:37:09.214" v="26" actId="478"/>
          <ac:picMkLst>
            <pc:docMk/>
            <pc:sldMk cId="3610394961" sldId="542"/>
            <ac:picMk id="4" creationId="{715457BF-F3CA-4BE8-8F8D-CEB09C50D292}"/>
          </ac:picMkLst>
        </pc:picChg>
      </pc:sldChg>
      <pc:sldChg chg="delSp mod delAnim">
        <pc:chgData name="Michal Tuláček" userId="3e44c8a3-78a3-4997-ad72-f5e87529c4b5" providerId="ADAL" clId="{90CB14A1-4D0C-42D0-8922-F7DC9DABB0E7}" dt="2024-05-01T09:37:07.253" v="25" actId="478"/>
        <pc:sldMkLst>
          <pc:docMk/>
          <pc:sldMk cId="2296743292" sldId="543"/>
        </pc:sldMkLst>
        <pc:picChg chg="del">
          <ac:chgData name="Michal Tuláček" userId="3e44c8a3-78a3-4997-ad72-f5e87529c4b5" providerId="ADAL" clId="{90CB14A1-4D0C-42D0-8922-F7DC9DABB0E7}" dt="2024-05-01T09:37:07.253" v="25" actId="478"/>
          <ac:picMkLst>
            <pc:docMk/>
            <pc:sldMk cId="2296743292" sldId="543"/>
            <ac:picMk id="4" creationId="{01C8420A-7EB3-4B8D-BEC3-DE6F8C2D61ED}"/>
          </ac:picMkLst>
        </pc:picChg>
      </pc:sldChg>
      <pc:sldChg chg="delSp mod delAnim">
        <pc:chgData name="Michal Tuláček" userId="3e44c8a3-78a3-4997-ad72-f5e87529c4b5" providerId="ADAL" clId="{90CB14A1-4D0C-42D0-8922-F7DC9DABB0E7}" dt="2024-05-01T09:37:12.295" v="27" actId="478"/>
        <pc:sldMkLst>
          <pc:docMk/>
          <pc:sldMk cId="2120454895" sldId="544"/>
        </pc:sldMkLst>
        <pc:picChg chg="del">
          <ac:chgData name="Michal Tuláček" userId="3e44c8a3-78a3-4997-ad72-f5e87529c4b5" providerId="ADAL" clId="{90CB14A1-4D0C-42D0-8922-F7DC9DABB0E7}" dt="2024-05-01T09:37:12.295" v="27" actId="478"/>
          <ac:picMkLst>
            <pc:docMk/>
            <pc:sldMk cId="2120454895" sldId="544"/>
            <ac:picMk id="2" creationId="{00000000-0000-0000-0000-000000000000}"/>
          </ac:picMkLst>
        </pc:picChg>
      </pc:sldChg>
      <pc:sldChg chg="delSp mod delAnim">
        <pc:chgData name="Michal Tuláček" userId="3e44c8a3-78a3-4997-ad72-f5e87529c4b5" providerId="ADAL" clId="{90CB14A1-4D0C-42D0-8922-F7DC9DABB0E7}" dt="2024-05-01T09:37:14.352" v="28" actId="478"/>
        <pc:sldMkLst>
          <pc:docMk/>
          <pc:sldMk cId="1717020139" sldId="545"/>
        </pc:sldMkLst>
        <pc:picChg chg="del">
          <ac:chgData name="Michal Tuláček" userId="3e44c8a3-78a3-4997-ad72-f5e87529c4b5" providerId="ADAL" clId="{90CB14A1-4D0C-42D0-8922-F7DC9DABB0E7}" dt="2024-05-01T09:37:14.352" v="28" actId="478"/>
          <ac:picMkLst>
            <pc:docMk/>
            <pc:sldMk cId="1717020139" sldId="545"/>
            <ac:picMk id="4" creationId="{00000000-0000-0000-0000-000000000000}"/>
          </ac:picMkLst>
        </pc:picChg>
      </pc:sldChg>
      <pc:sldChg chg="delSp mod delAnim">
        <pc:chgData name="Michal Tuláček" userId="3e44c8a3-78a3-4997-ad72-f5e87529c4b5" providerId="ADAL" clId="{90CB14A1-4D0C-42D0-8922-F7DC9DABB0E7}" dt="2024-05-01T09:37:16.655" v="29" actId="478"/>
        <pc:sldMkLst>
          <pc:docMk/>
          <pc:sldMk cId="1131420714" sldId="546"/>
        </pc:sldMkLst>
        <pc:picChg chg="del">
          <ac:chgData name="Michal Tuláček" userId="3e44c8a3-78a3-4997-ad72-f5e87529c4b5" providerId="ADAL" clId="{90CB14A1-4D0C-42D0-8922-F7DC9DABB0E7}" dt="2024-05-01T09:37:16.655" v="29" actId="478"/>
          <ac:picMkLst>
            <pc:docMk/>
            <pc:sldMk cId="1131420714" sldId="546"/>
            <ac:picMk id="3" creationId="{683F9E2D-3802-4E24-A584-1F323ACE0245}"/>
          </ac:picMkLst>
        </pc:picChg>
      </pc:sldChg>
      <pc:sldChg chg="delSp mod delAnim">
        <pc:chgData name="Michal Tuláček" userId="3e44c8a3-78a3-4997-ad72-f5e87529c4b5" providerId="ADAL" clId="{90CB14A1-4D0C-42D0-8922-F7DC9DABB0E7}" dt="2024-05-01T09:37:19.537" v="30" actId="478"/>
        <pc:sldMkLst>
          <pc:docMk/>
          <pc:sldMk cId="4124450057" sldId="547"/>
        </pc:sldMkLst>
        <pc:picChg chg="del">
          <ac:chgData name="Michal Tuláček" userId="3e44c8a3-78a3-4997-ad72-f5e87529c4b5" providerId="ADAL" clId="{90CB14A1-4D0C-42D0-8922-F7DC9DABB0E7}" dt="2024-05-01T09:37:19.537" v="30" actId="478"/>
          <ac:picMkLst>
            <pc:docMk/>
            <pc:sldMk cId="4124450057" sldId="547"/>
            <ac:picMk id="2" creationId="{3AD8C01C-9261-4924-BB46-CA1F301E1A3A}"/>
          </ac:picMkLst>
        </pc:picChg>
      </pc:sldChg>
      <pc:sldChg chg="delSp mod delAnim">
        <pc:chgData name="Michal Tuláček" userId="3e44c8a3-78a3-4997-ad72-f5e87529c4b5" providerId="ADAL" clId="{90CB14A1-4D0C-42D0-8922-F7DC9DABB0E7}" dt="2024-05-01T09:36:46.367" v="16" actId="478"/>
        <pc:sldMkLst>
          <pc:docMk/>
          <pc:sldMk cId="685192220" sldId="548"/>
        </pc:sldMkLst>
        <pc:picChg chg="del">
          <ac:chgData name="Michal Tuláček" userId="3e44c8a3-78a3-4997-ad72-f5e87529c4b5" providerId="ADAL" clId="{90CB14A1-4D0C-42D0-8922-F7DC9DABB0E7}" dt="2024-05-01T09:36:46.367" v="16" actId="478"/>
          <ac:picMkLst>
            <pc:docMk/>
            <pc:sldMk cId="685192220" sldId="548"/>
            <ac:picMk id="3" creationId="{9DB1E616-81A0-492F-A534-36A8E300F88D}"/>
          </ac:picMkLst>
        </pc:picChg>
      </pc:sldChg>
      <pc:sldChg chg="delSp mod delAnim">
        <pc:chgData name="Michal Tuláček" userId="3e44c8a3-78a3-4997-ad72-f5e87529c4b5" providerId="ADAL" clId="{90CB14A1-4D0C-42D0-8922-F7DC9DABB0E7}" dt="2024-05-01T09:36:43.797" v="15" actId="478"/>
        <pc:sldMkLst>
          <pc:docMk/>
          <pc:sldMk cId="1203984947" sldId="549"/>
        </pc:sldMkLst>
        <pc:picChg chg="del">
          <ac:chgData name="Michal Tuláček" userId="3e44c8a3-78a3-4997-ad72-f5e87529c4b5" providerId="ADAL" clId="{90CB14A1-4D0C-42D0-8922-F7DC9DABB0E7}" dt="2024-05-01T09:36:43.797" v="15" actId="478"/>
          <ac:picMkLst>
            <pc:docMk/>
            <pc:sldMk cId="1203984947" sldId="549"/>
            <ac:picMk id="2" creationId="{373087AE-034B-492A-A602-4A2138CDC08D}"/>
          </ac:picMkLst>
        </pc:picChg>
      </pc:sldChg>
      <pc:sldChg chg="delSp mod delAnim">
        <pc:chgData name="Michal Tuláček" userId="3e44c8a3-78a3-4997-ad72-f5e87529c4b5" providerId="ADAL" clId="{90CB14A1-4D0C-42D0-8922-F7DC9DABB0E7}" dt="2024-05-01T09:36:08.901" v="1" actId="478"/>
        <pc:sldMkLst>
          <pc:docMk/>
          <pc:sldMk cId="665273102" sldId="551"/>
        </pc:sldMkLst>
        <pc:picChg chg="del">
          <ac:chgData name="Michal Tuláček" userId="3e44c8a3-78a3-4997-ad72-f5e87529c4b5" providerId="ADAL" clId="{90CB14A1-4D0C-42D0-8922-F7DC9DABB0E7}" dt="2024-05-01T09:36:08.901" v="1" actId="478"/>
          <ac:picMkLst>
            <pc:docMk/>
            <pc:sldMk cId="665273102" sldId="551"/>
            <ac:picMk id="2" creationId="{00000000-0000-0000-0000-000000000000}"/>
          </ac:picMkLst>
        </pc:picChg>
      </pc:sldChg>
      <pc:sldChg chg="delSp mod delAnim">
        <pc:chgData name="Michal Tuláček" userId="3e44c8a3-78a3-4997-ad72-f5e87529c4b5" providerId="ADAL" clId="{90CB14A1-4D0C-42D0-8922-F7DC9DABB0E7}" dt="2024-05-01T09:36:48.149" v="17" actId="478"/>
        <pc:sldMkLst>
          <pc:docMk/>
          <pc:sldMk cId="122131339" sldId="552"/>
        </pc:sldMkLst>
        <pc:picChg chg="del">
          <ac:chgData name="Michal Tuláček" userId="3e44c8a3-78a3-4997-ad72-f5e87529c4b5" providerId="ADAL" clId="{90CB14A1-4D0C-42D0-8922-F7DC9DABB0E7}" dt="2024-05-01T09:36:48.149" v="17" actId="478"/>
          <ac:picMkLst>
            <pc:docMk/>
            <pc:sldMk cId="122131339" sldId="552"/>
            <ac:picMk id="4" creationId="{07AD486F-FDE0-4929-AB05-3B16E058FDF3}"/>
          </ac:picMkLst>
        </pc:picChg>
      </pc:sldChg>
      <pc:sldChg chg="delSp mod delAnim">
        <pc:chgData name="Michal Tuláček" userId="3e44c8a3-78a3-4997-ad72-f5e87529c4b5" providerId="ADAL" clId="{90CB14A1-4D0C-42D0-8922-F7DC9DABB0E7}" dt="2024-05-01T09:36:39.281" v="13" actId="478"/>
        <pc:sldMkLst>
          <pc:docMk/>
          <pc:sldMk cId="4138284886" sldId="554"/>
        </pc:sldMkLst>
        <pc:picChg chg="del">
          <ac:chgData name="Michal Tuláček" userId="3e44c8a3-78a3-4997-ad72-f5e87529c4b5" providerId="ADAL" clId="{90CB14A1-4D0C-42D0-8922-F7DC9DABB0E7}" dt="2024-05-01T09:36:39.281" v="13" actId="478"/>
          <ac:picMkLst>
            <pc:docMk/>
            <pc:sldMk cId="4138284886" sldId="554"/>
            <ac:picMk id="3" creationId="{1792F192-8D73-416F-89DA-BAD7AF67D446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F932E3-493D-4346-A1A8-A38BC722AA65}" type="datetimeFigureOut">
              <a:rPr lang="cs-CZ" smtClean="0"/>
              <a:t>01.05.2024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4FB9D3-2DC8-407E-BB04-951626D519D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81898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987B75A-0937-49EF-904B-6FF4E55DC5E4}" type="slidenum">
              <a:rPr lang="cs-CZ" smtClean="0"/>
              <a:pPr>
                <a:defRPr/>
              </a:pPr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4767529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987B75A-0937-49EF-904B-6FF4E55DC5E4}" type="slidenum">
              <a:rPr lang="cs-CZ" smtClean="0"/>
              <a:pPr>
                <a:defRPr/>
              </a:pPr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001547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987B75A-0937-49EF-904B-6FF4E55DC5E4}" type="slidenum">
              <a:rPr lang="cs-CZ" smtClean="0"/>
              <a:pPr>
                <a:defRPr/>
              </a:pPr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3794075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987B75A-0937-49EF-904B-6FF4E55DC5E4}" type="slidenum">
              <a:rPr lang="cs-CZ" smtClean="0"/>
              <a:pPr>
                <a:defRPr/>
              </a:pPr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370006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987B75A-0937-49EF-904B-6FF4E55DC5E4}" type="slidenum">
              <a:rPr lang="cs-CZ" smtClean="0"/>
              <a:pPr>
                <a:defRPr/>
              </a:pPr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3045245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987B75A-0937-49EF-904B-6FF4E55DC5E4}" type="slidenum">
              <a:rPr lang="cs-CZ" smtClean="0"/>
              <a:pPr>
                <a:defRPr/>
              </a:pPr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4061911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987B75A-0937-49EF-904B-6FF4E55DC5E4}" type="slidenum">
              <a:rPr lang="cs-CZ" smtClean="0"/>
              <a:pPr>
                <a:defRPr/>
              </a:pPr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253663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987B75A-0937-49EF-904B-6FF4E55DC5E4}" type="slidenum">
              <a:rPr lang="cs-CZ" smtClean="0"/>
              <a:pPr>
                <a:defRPr/>
              </a:pPr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6236797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987B75A-0937-49EF-904B-6FF4E55DC5E4}" type="slidenum">
              <a:rPr lang="cs-CZ" smtClean="0"/>
              <a:pPr>
                <a:defRPr/>
              </a:pPr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1208150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987B75A-0937-49EF-904B-6FF4E55DC5E4}" type="slidenum">
              <a:rPr lang="cs-CZ" smtClean="0"/>
              <a:pPr>
                <a:defRPr/>
              </a:pPr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263638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987B75A-0937-49EF-904B-6FF4E55DC5E4}" type="slidenum">
              <a:rPr lang="cs-CZ" smtClean="0"/>
              <a:pPr>
                <a:defRPr/>
              </a:pPr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927748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987B75A-0937-49EF-904B-6FF4E55DC5E4}" type="slidenum">
              <a:rPr lang="cs-CZ" smtClean="0"/>
              <a:pPr>
                <a:defRPr/>
              </a:pPr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9686985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987B75A-0937-49EF-904B-6FF4E55DC5E4}" type="slidenum">
              <a:rPr lang="cs-CZ" smtClean="0"/>
              <a:pPr>
                <a:defRPr/>
              </a:pPr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7005032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987B75A-0937-49EF-904B-6FF4E55DC5E4}" type="slidenum">
              <a:rPr lang="cs-CZ" smtClean="0"/>
              <a:pPr>
                <a:defRPr/>
              </a:pPr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7726063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987B75A-0937-49EF-904B-6FF4E55DC5E4}" type="slidenum">
              <a:rPr lang="cs-CZ" smtClean="0"/>
              <a:pPr>
                <a:defRPr/>
              </a:pPr>
              <a:t>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6780400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987B75A-0937-49EF-904B-6FF4E55DC5E4}" type="slidenum">
              <a:rPr lang="cs-CZ" smtClean="0"/>
              <a:pPr>
                <a:defRPr/>
              </a:pPr>
              <a:t>25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744936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987B75A-0937-49EF-904B-6FF4E55DC5E4}" type="slidenum">
              <a:rPr lang="cs-CZ" smtClean="0"/>
              <a:pPr>
                <a:defRPr/>
              </a:pPr>
              <a:t>26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4109710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987B75A-0937-49EF-904B-6FF4E55DC5E4}" type="slidenum">
              <a:rPr lang="cs-CZ" smtClean="0"/>
              <a:pPr>
                <a:defRPr/>
              </a:pPr>
              <a:t>27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1757098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987B75A-0937-49EF-904B-6FF4E55DC5E4}" type="slidenum">
              <a:rPr lang="cs-CZ" smtClean="0"/>
              <a:pPr>
                <a:defRPr/>
              </a:pPr>
              <a:t>28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6095185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987B75A-0937-49EF-904B-6FF4E55DC5E4}" type="slidenum">
              <a:rPr lang="cs-CZ" smtClean="0"/>
              <a:pPr>
                <a:defRPr/>
              </a:pPr>
              <a:t>29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88618569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987B75A-0937-49EF-904B-6FF4E55DC5E4}" type="slidenum">
              <a:rPr lang="cs-CZ" smtClean="0"/>
              <a:pPr>
                <a:defRPr/>
              </a:pPr>
              <a:t>30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2010230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987B75A-0937-49EF-904B-6FF4E55DC5E4}" type="slidenum">
              <a:rPr lang="cs-CZ" smtClean="0"/>
              <a:pPr>
                <a:defRPr/>
              </a:pPr>
              <a:t>31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720351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987B75A-0937-49EF-904B-6FF4E55DC5E4}" type="slidenum">
              <a:rPr lang="cs-CZ" smtClean="0"/>
              <a:pPr>
                <a:defRPr/>
              </a:pPr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632530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987B75A-0937-49EF-904B-6FF4E55DC5E4}" type="slidenum">
              <a:rPr lang="cs-CZ" smtClean="0"/>
              <a:pPr>
                <a:defRPr/>
              </a:pPr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048353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987B75A-0937-49EF-904B-6FF4E55DC5E4}" type="slidenum">
              <a:rPr lang="cs-CZ" smtClean="0"/>
              <a:pPr>
                <a:defRPr/>
              </a:pPr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7910243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987B75A-0937-49EF-904B-6FF4E55DC5E4}" type="slidenum">
              <a:rPr lang="cs-CZ" smtClean="0"/>
              <a:pPr>
                <a:defRPr/>
              </a:pPr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25846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987B75A-0937-49EF-904B-6FF4E55DC5E4}" type="slidenum">
              <a:rPr lang="cs-CZ" smtClean="0"/>
              <a:pPr>
                <a:defRPr/>
              </a:pPr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6304106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987B75A-0937-49EF-904B-6FF4E55DC5E4}" type="slidenum">
              <a:rPr lang="cs-CZ" smtClean="0"/>
              <a:pPr>
                <a:defRPr/>
              </a:pPr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2230879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987B75A-0937-49EF-904B-6FF4E55DC5E4}" type="slidenum">
              <a:rPr lang="cs-CZ" smtClean="0"/>
              <a:pPr>
                <a:defRPr/>
              </a:pPr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153070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974341F-6859-4C3E-9B49-8654790058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EA33EA24-ED66-4D62-8405-1817BF60FA5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4C0F702-A3BA-40DA-8A35-7F47B0482B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CFC0215-5FA9-48C5-B76A-B863D5CF1F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831816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2DF746F-933B-4E12-808E-EB81E8792D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29BFF3C3-76F0-4FE0-9A11-723907B1CD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CCE00F3-4A45-489E-9DF1-9D82686A7C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724D3AA-6A76-4616-9473-6E1C4EFCC4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698742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91C8559A-92D7-4287-A491-CF4CE96BC40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02E83513-BAC1-4CE6-92FC-04316D258DB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2C437C0-1F8E-49DF-8B84-1684307D4B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59F3ADA-215C-4F9B-B149-FAE5FAB394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063079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A3FE012-DFAF-491C-9CCE-C9F0F480B7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53E194C-4BB7-404D-B4F2-EACE5DB1E3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AA46BFF-1914-476B-8CD1-53EF5C0CE8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4D6B0E8-CE9B-41E6-BE93-B69C7A99AF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3692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44DBAD8-3CC7-4563-971E-4D4F861AA8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B64557EE-42A3-4375-85F6-6946CCFA75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E16B916-0389-4948-A07E-6E45A5C9D5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916C3DA-AB28-4C68-B353-62F210FD8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517018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099A55A-1A53-4BBB-8222-A507275CDC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0E971D2-D61A-4BC2-846A-58C9BBA54D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86E6C1AC-3A57-4A04-B4D2-47049C28C8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CA668CF6-D7A8-4C79-A03B-5EFB11ED66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59A8147-2030-4614-A9D5-084AD2C37B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51362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5D4C5A0-7576-46A1-90B3-7F1EEB3B86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FC6BAE4F-A05B-416B-94B0-44965DB266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445693F1-9B8D-4FA8-80E3-2A33E4A319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2F403B9F-F39F-481F-A89E-34C3D6F215C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EF32B435-2574-4918-9386-5973458494C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8085A077-77CF-49DE-9711-09AC7568A6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2EAF3D90-4E18-4B4C-B0D9-82A110CDF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04433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07172A4-F95A-438D-A1A1-2B85A17AC8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8CD59FD6-EDA2-4FCA-8F21-1B81CA663D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23041D52-2C95-446E-98E2-713A64B0B8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47727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842CB126-0867-487F-B98A-C2DA9AB48E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5DD85B3F-B6D1-4D64-9DEB-9503D0E995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48608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82B5BAC-DE39-4C8C-8B48-3067D9CB05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43488A2-C9EE-4C31-97E7-303B3DB185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4E7DF73C-4085-497E-B813-BFC7195C09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25A61BDF-EC78-46A6-8228-29BE72E028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81ECA0E-4D35-43DF-A21F-A7BD9D8EC2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05632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33DD871-C166-49EF-BCFA-2A0B356ED0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26208F7C-A4C6-4AED-9A7F-B9D40F31A0C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622D2138-F5D1-449E-958D-A06C88CF13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19CCEF56-3649-428A-932C-2724F333AD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87A23600-3E42-4B1C-80C8-11B1D947E6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658226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sv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765F79AA-9FA1-4859-9A83-5B6C648948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764107B8-7111-4D0B-885D-F035ACBEAB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36909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C8CB009-14EF-4507-8073-BDD57CF9BF9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  <a:latin typeface="Gill Sans MT" panose="020B0502020104020203" pitchFamily="34" charset="-18"/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7D5DCB5-0FA9-4D4D-9EA2-3A93F3BE617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  <a:latin typeface="Gill Sans MT" panose="020B0502020104020203" pitchFamily="34" charset="-18"/>
              </a:defRPr>
            </a:lvl1pPr>
          </a:lstStyle>
          <a:p>
            <a:fld id="{55198495-D922-4C84-9C05-B0CB6B9CE971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F413AC6C-3CC2-4395-B1A6-D26662619244}"/>
              </a:ext>
            </a:extLst>
          </p:cNvPr>
          <p:cNvSpPr/>
          <p:nvPr userDrawn="1"/>
        </p:nvSpPr>
        <p:spPr>
          <a:xfrm flipV="1">
            <a:off x="246000" y="5619162"/>
            <a:ext cx="11700000" cy="21600"/>
          </a:xfrm>
          <a:prstGeom prst="rect">
            <a:avLst/>
          </a:prstGeom>
          <a:solidFill>
            <a:srgbClr val="CD1F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8" name="Grafický objekt 7">
            <a:extLst>
              <a:ext uri="{FF2B5EF4-FFF2-40B4-BE49-F238E27FC236}">
                <a16:creationId xmlns:a16="http://schemas.microsoft.com/office/drawing/2014/main" id="{9E0545A6-DB51-4E6A-9DEA-5B3EFA0EDB72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159328" y="5868786"/>
            <a:ext cx="2590276" cy="8611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90280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400" b="1" kern="1200">
          <a:solidFill>
            <a:schemeClr val="tx1"/>
          </a:solidFill>
          <a:latin typeface="Gill Sans MT" panose="020B0502020104020203" pitchFamily="34" charset="-18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C00000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Gill Sans MT" panose="020B0502020104020203" pitchFamily="34" charset="-18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Gill Sans MT" panose="020B0502020104020203" pitchFamily="34" charset="-18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Gill Sans MT" panose="020B0502020104020203" pitchFamily="34" charset="-18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Gill Sans MT" panose="020B0502020104020203" pitchFamily="34" charset="-18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Gill Sans MT" panose="020B0502020104020203" pitchFamily="34" charset="-18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>
            <a:extLst>
              <a:ext uri="{FF2B5EF4-FFF2-40B4-BE49-F238E27FC236}">
                <a16:creationId xmlns:a16="http://schemas.microsoft.com/office/drawing/2014/main" id="{0B1AA515-C4F5-4F05-9AA0-02923517FDA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Placení daní</a:t>
            </a:r>
          </a:p>
        </p:txBody>
      </p:sp>
      <p:sp>
        <p:nvSpPr>
          <p:cNvPr id="7" name="Podnadpis 6">
            <a:extLst>
              <a:ext uri="{FF2B5EF4-FFF2-40B4-BE49-F238E27FC236}">
                <a16:creationId xmlns:a16="http://schemas.microsoft.com/office/drawing/2014/main" id="{789D5057-A154-4798-978D-6C9909FC8D3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Michal Tuláček</a:t>
            </a:r>
          </a:p>
          <a:p>
            <a:r>
              <a:rPr lang="cs-CZ" dirty="0"/>
              <a:t>6. </a:t>
            </a:r>
            <a:r>
              <a:rPr lang="cs-CZ"/>
              <a:t>května 2024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864393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050"/>
    </mc:Choice>
    <mc:Fallback xmlns="">
      <p:transition spd="slow" advTm="7050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2152" name="Rectangle 8"/>
          <p:cNvSpPr>
            <a:spLocks noChangeArrowheads="1"/>
          </p:cNvSpPr>
          <p:nvPr/>
        </p:nvSpPr>
        <p:spPr bwMode="auto">
          <a:xfrm>
            <a:off x="4724805" y="3207499"/>
            <a:ext cx="3291840" cy="9906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cs-CZ" b="1" dirty="0"/>
              <a:t>Provozovatel poštovních </a:t>
            </a:r>
          </a:p>
          <a:p>
            <a:pPr algn="ctr"/>
            <a:r>
              <a:rPr lang="cs-CZ" b="1" dirty="0"/>
              <a:t>služeb</a:t>
            </a:r>
          </a:p>
        </p:txBody>
      </p:sp>
      <p:sp>
        <p:nvSpPr>
          <p:cNvPr id="902153" name="Rectangle 9"/>
          <p:cNvSpPr>
            <a:spLocks noChangeArrowheads="1"/>
          </p:cNvSpPr>
          <p:nvPr/>
        </p:nvSpPr>
        <p:spPr bwMode="auto">
          <a:xfrm>
            <a:off x="3261733" y="1421363"/>
            <a:ext cx="2048256" cy="15240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cs-CZ" b="1"/>
              <a:t>Odesílatel</a:t>
            </a:r>
          </a:p>
        </p:txBody>
      </p:sp>
      <p:sp>
        <p:nvSpPr>
          <p:cNvPr id="902154" name="Rectangle 10"/>
          <p:cNvSpPr>
            <a:spLocks noChangeArrowheads="1"/>
          </p:cNvSpPr>
          <p:nvPr/>
        </p:nvSpPr>
        <p:spPr bwMode="auto">
          <a:xfrm>
            <a:off x="2881133" y="4863683"/>
            <a:ext cx="2779776" cy="1224136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anchor="ctr">
            <a:normAutofit/>
          </a:bodyPr>
          <a:lstStyle/>
          <a:p>
            <a:pPr algn="ctr"/>
            <a:r>
              <a:rPr lang="cs-CZ" b="1" dirty="0"/>
              <a:t>Poskytovatel platebních </a:t>
            </a:r>
            <a:br>
              <a:rPr lang="cs-CZ" b="1" dirty="0"/>
            </a:br>
            <a:r>
              <a:rPr lang="cs-CZ" b="1" dirty="0"/>
              <a:t>služeb odesílatele</a:t>
            </a:r>
            <a:endParaRPr lang="cs-CZ" sz="2000" b="1" dirty="0"/>
          </a:p>
          <a:p>
            <a:pPr algn="ctr"/>
            <a:r>
              <a:rPr lang="cs-CZ" sz="1400" dirty="0"/>
              <a:t>(nebo provozovatele </a:t>
            </a:r>
            <a:br>
              <a:rPr lang="cs-CZ" sz="1400" dirty="0"/>
            </a:br>
            <a:r>
              <a:rPr lang="cs-CZ" sz="1400" dirty="0"/>
              <a:t>pošt. služeb)</a:t>
            </a:r>
          </a:p>
        </p:txBody>
      </p:sp>
      <p:sp>
        <p:nvSpPr>
          <p:cNvPr id="902155" name="Rectangle 11"/>
          <p:cNvSpPr>
            <a:spLocks noChangeArrowheads="1"/>
          </p:cNvSpPr>
          <p:nvPr/>
        </p:nvSpPr>
        <p:spPr bwMode="auto">
          <a:xfrm>
            <a:off x="8287453" y="1497563"/>
            <a:ext cx="2414016" cy="15240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cs-CZ" b="1" dirty="0"/>
              <a:t>Správce daně</a:t>
            </a:r>
          </a:p>
        </p:txBody>
      </p:sp>
      <p:sp>
        <p:nvSpPr>
          <p:cNvPr id="902156" name="Rectangle 12"/>
          <p:cNvSpPr>
            <a:spLocks noChangeArrowheads="1"/>
          </p:cNvSpPr>
          <p:nvPr/>
        </p:nvSpPr>
        <p:spPr bwMode="auto">
          <a:xfrm>
            <a:off x="7943461" y="4953203"/>
            <a:ext cx="3072384" cy="9906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cs-CZ" b="1" dirty="0"/>
              <a:t>Poskytovatel platebních </a:t>
            </a:r>
            <a:br>
              <a:rPr lang="cs-CZ" b="1" dirty="0"/>
            </a:br>
            <a:r>
              <a:rPr lang="cs-CZ" b="1" dirty="0"/>
              <a:t>služeb správce daně</a:t>
            </a:r>
          </a:p>
        </p:txBody>
      </p:sp>
      <p:sp>
        <p:nvSpPr>
          <p:cNvPr id="902164" name="Rectangle 20"/>
          <p:cNvSpPr>
            <a:spLocks noChangeArrowheads="1"/>
          </p:cNvSpPr>
          <p:nvPr/>
        </p:nvSpPr>
        <p:spPr bwMode="auto">
          <a:xfrm>
            <a:off x="2822821" y="3097763"/>
            <a:ext cx="1463040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cs-CZ" sz="1400" b="1" dirty="0"/>
              <a:t>odesílá</a:t>
            </a:r>
          </a:p>
          <a:p>
            <a:pPr algn="ctr"/>
            <a:r>
              <a:rPr lang="cs-CZ" sz="1400" b="1" dirty="0"/>
              <a:t>bezhotovostní platbu</a:t>
            </a:r>
          </a:p>
        </p:txBody>
      </p:sp>
      <p:sp>
        <p:nvSpPr>
          <p:cNvPr id="902165" name="Rectangle 21"/>
          <p:cNvSpPr>
            <a:spLocks noChangeArrowheads="1"/>
          </p:cNvSpPr>
          <p:nvPr/>
        </p:nvSpPr>
        <p:spPr bwMode="auto">
          <a:xfrm>
            <a:off x="5383141" y="1573764"/>
            <a:ext cx="153619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cs-CZ" sz="1400" b="1" dirty="0"/>
              <a:t>platí poštovním poukazem</a:t>
            </a:r>
          </a:p>
        </p:txBody>
      </p:sp>
      <p:sp>
        <p:nvSpPr>
          <p:cNvPr id="902166" name="Rectangle 22"/>
          <p:cNvSpPr>
            <a:spLocks noChangeArrowheads="1"/>
          </p:cNvSpPr>
          <p:nvPr/>
        </p:nvSpPr>
        <p:spPr bwMode="auto">
          <a:xfrm>
            <a:off x="9621349" y="3135492"/>
            <a:ext cx="1728192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cs-CZ" sz="1400" b="1" dirty="0"/>
              <a:t>platba připsána na účet správce daně</a:t>
            </a:r>
          </a:p>
          <a:p>
            <a:pPr algn="ctr"/>
            <a:r>
              <a:rPr lang="cs-CZ" sz="1600" b="1" dirty="0"/>
              <a:t>= den platby podle DŘ</a:t>
            </a:r>
          </a:p>
        </p:txBody>
      </p:sp>
      <p:sp>
        <p:nvSpPr>
          <p:cNvPr id="902167" name="Rectangle 23"/>
          <p:cNvSpPr>
            <a:spLocks noChangeArrowheads="1"/>
          </p:cNvSpPr>
          <p:nvPr/>
        </p:nvSpPr>
        <p:spPr bwMode="auto">
          <a:xfrm>
            <a:off x="5918053" y="5636607"/>
            <a:ext cx="197510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cs-CZ" sz="1400" b="1" dirty="0"/>
              <a:t>platba připsána </a:t>
            </a:r>
          </a:p>
          <a:p>
            <a:pPr algn="ctr"/>
            <a:r>
              <a:rPr lang="cs-CZ" sz="1400" b="1" dirty="0"/>
              <a:t>na účet PPS SD</a:t>
            </a:r>
          </a:p>
        </p:txBody>
      </p:sp>
      <p:sp>
        <p:nvSpPr>
          <p:cNvPr id="902169" name="Rectangle 25"/>
          <p:cNvSpPr>
            <a:spLocks noChangeArrowheads="1"/>
          </p:cNvSpPr>
          <p:nvPr/>
        </p:nvSpPr>
        <p:spPr bwMode="auto">
          <a:xfrm>
            <a:off x="5804925" y="4431636"/>
            <a:ext cx="248252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cs-CZ" sz="1400" b="1" dirty="0"/>
              <a:t>lhůta pro předání: 2 dny</a:t>
            </a:r>
          </a:p>
        </p:txBody>
      </p:sp>
      <p:cxnSp>
        <p:nvCxnSpPr>
          <p:cNvPr id="24" name="Přímá spojovací šipka 23"/>
          <p:cNvCxnSpPr>
            <a:stCxn id="902153" idx="2"/>
            <a:endCxn id="902154" idx="0"/>
          </p:cNvCxnSpPr>
          <p:nvPr/>
        </p:nvCxnSpPr>
        <p:spPr>
          <a:xfrm flipH="1">
            <a:off x="4271021" y="2945363"/>
            <a:ext cx="14840" cy="191832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Přímá spojovací šipka 26"/>
          <p:cNvCxnSpPr>
            <a:stCxn id="902152" idx="2"/>
            <a:endCxn id="902154" idx="0"/>
          </p:cNvCxnSpPr>
          <p:nvPr/>
        </p:nvCxnSpPr>
        <p:spPr>
          <a:xfrm flipH="1">
            <a:off x="4271021" y="4198099"/>
            <a:ext cx="2099704" cy="665584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Pravoúhlá spojovací čára 30"/>
          <p:cNvCxnSpPr>
            <a:stCxn id="902153" idx="3"/>
            <a:endCxn id="902152" idx="0"/>
          </p:cNvCxnSpPr>
          <p:nvPr/>
        </p:nvCxnSpPr>
        <p:spPr>
          <a:xfrm>
            <a:off x="5309989" y="2183363"/>
            <a:ext cx="1060736" cy="1024136"/>
          </a:xfrm>
          <a:prstGeom prst="bentConnector2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Přímá spojovací šipka 33"/>
          <p:cNvCxnSpPr>
            <a:stCxn id="902154" idx="3"/>
            <a:endCxn id="902156" idx="1"/>
          </p:cNvCxnSpPr>
          <p:nvPr/>
        </p:nvCxnSpPr>
        <p:spPr>
          <a:xfrm flipV="1">
            <a:off x="5660909" y="5448503"/>
            <a:ext cx="2282552" cy="2724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Přímá spojovací šipka 35"/>
          <p:cNvCxnSpPr>
            <a:stCxn id="902156" idx="0"/>
            <a:endCxn id="902155" idx="2"/>
          </p:cNvCxnSpPr>
          <p:nvPr/>
        </p:nvCxnSpPr>
        <p:spPr>
          <a:xfrm flipV="1">
            <a:off x="9479653" y="3021563"/>
            <a:ext cx="14808" cy="193164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Nadpis 1"/>
          <p:cNvSpPr>
            <a:spLocks noGrp="1"/>
          </p:cNvSpPr>
          <p:nvPr>
            <p:ph type="title"/>
          </p:nvPr>
        </p:nvSpPr>
        <p:spPr>
          <a:xfrm>
            <a:off x="2957804" y="543203"/>
            <a:ext cx="8186057" cy="576064"/>
          </a:xfrm>
        </p:spPr>
        <p:txBody>
          <a:bodyPr>
            <a:normAutofit fontScale="90000"/>
          </a:bodyPr>
          <a:lstStyle/>
          <a:p>
            <a:r>
              <a:rPr lang="cs-CZ" dirty="0"/>
              <a:t>Platební styk v rámci platby daní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5810">
        <p:fade/>
      </p:transition>
    </mc:Choice>
    <mc:Fallback xmlns="">
      <p:transition spd="med" advTm="581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2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021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02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02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2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021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021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021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2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9021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02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02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2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9021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021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9021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2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9021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9021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021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2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9021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9021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902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2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9021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9021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9021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2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9021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9021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902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2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9021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9021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9021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2152" grpId="0" animBg="1"/>
      <p:bldP spid="902154" grpId="0" animBg="1"/>
      <p:bldP spid="902155" grpId="0" animBg="1"/>
      <p:bldP spid="902156" grpId="0" animBg="1"/>
      <p:bldP spid="902164" grpId="0"/>
      <p:bldP spid="902165" grpId="0"/>
      <p:bldP spid="902166" grpId="0"/>
      <p:bldP spid="902167" grpId="0"/>
      <p:bldP spid="90216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6. Dělená správa</a:t>
            </a:r>
          </a:p>
        </p:txBody>
      </p:sp>
      <p:sp>
        <p:nvSpPr>
          <p:cNvPr id="90112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/>
              <a:t>pojem dělené správy</a:t>
            </a:r>
          </a:p>
          <a:p>
            <a:pPr lvl="1"/>
            <a:r>
              <a:rPr lang="cs-CZ" dirty="0"/>
              <a:t>§ 161 a 162 + § 2 odst. 3 písm. c) daňového řádu </a:t>
            </a:r>
          </a:p>
          <a:p>
            <a:pPr lvl="1"/>
            <a:r>
              <a:rPr lang="cs-CZ" dirty="0"/>
              <a:t>§ 106 správního řádu (a další zákony)</a:t>
            </a:r>
          </a:p>
          <a:p>
            <a:pPr lvl="1"/>
            <a:endParaRPr lang="cs-CZ" dirty="0"/>
          </a:p>
          <a:p>
            <a:r>
              <a:rPr lang="cs-CZ" dirty="0"/>
              <a:t>správa placení</a:t>
            </a:r>
          </a:p>
          <a:p>
            <a:endParaRPr lang="cs-CZ" dirty="0"/>
          </a:p>
          <a:p>
            <a:r>
              <a:rPr lang="cs-CZ" dirty="0"/>
              <a:t>procesní dělená správa</a:t>
            </a:r>
          </a:p>
          <a:p>
            <a:pPr lvl="1"/>
            <a:r>
              <a:rPr lang="cs-CZ" dirty="0"/>
              <a:t>obligatorní</a:t>
            </a:r>
          </a:p>
          <a:p>
            <a:pPr lvl="1"/>
            <a:endParaRPr lang="cs-CZ" dirty="0"/>
          </a:p>
          <a:p>
            <a:r>
              <a:rPr lang="cs-CZ" dirty="0"/>
              <a:t>věcná (kompetenční) dělená správa</a:t>
            </a:r>
          </a:p>
          <a:p>
            <a:pPr lvl="1"/>
            <a:r>
              <a:rPr lang="cs-CZ" dirty="0"/>
              <a:t>fakultativní</a:t>
            </a:r>
          </a:p>
          <a:p>
            <a:pPr lvl="1"/>
            <a:r>
              <a:rPr lang="cs-CZ" dirty="0"/>
              <a:t>3 varianty</a:t>
            </a:r>
          </a:p>
          <a:p>
            <a:pPr lvl="1"/>
            <a:endParaRPr lang="cs-CZ" dirty="0"/>
          </a:p>
        </p:txBody>
      </p:sp>
      <p:sp>
        <p:nvSpPr>
          <p:cNvPr id="6" name="TextovéPole 4"/>
          <p:cNvSpPr txBox="1">
            <a:spLocks noChangeArrowheads="1"/>
          </p:cNvSpPr>
          <p:nvPr/>
        </p:nvSpPr>
        <p:spPr bwMode="auto">
          <a:xfrm>
            <a:off x="1847851" y="6464370"/>
            <a:ext cx="135731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fld id="{15DA4785-F5AE-4736-8F1D-2F73FDCAD6C0}" type="slidenum">
              <a:rPr lang="cs-CZ" sz="1200" b="1">
                <a:solidFill>
                  <a:schemeClr val="bg1"/>
                </a:solidFill>
                <a:latin typeface="Lucida Sans Unicode" pitchFamily="34" charset="0"/>
              </a:rPr>
              <a:pPr/>
              <a:t>11</a:t>
            </a:fld>
            <a:endParaRPr lang="cs-CZ" sz="1200" dirty="0">
              <a:solidFill>
                <a:schemeClr val="bg1"/>
              </a:solidFill>
              <a:latin typeface="Lucida Sans Unicod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99052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228367">
        <p:fade/>
      </p:transition>
    </mc:Choice>
    <mc:Fallback xmlns="">
      <p:transition spd="med" advTm="228367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207568" y="1052736"/>
            <a:ext cx="3708982" cy="504326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/>
              <a:t>Procesní režim správního řádu (OSŘ, SŘS, </a:t>
            </a:r>
            <a:r>
              <a:rPr lang="cs-CZ" dirty="0" err="1"/>
              <a:t>TrŘ</a:t>
            </a:r>
            <a:r>
              <a:rPr lang="cs-CZ" dirty="0"/>
              <a:t> aj.)</a:t>
            </a:r>
          </a:p>
          <a:p>
            <a:pPr algn="ctr"/>
            <a:endParaRPr lang="cs-CZ" dirty="0"/>
          </a:p>
          <a:p>
            <a:pPr algn="ctr"/>
            <a:endParaRPr lang="cs-CZ" dirty="0"/>
          </a:p>
          <a:p>
            <a:pPr algn="ctr"/>
            <a:endParaRPr lang="cs-CZ" dirty="0"/>
          </a:p>
          <a:p>
            <a:pPr algn="ctr"/>
            <a:endParaRPr lang="cs-CZ" dirty="0"/>
          </a:p>
          <a:p>
            <a:pPr algn="ctr"/>
            <a:endParaRPr lang="cs-CZ" dirty="0"/>
          </a:p>
          <a:p>
            <a:pPr algn="ctr"/>
            <a:endParaRPr lang="cs-CZ" dirty="0"/>
          </a:p>
          <a:p>
            <a:pPr algn="ctr"/>
            <a:endParaRPr lang="cs-CZ" dirty="0"/>
          </a:p>
          <a:p>
            <a:pPr algn="ctr"/>
            <a:endParaRPr lang="cs-CZ" dirty="0"/>
          </a:p>
          <a:p>
            <a:pPr algn="ctr"/>
            <a:endParaRPr lang="cs-CZ" dirty="0"/>
          </a:p>
          <a:p>
            <a:pPr algn="ctr"/>
            <a:endParaRPr lang="cs-CZ" dirty="0"/>
          </a:p>
          <a:p>
            <a:pPr algn="ctr"/>
            <a:endParaRPr lang="cs-CZ" dirty="0"/>
          </a:p>
          <a:p>
            <a:pPr algn="ctr"/>
            <a:endParaRPr lang="cs-CZ" dirty="0"/>
          </a:p>
          <a:p>
            <a:pPr algn="ctr"/>
            <a:endParaRPr lang="cs-CZ" dirty="0"/>
          </a:p>
          <a:p>
            <a:pPr algn="ctr"/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6240017" y="1052736"/>
            <a:ext cx="3785560" cy="504326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/>
              <a:t>Procesní režim daňového řádu</a:t>
            </a:r>
          </a:p>
          <a:p>
            <a:pPr algn="ctr"/>
            <a:endParaRPr lang="cs-CZ" dirty="0"/>
          </a:p>
          <a:p>
            <a:pPr algn="ctr"/>
            <a:endParaRPr lang="cs-CZ" dirty="0"/>
          </a:p>
          <a:p>
            <a:pPr algn="ctr"/>
            <a:endParaRPr lang="cs-CZ" dirty="0"/>
          </a:p>
          <a:p>
            <a:pPr algn="ctr"/>
            <a:endParaRPr lang="cs-CZ" dirty="0"/>
          </a:p>
          <a:p>
            <a:pPr algn="ctr"/>
            <a:endParaRPr lang="cs-CZ" dirty="0"/>
          </a:p>
          <a:p>
            <a:pPr algn="ctr"/>
            <a:endParaRPr lang="cs-CZ" dirty="0"/>
          </a:p>
          <a:p>
            <a:pPr algn="ctr"/>
            <a:endParaRPr lang="cs-CZ" dirty="0"/>
          </a:p>
          <a:p>
            <a:pPr algn="ctr"/>
            <a:endParaRPr lang="cs-CZ" dirty="0"/>
          </a:p>
          <a:p>
            <a:pPr algn="ctr"/>
            <a:endParaRPr lang="cs-CZ" dirty="0"/>
          </a:p>
          <a:p>
            <a:pPr algn="ctr"/>
            <a:endParaRPr lang="cs-CZ" dirty="0"/>
          </a:p>
          <a:p>
            <a:pPr algn="ctr"/>
            <a:endParaRPr lang="cs-CZ" dirty="0"/>
          </a:p>
          <a:p>
            <a:pPr algn="ctr"/>
            <a:endParaRPr lang="cs-CZ" dirty="0"/>
          </a:p>
          <a:p>
            <a:pPr algn="ctr"/>
            <a:endParaRPr lang="cs-CZ" dirty="0"/>
          </a:p>
          <a:p>
            <a:pPr algn="ctr"/>
            <a:endParaRPr lang="cs-CZ" dirty="0"/>
          </a:p>
          <a:p>
            <a:pPr algn="ctr"/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2558416" y="2819636"/>
            <a:ext cx="2961521" cy="108012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/>
              <a:t>Řízení o uložení peněžitého plnění</a:t>
            </a:r>
          </a:p>
        </p:txBody>
      </p:sp>
      <p:sp>
        <p:nvSpPr>
          <p:cNvPr id="25" name="Obdélník 24"/>
          <p:cNvSpPr/>
          <p:nvPr/>
        </p:nvSpPr>
        <p:spPr>
          <a:xfrm>
            <a:off x="6631465" y="1847528"/>
            <a:ext cx="2961521" cy="864096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/>
              <a:t>Vybírání peněžitého plnění</a:t>
            </a:r>
          </a:p>
        </p:txBody>
      </p:sp>
      <p:sp>
        <p:nvSpPr>
          <p:cNvPr id="26" name="Obdélník 25"/>
          <p:cNvSpPr/>
          <p:nvPr/>
        </p:nvSpPr>
        <p:spPr>
          <a:xfrm>
            <a:off x="6631465" y="2927648"/>
            <a:ext cx="2961521" cy="864096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/>
              <a:t>Vymáhání peněžitého plnění</a:t>
            </a:r>
          </a:p>
        </p:txBody>
      </p:sp>
      <p:sp>
        <p:nvSpPr>
          <p:cNvPr id="28" name="Obdélník 27"/>
          <p:cNvSpPr/>
          <p:nvPr/>
        </p:nvSpPr>
        <p:spPr>
          <a:xfrm>
            <a:off x="6652037" y="4007768"/>
            <a:ext cx="2961521" cy="864096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/>
              <a:t>Evidence peněžitého plnění</a:t>
            </a:r>
          </a:p>
        </p:txBody>
      </p:sp>
      <p:sp>
        <p:nvSpPr>
          <p:cNvPr id="5" name="Zaoblený obdélník 4"/>
          <p:cNvSpPr/>
          <p:nvPr/>
        </p:nvSpPr>
        <p:spPr>
          <a:xfrm>
            <a:off x="2423593" y="5375920"/>
            <a:ext cx="3240360" cy="576064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/>
              <a:t>Příslušný orgán nemá procesní postavení správce daně</a:t>
            </a:r>
          </a:p>
        </p:txBody>
      </p:sp>
      <p:sp>
        <p:nvSpPr>
          <p:cNvPr id="29" name="Zaoblený obdélník 28"/>
          <p:cNvSpPr/>
          <p:nvPr/>
        </p:nvSpPr>
        <p:spPr>
          <a:xfrm>
            <a:off x="6512616" y="5375920"/>
            <a:ext cx="3240360" cy="576064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/>
              <a:t>Příslušný orgán má procesní postavení správce daně</a:t>
            </a:r>
          </a:p>
        </p:txBody>
      </p:sp>
      <p:sp>
        <p:nvSpPr>
          <p:cNvPr id="13" name="TextovéPole 4"/>
          <p:cNvSpPr txBox="1">
            <a:spLocks noChangeArrowheads="1"/>
          </p:cNvSpPr>
          <p:nvPr/>
        </p:nvSpPr>
        <p:spPr bwMode="auto">
          <a:xfrm>
            <a:off x="1847851" y="6464370"/>
            <a:ext cx="135731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fld id="{15DA4785-F5AE-4736-8F1D-2F73FDCAD6C0}" type="slidenum">
              <a:rPr lang="cs-CZ" sz="1200" b="1">
                <a:solidFill>
                  <a:schemeClr val="bg1"/>
                </a:solidFill>
                <a:latin typeface="Lucida Sans Unicode" pitchFamily="34" charset="0"/>
              </a:rPr>
              <a:pPr/>
              <a:t>12</a:t>
            </a:fld>
            <a:endParaRPr lang="cs-CZ" sz="1200" dirty="0">
              <a:solidFill>
                <a:schemeClr val="bg1"/>
              </a:solidFill>
              <a:latin typeface="Lucida Sans Unicode" pitchFamily="34" charset="0"/>
            </a:endParaRPr>
          </a:p>
        </p:txBody>
      </p:sp>
      <p:sp>
        <p:nvSpPr>
          <p:cNvPr id="14" name="Nadpis 1"/>
          <p:cNvSpPr>
            <a:spLocks noGrp="1"/>
          </p:cNvSpPr>
          <p:nvPr>
            <p:ph type="title"/>
          </p:nvPr>
        </p:nvSpPr>
        <p:spPr>
          <a:xfrm>
            <a:off x="3215680" y="188640"/>
            <a:ext cx="6995120" cy="576064"/>
          </a:xfrm>
        </p:spPr>
        <p:txBody>
          <a:bodyPr>
            <a:normAutofit fontScale="90000"/>
          </a:bodyPr>
          <a:lstStyle/>
          <a:p>
            <a:r>
              <a:rPr lang="cs-CZ" dirty="0"/>
              <a:t>Placení a dělená správa</a:t>
            </a:r>
          </a:p>
        </p:txBody>
      </p:sp>
    </p:spTree>
    <p:extLst>
      <p:ext uri="{BB962C8B-B14F-4D97-AF65-F5344CB8AC3E}">
        <p14:creationId xmlns:p14="http://schemas.microsoft.com/office/powerpoint/2010/main" val="2350469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2090">
        <p:fade/>
      </p:transition>
    </mc:Choice>
    <mc:Fallback xmlns="">
      <p:transition spd="med" advTm="1209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5" grpId="0" animBg="1"/>
      <p:bldP spid="26" grpId="0" animBg="1"/>
      <p:bldP spid="28" grpId="0" animBg="1"/>
      <p:bldP spid="5" grpId="0" animBg="1"/>
      <p:bldP spid="2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délník 5"/>
          <p:cNvSpPr/>
          <p:nvPr/>
        </p:nvSpPr>
        <p:spPr>
          <a:xfrm>
            <a:off x="1991545" y="1348701"/>
            <a:ext cx="8437567" cy="151216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/>
              <a:t>Orgán veřejné moci</a:t>
            </a:r>
          </a:p>
          <a:p>
            <a:pPr algn="ctr"/>
            <a:endParaRPr lang="cs-CZ" dirty="0"/>
          </a:p>
          <a:p>
            <a:pPr algn="ctr"/>
            <a:endParaRPr lang="cs-CZ" dirty="0"/>
          </a:p>
          <a:p>
            <a:pPr algn="ctr"/>
            <a:endParaRPr lang="cs-CZ" dirty="0"/>
          </a:p>
          <a:p>
            <a:pPr algn="ctr"/>
            <a:endParaRPr lang="cs-CZ" dirty="0"/>
          </a:p>
        </p:txBody>
      </p:sp>
      <p:sp>
        <p:nvSpPr>
          <p:cNvPr id="15" name="Obdélník 14"/>
          <p:cNvSpPr/>
          <p:nvPr/>
        </p:nvSpPr>
        <p:spPr>
          <a:xfrm>
            <a:off x="1991545" y="3004885"/>
            <a:ext cx="5485239" cy="151216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/>
              <a:t>Orgán veřejné moci</a:t>
            </a:r>
          </a:p>
          <a:p>
            <a:pPr algn="ctr"/>
            <a:endParaRPr lang="cs-CZ" dirty="0"/>
          </a:p>
          <a:p>
            <a:pPr algn="ctr"/>
            <a:endParaRPr lang="cs-CZ" dirty="0"/>
          </a:p>
          <a:p>
            <a:pPr algn="ctr"/>
            <a:endParaRPr lang="cs-CZ" dirty="0"/>
          </a:p>
          <a:p>
            <a:pPr algn="ctr"/>
            <a:endParaRPr lang="cs-CZ" dirty="0"/>
          </a:p>
        </p:txBody>
      </p:sp>
      <p:sp>
        <p:nvSpPr>
          <p:cNvPr id="16" name="Obdélník 15"/>
          <p:cNvSpPr/>
          <p:nvPr/>
        </p:nvSpPr>
        <p:spPr>
          <a:xfrm>
            <a:off x="1991545" y="4661069"/>
            <a:ext cx="2388895" cy="151216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/>
              <a:t>Orgán veř. moci</a:t>
            </a:r>
          </a:p>
          <a:p>
            <a:pPr algn="ctr"/>
            <a:endParaRPr lang="cs-CZ" dirty="0"/>
          </a:p>
          <a:p>
            <a:pPr algn="ctr"/>
            <a:endParaRPr lang="cs-CZ" dirty="0"/>
          </a:p>
          <a:p>
            <a:pPr algn="ctr"/>
            <a:endParaRPr lang="cs-CZ" dirty="0"/>
          </a:p>
          <a:p>
            <a:pPr algn="ctr"/>
            <a:endParaRPr lang="cs-CZ" dirty="0"/>
          </a:p>
        </p:txBody>
      </p:sp>
      <p:sp>
        <p:nvSpPr>
          <p:cNvPr id="7" name="Obdélník 6"/>
          <p:cNvSpPr/>
          <p:nvPr/>
        </p:nvSpPr>
        <p:spPr>
          <a:xfrm>
            <a:off x="2220247" y="1780749"/>
            <a:ext cx="1944216" cy="864096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/>
              <a:t>Uloží peněžité plnění</a:t>
            </a:r>
          </a:p>
        </p:txBody>
      </p:sp>
      <p:sp>
        <p:nvSpPr>
          <p:cNvPr id="18" name="Obdélník 17"/>
          <p:cNvSpPr/>
          <p:nvPr/>
        </p:nvSpPr>
        <p:spPr>
          <a:xfrm>
            <a:off x="2213883" y="3436933"/>
            <a:ext cx="1944216" cy="864096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/>
              <a:t>Uloží peněžité plnění</a:t>
            </a:r>
          </a:p>
        </p:txBody>
      </p:sp>
      <p:sp>
        <p:nvSpPr>
          <p:cNvPr id="19" name="Obdélník 18"/>
          <p:cNvSpPr/>
          <p:nvPr/>
        </p:nvSpPr>
        <p:spPr>
          <a:xfrm>
            <a:off x="2213883" y="5093117"/>
            <a:ext cx="1944216" cy="864096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/>
              <a:t>Uloží peněžité plnění</a:t>
            </a:r>
          </a:p>
        </p:txBody>
      </p:sp>
      <p:sp>
        <p:nvSpPr>
          <p:cNvPr id="20" name="Obdélník 19"/>
          <p:cNvSpPr/>
          <p:nvPr/>
        </p:nvSpPr>
        <p:spPr>
          <a:xfrm>
            <a:off x="4741048" y="1780749"/>
            <a:ext cx="2520280" cy="864096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/>
              <a:t>Vybírá a eviduje peněžité plnění</a:t>
            </a:r>
          </a:p>
        </p:txBody>
      </p:sp>
      <p:sp>
        <p:nvSpPr>
          <p:cNvPr id="21" name="Obdélník 20"/>
          <p:cNvSpPr/>
          <p:nvPr/>
        </p:nvSpPr>
        <p:spPr>
          <a:xfrm>
            <a:off x="4741048" y="3436933"/>
            <a:ext cx="2520280" cy="864096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/>
              <a:t>Vybírá a eviduje peněžité plnění</a:t>
            </a:r>
          </a:p>
        </p:txBody>
      </p:sp>
      <p:sp>
        <p:nvSpPr>
          <p:cNvPr id="22" name="Obdélník 21"/>
          <p:cNvSpPr/>
          <p:nvPr/>
        </p:nvSpPr>
        <p:spPr>
          <a:xfrm>
            <a:off x="7732868" y="1780749"/>
            <a:ext cx="2520280" cy="864096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/>
              <a:t>Vymáhá a eviduje peněžité plnění</a:t>
            </a:r>
          </a:p>
        </p:txBody>
      </p:sp>
      <p:sp>
        <p:nvSpPr>
          <p:cNvPr id="23" name="Obdélník 22"/>
          <p:cNvSpPr/>
          <p:nvPr/>
        </p:nvSpPr>
        <p:spPr>
          <a:xfrm>
            <a:off x="7548791" y="3020893"/>
            <a:ext cx="2880320" cy="151216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/>
              <a:t>(Obecný) správce daně</a:t>
            </a:r>
          </a:p>
          <a:p>
            <a:pPr algn="ctr"/>
            <a:endParaRPr lang="cs-CZ" dirty="0"/>
          </a:p>
          <a:p>
            <a:pPr algn="ctr"/>
            <a:endParaRPr lang="cs-CZ" dirty="0"/>
          </a:p>
          <a:p>
            <a:pPr algn="ctr"/>
            <a:endParaRPr lang="cs-CZ" dirty="0"/>
          </a:p>
          <a:p>
            <a:pPr algn="ctr"/>
            <a:endParaRPr lang="cs-CZ" dirty="0"/>
          </a:p>
        </p:txBody>
      </p:sp>
      <p:sp>
        <p:nvSpPr>
          <p:cNvPr id="24" name="Obdélník 23"/>
          <p:cNvSpPr/>
          <p:nvPr/>
        </p:nvSpPr>
        <p:spPr>
          <a:xfrm>
            <a:off x="4452448" y="4677077"/>
            <a:ext cx="5976663" cy="151216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/>
              <a:t>(Obecný) správce daně</a:t>
            </a:r>
          </a:p>
          <a:p>
            <a:pPr algn="ctr"/>
            <a:endParaRPr lang="cs-CZ" dirty="0"/>
          </a:p>
          <a:p>
            <a:pPr algn="ctr"/>
            <a:endParaRPr lang="cs-CZ" dirty="0"/>
          </a:p>
          <a:p>
            <a:pPr algn="ctr"/>
            <a:endParaRPr lang="cs-CZ" dirty="0"/>
          </a:p>
          <a:p>
            <a:pPr algn="ctr"/>
            <a:endParaRPr lang="cs-CZ" dirty="0"/>
          </a:p>
        </p:txBody>
      </p:sp>
      <p:sp>
        <p:nvSpPr>
          <p:cNvPr id="27" name="Obdélník 26"/>
          <p:cNvSpPr/>
          <p:nvPr/>
        </p:nvSpPr>
        <p:spPr>
          <a:xfrm>
            <a:off x="7800819" y="3436933"/>
            <a:ext cx="2520280" cy="864096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/>
              <a:t>Vymáhá a eviduje peněžité plnění</a:t>
            </a:r>
          </a:p>
        </p:txBody>
      </p:sp>
      <p:sp>
        <p:nvSpPr>
          <p:cNvPr id="30" name="Obdélník 29"/>
          <p:cNvSpPr/>
          <p:nvPr/>
        </p:nvSpPr>
        <p:spPr>
          <a:xfrm>
            <a:off x="7800819" y="5093117"/>
            <a:ext cx="2520280" cy="864096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/>
              <a:t>Vymáhá a eviduje peněžité plnění</a:t>
            </a:r>
          </a:p>
        </p:txBody>
      </p:sp>
      <p:sp>
        <p:nvSpPr>
          <p:cNvPr id="31" name="Obdélník 30"/>
          <p:cNvSpPr/>
          <p:nvPr/>
        </p:nvSpPr>
        <p:spPr>
          <a:xfrm>
            <a:off x="4734163" y="5093117"/>
            <a:ext cx="2520280" cy="864096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/>
              <a:t>Vybírá a eviduje peněžité plnění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1588008" y="1920119"/>
            <a:ext cx="3108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/>
              <a:t>I.</a:t>
            </a:r>
          </a:p>
        </p:txBody>
      </p:sp>
      <p:sp>
        <p:nvSpPr>
          <p:cNvPr id="25" name="TextovéPole 24"/>
          <p:cNvSpPr txBox="1"/>
          <p:nvPr/>
        </p:nvSpPr>
        <p:spPr>
          <a:xfrm>
            <a:off x="1524001" y="3576303"/>
            <a:ext cx="3749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/>
              <a:t>II.</a:t>
            </a:r>
          </a:p>
        </p:txBody>
      </p:sp>
      <p:sp>
        <p:nvSpPr>
          <p:cNvPr id="26" name="TextovéPole 25"/>
          <p:cNvSpPr txBox="1"/>
          <p:nvPr/>
        </p:nvSpPr>
        <p:spPr>
          <a:xfrm>
            <a:off x="1524000" y="5248495"/>
            <a:ext cx="4675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/>
              <a:t>III.</a:t>
            </a:r>
          </a:p>
        </p:txBody>
      </p:sp>
      <p:sp>
        <p:nvSpPr>
          <p:cNvPr id="29" name="Nadpis 1"/>
          <p:cNvSpPr>
            <a:spLocks noGrp="1"/>
          </p:cNvSpPr>
          <p:nvPr>
            <p:ph type="title"/>
          </p:nvPr>
        </p:nvSpPr>
        <p:spPr>
          <a:xfrm>
            <a:off x="2639616" y="356597"/>
            <a:ext cx="7571184" cy="576064"/>
          </a:xfrm>
        </p:spPr>
        <p:txBody>
          <a:bodyPr>
            <a:normAutofit fontScale="90000"/>
          </a:bodyPr>
          <a:lstStyle/>
          <a:p>
            <a:r>
              <a:rPr lang="cs-CZ" dirty="0"/>
              <a:t>Věcná (kompetenční) dělená správa</a:t>
            </a:r>
          </a:p>
        </p:txBody>
      </p:sp>
    </p:spTree>
    <p:extLst>
      <p:ext uri="{BB962C8B-B14F-4D97-AF65-F5344CB8AC3E}">
        <p14:creationId xmlns:p14="http://schemas.microsoft.com/office/powerpoint/2010/main" val="30628234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4050">
        <p:fade/>
      </p:transition>
    </mc:Choice>
    <mc:Fallback xmlns="">
      <p:transition spd="med" advTm="1405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5" grpId="0" animBg="1"/>
      <p:bldP spid="16" grpId="0" animBg="1"/>
      <p:bldP spid="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7" grpId="0" animBg="1"/>
      <p:bldP spid="30" grpId="0" animBg="1"/>
      <p:bldP spid="3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7. Ú</a:t>
            </a:r>
            <a:r>
              <a:rPr lang="cs-CZ" b="1" dirty="0"/>
              <a:t>roky hrazené daňovým subjektem (do 2020)</a:t>
            </a:r>
            <a:endParaRPr lang="cs-CZ" dirty="0"/>
          </a:p>
        </p:txBody>
      </p:sp>
      <p:sp>
        <p:nvSpPr>
          <p:cNvPr id="893955" name="Rectangle 3"/>
          <p:cNvSpPr>
            <a:spLocks noGrp="1" noChangeArrowheads="1"/>
          </p:cNvSpPr>
          <p:nvPr>
            <p:ph idx="1"/>
          </p:nvPr>
        </p:nvSpPr>
        <p:spPr/>
        <p:txBody>
          <a:bodyPr numCol="2">
            <a:normAutofit fontScale="70000" lnSpcReduction="20000"/>
          </a:bodyPr>
          <a:lstStyle/>
          <a:p>
            <a:r>
              <a:rPr lang="cs-CZ" dirty="0"/>
              <a:t>úrok z prodlení</a:t>
            </a:r>
          </a:p>
          <a:p>
            <a:pPr lvl="1"/>
            <a:r>
              <a:rPr lang="cs-CZ" dirty="0"/>
              <a:t>sankce za prodlení s platbou</a:t>
            </a:r>
          </a:p>
          <a:p>
            <a:pPr lvl="1"/>
            <a:r>
              <a:rPr lang="cs-CZ" dirty="0"/>
              <a:t>počítá se od původního dne splatnosti (+ 5 dnů)</a:t>
            </a:r>
          </a:p>
          <a:p>
            <a:pPr lvl="1"/>
            <a:r>
              <a:rPr lang="cs-CZ" dirty="0" err="1"/>
              <a:t>repo</a:t>
            </a:r>
            <a:r>
              <a:rPr lang="cs-CZ" dirty="0"/>
              <a:t> sazba + 14 procentních bodů za rok</a:t>
            </a:r>
          </a:p>
          <a:p>
            <a:pPr lvl="1"/>
            <a:r>
              <a:rPr lang="cs-CZ" dirty="0"/>
              <a:t>splatný každým dnem, předepisovaný do evidence 1 x za měsíc</a:t>
            </a:r>
          </a:p>
          <a:p>
            <a:pPr lvl="1"/>
            <a:r>
              <a:rPr lang="cs-CZ" dirty="0"/>
              <a:t>nevzniká na příslušenství daně ani u dělené správy</a:t>
            </a:r>
          </a:p>
          <a:p>
            <a:pPr lvl="1"/>
            <a:r>
              <a:rPr lang="cs-CZ" dirty="0"/>
              <a:t>limit 200 Kč</a:t>
            </a:r>
          </a:p>
          <a:p>
            <a:pPr lvl="1"/>
            <a:r>
              <a:rPr lang="cs-CZ" dirty="0"/>
              <a:t>x penále (nejde o sankci v rovině platební)  </a:t>
            </a:r>
            <a:br>
              <a:rPr lang="cs-CZ" dirty="0"/>
            </a:br>
            <a:r>
              <a:rPr lang="cs-CZ" dirty="0"/>
              <a:t>x penále podle jiných zákonů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úrok z posečkané částky</a:t>
            </a:r>
          </a:p>
          <a:p>
            <a:pPr lvl="1"/>
            <a:r>
              <a:rPr lang="cs-CZ" dirty="0"/>
              <a:t>po dobu posečkání nebo rozložení platby do splátek</a:t>
            </a:r>
            <a:br>
              <a:rPr lang="cs-CZ" dirty="0"/>
            </a:br>
            <a:r>
              <a:rPr lang="cs-CZ" dirty="0"/>
              <a:t>(namísto úroku z prodlení)</a:t>
            </a:r>
          </a:p>
          <a:p>
            <a:pPr lvl="1"/>
            <a:r>
              <a:rPr lang="cs-CZ" dirty="0" err="1"/>
              <a:t>repo</a:t>
            </a:r>
            <a:r>
              <a:rPr lang="cs-CZ" dirty="0"/>
              <a:t> sazba + 7 procentních bodů za rok</a:t>
            </a:r>
          </a:p>
          <a:p>
            <a:pPr lvl="1"/>
            <a:r>
              <a:rPr lang="cs-CZ" dirty="0"/>
              <a:t>splatnost 30 dnů ode dne doručení platebního výměru</a:t>
            </a:r>
          </a:p>
          <a:p>
            <a:pPr lvl="1"/>
            <a:r>
              <a:rPr lang="cs-CZ" dirty="0"/>
              <a:t>limit 100 Kč</a:t>
            </a:r>
          </a:p>
          <a:p>
            <a:endParaRPr lang="cs-CZ" dirty="0"/>
          </a:p>
          <a:p>
            <a:r>
              <a:rPr lang="cs-CZ" dirty="0"/>
              <a:t>u obou úroků je možné žádat o prominutí</a:t>
            </a:r>
          </a:p>
          <a:p>
            <a:pPr lvl="1"/>
            <a:endParaRPr lang="cs-CZ" dirty="0"/>
          </a:p>
          <a:p>
            <a:pPr lvl="1"/>
            <a:endParaRPr lang="cs-CZ" dirty="0"/>
          </a:p>
          <a:p>
            <a:endParaRPr lang="cs-CZ" dirty="0"/>
          </a:p>
        </p:txBody>
      </p:sp>
      <p:sp>
        <p:nvSpPr>
          <p:cNvPr id="6" name="TextovéPole 4"/>
          <p:cNvSpPr txBox="1">
            <a:spLocks noChangeArrowheads="1"/>
          </p:cNvSpPr>
          <p:nvPr/>
        </p:nvSpPr>
        <p:spPr bwMode="auto">
          <a:xfrm>
            <a:off x="1847851" y="6464370"/>
            <a:ext cx="135731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fld id="{15DA4785-F5AE-4736-8F1D-2F73FDCAD6C0}" type="slidenum">
              <a:rPr lang="cs-CZ" sz="1200" b="1">
                <a:solidFill>
                  <a:schemeClr val="bg1"/>
                </a:solidFill>
                <a:latin typeface="Lucida Sans Unicode" pitchFamily="34" charset="0"/>
              </a:rPr>
              <a:pPr/>
              <a:t>14</a:t>
            </a:fld>
            <a:endParaRPr lang="cs-CZ" sz="1200" dirty="0">
              <a:solidFill>
                <a:schemeClr val="bg1"/>
              </a:solidFill>
              <a:latin typeface="Lucida Sans Unicod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88667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36084">
        <p:fade/>
      </p:transition>
    </mc:Choice>
    <mc:Fallback xmlns="">
      <p:transition spd="med" advTm="336084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7. Ú</a:t>
            </a:r>
            <a:r>
              <a:rPr lang="cs-CZ" b="1" dirty="0"/>
              <a:t>roky hrazené daňovým subjektem (od 2021)</a:t>
            </a:r>
            <a:endParaRPr lang="cs-CZ" dirty="0"/>
          </a:p>
        </p:txBody>
      </p:sp>
      <p:sp>
        <p:nvSpPr>
          <p:cNvPr id="893955" name="Rectangle 3"/>
          <p:cNvSpPr>
            <a:spLocks noGrp="1" noChangeArrowheads="1"/>
          </p:cNvSpPr>
          <p:nvPr>
            <p:ph idx="1"/>
          </p:nvPr>
        </p:nvSpPr>
        <p:spPr/>
        <p:txBody>
          <a:bodyPr numCol="2">
            <a:normAutofit fontScale="70000" lnSpcReduction="20000"/>
          </a:bodyPr>
          <a:lstStyle/>
          <a:p>
            <a:r>
              <a:rPr lang="cs-CZ" dirty="0"/>
              <a:t>úrok z prodlení</a:t>
            </a:r>
          </a:p>
          <a:p>
            <a:pPr lvl="1"/>
            <a:r>
              <a:rPr lang="cs-CZ" dirty="0"/>
              <a:t>sankce za prodlení s platbou</a:t>
            </a:r>
          </a:p>
          <a:p>
            <a:pPr lvl="1"/>
            <a:r>
              <a:rPr lang="cs-CZ" dirty="0"/>
              <a:t>počítá se od původního dne splatnosti (+ 4 dny)</a:t>
            </a:r>
          </a:p>
          <a:p>
            <a:pPr lvl="1"/>
            <a:r>
              <a:rPr lang="cs-CZ" dirty="0"/>
              <a:t>sazba podle </a:t>
            </a:r>
            <a:r>
              <a:rPr lang="cs-CZ" dirty="0" err="1"/>
              <a:t>obč</a:t>
            </a:r>
            <a:r>
              <a:rPr lang="cs-CZ" dirty="0"/>
              <a:t>. z.</a:t>
            </a:r>
          </a:p>
          <a:p>
            <a:pPr lvl="1"/>
            <a:r>
              <a:rPr lang="cs-CZ" dirty="0"/>
              <a:t>splatný každým dnem, předepisovaný do evidence podle potřeby nebo po pominutí podmínek pro jeho vznik</a:t>
            </a:r>
          </a:p>
          <a:p>
            <a:pPr lvl="1"/>
            <a:r>
              <a:rPr lang="cs-CZ" dirty="0"/>
              <a:t>nevzniká na příslušenství daně ani u dělené správy</a:t>
            </a:r>
          </a:p>
          <a:p>
            <a:pPr lvl="1"/>
            <a:r>
              <a:rPr lang="cs-CZ" dirty="0"/>
              <a:t>limit 1000 Kč</a:t>
            </a:r>
          </a:p>
          <a:p>
            <a:pPr lvl="1"/>
            <a:r>
              <a:rPr lang="cs-CZ" dirty="0"/>
              <a:t>x penále (nejde o sankci v rovině platební)  </a:t>
            </a:r>
            <a:br>
              <a:rPr lang="cs-CZ" dirty="0"/>
            </a:br>
            <a:r>
              <a:rPr lang="cs-CZ" dirty="0"/>
              <a:t>x penále podle jiných zákonů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úrok z posečkané částky</a:t>
            </a:r>
          </a:p>
          <a:p>
            <a:pPr lvl="1"/>
            <a:r>
              <a:rPr lang="cs-CZ" dirty="0"/>
              <a:t>po dobu posečkání nebo rozložení platby do splátek</a:t>
            </a:r>
            <a:br>
              <a:rPr lang="cs-CZ" dirty="0"/>
            </a:br>
            <a:r>
              <a:rPr lang="cs-CZ" dirty="0"/>
              <a:t>(namísto úroku z prodlení)</a:t>
            </a:r>
          </a:p>
          <a:p>
            <a:pPr lvl="1"/>
            <a:r>
              <a:rPr lang="cs-CZ" dirty="0"/>
              <a:t>sazba ve výši poloviny  úroku z prodlení</a:t>
            </a:r>
          </a:p>
          <a:p>
            <a:pPr lvl="1"/>
            <a:r>
              <a:rPr lang="cs-CZ" dirty="0"/>
              <a:t>splatnost 30 dnů ode dne, kdy pominuly podmínky pro jeho vznik</a:t>
            </a:r>
          </a:p>
          <a:p>
            <a:pPr lvl="1"/>
            <a:r>
              <a:rPr lang="cs-CZ" dirty="0"/>
              <a:t>limit 1000 Kč</a:t>
            </a:r>
          </a:p>
          <a:p>
            <a:endParaRPr lang="cs-CZ" dirty="0"/>
          </a:p>
          <a:p>
            <a:r>
              <a:rPr lang="cs-CZ" dirty="0"/>
              <a:t>u obou úroků je možné žádat o prominutí</a:t>
            </a:r>
          </a:p>
          <a:p>
            <a:pPr lvl="1"/>
            <a:endParaRPr lang="cs-CZ" dirty="0"/>
          </a:p>
          <a:p>
            <a:pPr lvl="1"/>
            <a:endParaRPr lang="cs-CZ" dirty="0"/>
          </a:p>
          <a:p>
            <a:endParaRPr lang="cs-CZ" dirty="0"/>
          </a:p>
        </p:txBody>
      </p:sp>
      <p:sp>
        <p:nvSpPr>
          <p:cNvPr id="6" name="TextovéPole 4"/>
          <p:cNvSpPr txBox="1">
            <a:spLocks noChangeArrowheads="1"/>
          </p:cNvSpPr>
          <p:nvPr/>
        </p:nvSpPr>
        <p:spPr bwMode="auto">
          <a:xfrm>
            <a:off x="1847851" y="6464370"/>
            <a:ext cx="135731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fld id="{15DA4785-F5AE-4736-8F1D-2F73FDCAD6C0}" type="slidenum">
              <a:rPr lang="cs-CZ" sz="1200" b="1">
                <a:solidFill>
                  <a:schemeClr val="bg1"/>
                </a:solidFill>
                <a:latin typeface="Lucida Sans Unicode" pitchFamily="34" charset="0"/>
              </a:rPr>
              <a:pPr/>
              <a:t>15</a:t>
            </a:fld>
            <a:endParaRPr lang="cs-CZ" sz="1200" dirty="0">
              <a:solidFill>
                <a:schemeClr val="bg1"/>
              </a:solidFill>
              <a:latin typeface="Lucida Sans Unicod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82848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20604">
        <p:fade/>
      </p:transition>
    </mc:Choice>
    <mc:Fallback xmlns="">
      <p:transition spd="med" advTm="120604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2135560" y="1055848"/>
            <a:ext cx="4896544" cy="510945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b="1" dirty="0"/>
              <a:t>Jednání daňového subjektu</a:t>
            </a:r>
          </a:p>
          <a:p>
            <a:pPr algn="ctr"/>
            <a:endParaRPr lang="cs-CZ" dirty="0"/>
          </a:p>
          <a:p>
            <a:pPr algn="ctr"/>
            <a:endParaRPr lang="cs-CZ" dirty="0"/>
          </a:p>
          <a:p>
            <a:pPr algn="ctr"/>
            <a:endParaRPr lang="cs-CZ" dirty="0"/>
          </a:p>
          <a:p>
            <a:pPr algn="ctr"/>
            <a:endParaRPr lang="cs-CZ" dirty="0"/>
          </a:p>
          <a:p>
            <a:pPr algn="ctr"/>
            <a:endParaRPr lang="cs-CZ" dirty="0"/>
          </a:p>
          <a:p>
            <a:pPr algn="ctr"/>
            <a:endParaRPr lang="cs-CZ" dirty="0"/>
          </a:p>
          <a:p>
            <a:pPr algn="ctr"/>
            <a:endParaRPr lang="cs-CZ" dirty="0"/>
          </a:p>
          <a:p>
            <a:pPr algn="ctr"/>
            <a:endParaRPr lang="cs-CZ" dirty="0"/>
          </a:p>
          <a:p>
            <a:pPr algn="ctr"/>
            <a:endParaRPr lang="cs-CZ" dirty="0"/>
          </a:p>
          <a:p>
            <a:pPr algn="ctr"/>
            <a:endParaRPr lang="cs-CZ" dirty="0"/>
          </a:p>
          <a:p>
            <a:pPr algn="ctr"/>
            <a:endParaRPr lang="cs-CZ" dirty="0"/>
          </a:p>
          <a:p>
            <a:pPr algn="ctr"/>
            <a:endParaRPr lang="cs-CZ" dirty="0"/>
          </a:p>
          <a:p>
            <a:pPr algn="ctr"/>
            <a:endParaRPr lang="cs-CZ" dirty="0"/>
          </a:p>
          <a:p>
            <a:pPr algn="ctr"/>
            <a:endParaRPr lang="cs-CZ" dirty="0"/>
          </a:p>
          <a:p>
            <a:pPr algn="ctr"/>
            <a:endParaRPr lang="cs-CZ" dirty="0"/>
          </a:p>
          <a:p>
            <a:pPr algn="ctr"/>
            <a:endParaRPr lang="cs-CZ" dirty="0"/>
          </a:p>
          <a:p>
            <a:pPr algn="ctr"/>
            <a:endParaRPr lang="cs-CZ" dirty="0"/>
          </a:p>
        </p:txBody>
      </p:sp>
      <p:sp>
        <p:nvSpPr>
          <p:cNvPr id="28" name="Obdélník 27"/>
          <p:cNvSpPr/>
          <p:nvPr/>
        </p:nvSpPr>
        <p:spPr>
          <a:xfrm>
            <a:off x="7104112" y="1055848"/>
            <a:ext cx="3341000" cy="510945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b="1" dirty="0"/>
              <a:t>Následek</a:t>
            </a:r>
          </a:p>
          <a:p>
            <a:pPr algn="ctr"/>
            <a:endParaRPr lang="cs-CZ" dirty="0"/>
          </a:p>
          <a:p>
            <a:pPr algn="ctr"/>
            <a:endParaRPr lang="cs-CZ" dirty="0"/>
          </a:p>
          <a:p>
            <a:pPr algn="ctr"/>
            <a:endParaRPr lang="cs-CZ" dirty="0"/>
          </a:p>
          <a:p>
            <a:pPr algn="ctr"/>
            <a:endParaRPr lang="cs-CZ" dirty="0"/>
          </a:p>
          <a:p>
            <a:pPr algn="ctr"/>
            <a:endParaRPr lang="cs-CZ" dirty="0"/>
          </a:p>
          <a:p>
            <a:pPr algn="ctr"/>
            <a:endParaRPr lang="cs-CZ" dirty="0"/>
          </a:p>
          <a:p>
            <a:pPr algn="ctr"/>
            <a:endParaRPr lang="cs-CZ" dirty="0"/>
          </a:p>
          <a:p>
            <a:pPr algn="ctr"/>
            <a:endParaRPr lang="cs-CZ" dirty="0"/>
          </a:p>
          <a:p>
            <a:pPr algn="ctr"/>
            <a:endParaRPr lang="cs-CZ" dirty="0"/>
          </a:p>
          <a:p>
            <a:pPr algn="ctr"/>
            <a:endParaRPr lang="cs-CZ" dirty="0"/>
          </a:p>
          <a:p>
            <a:pPr algn="ctr"/>
            <a:endParaRPr lang="cs-CZ" dirty="0"/>
          </a:p>
          <a:p>
            <a:pPr algn="ctr"/>
            <a:endParaRPr lang="cs-CZ" dirty="0"/>
          </a:p>
          <a:p>
            <a:pPr algn="ctr"/>
            <a:endParaRPr lang="cs-CZ" dirty="0"/>
          </a:p>
          <a:p>
            <a:pPr algn="ctr"/>
            <a:endParaRPr lang="cs-CZ" dirty="0"/>
          </a:p>
          <a:p>
            <a:pPr algn="ctr"/>
            <a:endParaRPr lang="cs-CZ" dirty="0"/>
          </a:p>
          <a:p>
            <a:pPr algn="ctr"/>
            <a:endParaRPr lang="cs-CZ" dirty="0"/>
          </a:p>
          <a:p>
            <a:pPr algn="ctr"/>
            <a:endParaRPr lang="cs-CZ" dirty="0"/>
          </a:p>
        </p:txBody>
      </p:sp>
      <p:sp>
        <p:nvSpPr>
          <p:cNvPr id="4" name="Zaoblený obdélník 3"/>
          <p:cNvSpPr/>
          <p:nvPr/>
        </p:nvSpPr>
        <p:spPr>
          <a:xfrm>
            <a:off x="3432872" y="2204864"/>
            <a:ext cx="2160240" cy="545176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/>
              <a:t>nepřizná a nezaplatí daň</a:t>
            </a:r>
          </a:p>
        </p:txBody>
      </p:sp>
      <p:sp>
        <p:nvSpPr>
          <p:cNvPr id="32" name="Zaoblený obdélník 31"/>
          <p:cNvSpPr/>
          <p:nvPr/>
        </p:nvSpPr>
        <p:spPr>
          <a:xfrm>
            <a:off x="2351584" y="2938948"/>
            <a:ext cx="2036824" cy="576064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/>
              <a:t>přizná daň</a:t>
            </a:r>
          </a:p>
        </p:txBody>
      </p:sp>
      <p:sp>
        <p:nvSpPr>
          <p:cNvPr id="33" name="Zaoblený obdélník 32"/>
          <p:cNvSpPr/>
          <p:nvPr/>
        </p:nvSpPr>
        <p:spPr>
          <a:xfrm>
            <a:off x="4650722" y="2929820"/>
            <a:ext cx="2237366" cy="576064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/>
              <a:t>nezaplatí daň</a:t>
            </a:r>
          </a:p>
        </p:txBody>
      </p:sp>
      <p:sp>
        <p:nvSpPr>
          <p:cNvPr id="34" name="Zaoblený obdélník 33"/>
          <p:cNvSpPr/>
          <p:nvPr/>
        </p:nvSpPr>
        <p:spPr>
          <a:xfrm>
            <a:off x="2351586" y="3717032"/>
            <a:ext cx="2036823" cy="576064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/>
              <a:t>přizná  a zaplatí daň</a:t>
            </a:r>
          </a:p>
          <a:p>
            <a:pPr algn="ctr"/>
            <a:r>
              <a:rPr lang="cs-CZ" sz="1400" b="1" dirty="0"/>
              <a:t>v nižší výši </a:t>
            </a:r>
          </a:p>
        </p:txBody>
      </p:sp>
      <p:sp>
        <p:nvSpPr>
          <p:cNvPr id="36" name="Zaoblený obdélník 35"/>
          <p:cNvSpPr/>
          <p:nvPr/>
        </p:nvSpPr>
        <p:spPr>
          <a:xfrm>
            <a:off x="3431704" y="1548834"/>
            <a:ext cx="2160240" cy="545176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/>
              <a:t>přizná a zaplatí daň</a:t>
            </a:r>
          </a:p>
          <a:p>
            <a:pPr algn="ctr"/>
            <a:r>
              <a:rPr lang="cs-CZ" sz="1200" b="1" dirty="0"/>
              <a:t>ve správné výši</a:t>
            </a:r>
          </a:p>
        </p:txBody>
      </p:sp>
      <p:sp>
        <p:nvSpPr>
          <p:cNvPr id="37" name="TextovéPole 36"/>
          <p:cNvSpPr txBox="1"/>
          <p:nvPr/>
        </p:nvSpPr>
        <p:spPr>
          <a:xfrm>
            <a:off x="1588008" y="1602474"/>
            <a:ext cx="3108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/>
              <a:t>I.</a:t>
            </a:r>
          </a:p>
        </p:txBody>
      </p:sp>
      <p:sp>
        <p:nvSpPr>
          <p:cNvPr id="38" name="TextovéPole 37"/>
          <p:cNvSpPr txBox="1"/>
          <p:nvPr/>
        </p:nvSpPr>
        <p:spPr>
          <a:xfrm>
            <a:off x="1588008" y="2292786"/>
            <a:ext cx="5475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/>
              <a:t>II.</a:t>
            </a:r>
          </a:p>
        </p:txBody>
      </p:sp>
      <p:sp>
        <p:nvSpPr>
          <p:cNvPr id="39" name="TextovéPole 38"/>
          <p:cNvSpPr txBox="1"/>
          <p:nvPr/>
        </p:nvSpPr>
        <p:spPr>
          <a:xfrm>
            <a:off x="1588008" y="3042314"/>
            <a:ext cx="6195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/>
              <a:t>III.</a:t>
            </a:r>
          </a:p>
        </p:txBody>
      </p:sp>
      <p:sp>
        <p:nvSpPr>
          <p:cNvPr id="40" name="TextovéPole 39"/>
          <p:cNvSpPr txBox="1"/>
          <p:nvPr/>
        </p:nvSpPr>
        <p:spPr>
          <a:xfrm>
            <a:off x="1588008" y="3820398"/>
            <a:ext cx="6195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/>
              <a:t>IV.</a:t>
            </a:r>
          </a:p>
        </p:txBody>
      </p:sp>
      <p:sp>
        <p:nvSpPr>
          <p:cNvPr id="41" name="TextovéPole 40"/>
          <p:cNvSpPr txBox="1"/>
          <p:nvPr/>
        </p:nvSpPr>
        <p:spPr>
          <a:xfrm>
            <a:off x="1588008" y="4581128"/>
            <a:ext cx="5475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/>
              <a:t>V.</a:t>
            </a:r>
          </a:p>
        </p:txBody>
      </p:sp>
      <p:sp>
        <p:nvSpPr>
          <p:cNvPr id="42" name="Zaoblený obdélník 41"/>
          <p:cNvSpPr/>
          <p:nvPr/>
        </p:nvSpPr>
        <p:spPr>
          <a:xfrm>
            <a:off x="2351586" y="4477762"/>
            <a:ext cx="2036823" cy="576064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/>
              <a:t>přizná  a zaplatí daň</a:t>
            </a:r>
          </a:p>
          <a:p>
            <a:pPr algn="ctr"/>
            <a:r>
              <a:rPr lang="cs-CZ" sz="1400" b="1" dirty="0"/>
              <a:t>v nižší výši </a:t>
            </a:r>
          </a:p>
        </p:txBody>
      </p:sp>
      <p:sp>
        <p:nvSpPr>
          <p:cNvPr id="43" name="Zaoblený obdélník 42"/>
          <p:cNvSpPr/>
          <p:nvPr/>
        </p:nvSpPr>
        <p:spPr>
          <a:xfrm>
            <a:off x="2207569" y="5242904"/>
            <a:ext cx="1440159" cy="706376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/>
              <a:t>nepřizná  a nezaplatí daň</a:t>
            </a:r>
          </a:p>
        </p:txBody>
      </p:sp>
      <p:sp>
        <p:nvSpPr>
          <p:cNvPr id="46" name="TextovéPole 45"/>
          <p:cNvSpPr txBox="1"/>
          <p:nvPr/>
        </p:nvSpPr>
        <p:spPr>
          <a:xfrm>
            <a:off x="1588007" y="5332566"/>
            <a:ext cx="5475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/>
              <a:t>VI.</a:t>
            </a:r>
          </a:p>
        </p:txBody>
      </p:sp>
      <p:sp>
        <p:nvSpPr>
          <p:cNvPr id="47" name="Zaoblený obdélník 46"/>
          <p:cNvSpPr/>
          <p:nvPr/>
        </p:nvSpPr>
        <p:spPr>
          <a:xfrm>
            <a:off x="4650724" y="3717032"/>
            <a:ext cx="2237365" cy="576064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/>
              <a:t>dodatečně přizná a doplatí</a:t>
            </a:r>
          </a:p>
        </p:txBody>
      </p:sp>
      <p:sp>
        <p:nvSpPr>
          <p:cNvPr id="50" name="Zaoblený obdélník 49"/>
          <p:cNvSpPr/>
          <p:nvPr/>
        </p:nvSpPr>
        <p:spPr>
          <a:xfrm>
            <a:off x="4635840" y="4477762"/>
            <a:ext cx="2252249" cy="576064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/>
              <a:t>dodatečně nepřizná a je mu doměřena</a:t>
            </a:r>
          </a:p>
        </p:txBody>
      </p:sp>
      <p:sp>
        <p:nvSpPr>
          <p:cNvPr id="51" name="Zaoblený obdélník 50"/>
          <p:cNvSpPr/>
          <p:nvPr/>
        </p:nvSpPr>
        <p:spPr>
          <a:xfrm>
            <a:off x="5375920" y="5242904"/>
            <a:ext cx="1512168" cy="706376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/>
              <a:t>dodatečně nepřizná a je mu doměřena</a:t>
            </a:r>
          </a:p>
        </p:txBody>
      </p:sp>
      <p:sp>
        <p:nvSpPr>
          <p:cNvPr id="52" name="Zaoblený obdélník 51"/>
          <p:cNvSpPr/>
          <p:nvPr/>
        </p:nvSpPr>
        <p:spPr>
          <a:xfrm>
            <a:off x="3761461" y="5242904"/>
            <a:ext cx="1500727" cy="706376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/>
              <a:t>daň vyměřena ex offo </a:t>
            </a:r>
            <a:br>
              <a:rPr lang="cs-CZ" sz="1400" b="1" dirty="0"/>
            </a:br>
            <a:r>
              <a:rPr lang="cs-CZ" sz="1400" b="1" dirty="0"/>
              <a:t>v nižší výši</a:t>
            </a:r>
          </a:p>
        </p:txBody>
      </p:sp>
      <p:sp>
        <p:nvSpPr>
          <p:cNvPr id="53" name="Zaoblený obdélník 52"/>
          <p:cNvSpPr/>
          <p:nvPr/>
        </p:nvSpPr>
        <p:spPr>
          <a:xfrm>
            <a:off x="7250316" y="4492084"/>
            <a:ext cx="1365964" cy="576064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/>
              <a:t>penále</a:t>
            </a:r>
          </a:p>
        </p:txBody>
      </p:sp>
      <p:sp>
        <p:nvSpPr>
          <p:cNvPr id="54" name="Zaoblený obdélník 53"/>
          <p:cNvSpPr/>
          <p:nvPr/>
        </p:nvSpPr>
        <p:spPr>
          <a:xfrm>
            <a:off x="7176120" y="2212770"/>
            <a:ext cx="2088232" cy="576064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/>
              <a:t>pokuta za opoždění tvrzení daně</a:t>
            </a:r>
          </a:p>
        </p:txBody>
      </p:sp>
      <p:sp>
        <p:nvSpPr>
          <p:cNvPr id="55" name="Zaoblený obdélník 54"/>
          <p:cNvSpPr/>
          <p:nvPr/>
        </p:nvSpPr>
        <p:spPr>
          <a:xfrm>
            <a:off x="7964777" y="1533390"/>
            <a:ext cx="2036824" cy="576064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/>
              <a:t>žádný</a:t>
            </a:r>
          </a:p>
        </p:txBody>
      </p:sp>
      <p:sp>
        <p:nvSpPr>
          <p:cNvPr id="56" name="Zaoblený obdélník 55"/>
          <p:cNvSpPr/>
          <p:nvPr/>
        </p:nvSpPr>
        <p:spPr>
          <a:xfrm>
            <a:off x="9416320" y="2212770"/>
            <a:ext cx="964736" cy="576064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/>
              <a:t>úrok z prodlení</a:t>
            </a:r>
          </a:p>
        </p:txBody>
      </p:sp>
      <p:sp>
        <p:nvSpPr>
          <p:cNvPr id="57" name="Zaoblený obdélník 56"/>
          <p:cNvSpPr/>
          <p:nvPr/>
        </p:nvSpPr>
        <p:spPr>
          <a:xfrm>
            <a:off x="8009567" y="2929820"/>
            <a:ext cx="1635019" cy="576064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/>
              <a:t>úrok z prodlení</a:t>
            </a:r>
          </a:p>
        </p:txBody>
      </p:sp>
      <p:sp>
        <p:nvSpPr>
          <p:cNvPr id="58" name="Zaoblený obdélník 57"/>
          <p:cNvSpPr/>
          <p:nvPr/>
        </p:nvSpPr>
        <p:spPr>
          <a:xfrm>
            <a:off x="8012950" y="3717032"/>
            <a:ext cx="1635020" cy="576064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/>
              <a:t>úrok z prodlení</a:t>
            </a:r>
          </a:p>
          <a:p>
            <a:pPr algn="ctr"/>
            <a:r>
              <a:rPr lang="cs-CZ" sz="1200" b="1" dirty="0"/>
              <a:t>ze zbývající části</a:t>
            </a:r>
          </a:p>
        </p:txBody>
      </p:sp>
      <p:sp>
        <p:nvSpPr>
          <p:cNvPr id="59" name="Zaoblený obdélník 58"/>
          <p:cNvSpPr/>
          <p:nvPr/>
        </p:nvSpPr>
        <p:spPr>
          <a:xfrm>
            <a:off x="8774613" y="4477762"/>
            <a:ext cx="1635020" cy="576064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/>
              <a:t>úrok z prodlení</a:t>
            </a:r>
          </a:p>
          <a:p>
            <a:pPr algn="ctr"/>
            <a:r>
              <a:rPr lang="cs-CZ" sz="1200" b="1" dirty="0"/>
              <a:t>ze zbývající části</a:t>
            </a:r>
          </a:p>
        </p:txBody>
      </p:sp>
      <p:sp>
        <p:nvSpPr>
          <p:cNvPr id="60" name="Zaoblený obdélník 59"/>
          <p:cNvSpPr/>
          <p:nvPr/>
        </p:nvSpPr>
        <p:spPr>
          <a:xfrm>
            <a:off x="7250316" y="5242904"/>
            <a:ext cx="1365964" cy="72008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/>
              <a:t>pokuta za opoždění tvrzení daně</a:t>
            </a:r>
          </a:p>
        </p:txBody>
      </p:sp>
      <p:sp>
        <p:nvSpPr>
          <p:cNvPr id="61" name="Zaoblený obdélník 60"/>
          <p:cNvSpPr/>
          <p:nvPr/>
        </p:nvSpPr>
        <p:spPr>
          <a:xfrm>
            <a:off x="8688289" y="5242904"/>
            <a:ext cx="903833" cy="72008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/>
              <a:t>penále</a:t>
            </a:r>
          </a:p>
        </p:txBody>
      </p:sp>
      <p:sp>
        <p:nvSpPr>
          <p:cNvPr id="62" name="Zaoblený obdélník 61"/>
          <p:cNvSpPr/>
          <p:nvPr/>
        </p:nvSpPr>
        <p:spPr>
          <a:xfrm>
            <a:off x="9644585" y="5242904"/>
            <a:ext cx="736472" cy="72008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/>
              <a:t>úrok</a:t>
            </a:r>
          </a:p>
          <a:p>
            <a:pPr algn="ctr"/>
            <a:r>
              <a:rPr lang="cs-CZ" sz="1400" b="1" dirty="0"/>
              <a:t>z p.</a:t>
            </a:r>
          </a:p>
        </p:txBody>
      </p:sp>
      <p:sp>
        <p:nvSpPr>
          <p:cNvPr id="35" name="TextovéPole 4"/>
          <p:cNvSpPr txBox="1">
            <a:spLocks noChangeArrowheads="1"/>
          </p:cNvSpPr>
          <p:nvPr/>
        </p:nvSpPr>
        <p:spPr bwMode="auto">
          <a:xfrm>
            <a:off x="1847851" y="6464370"/>
            <a:ext cx="135731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fld id="{15DA4785-F5AE-4736-8F1D-2F73FDCAD6C0}" type="slidenum">
              <a:rPr lang="cs-CZ" sz="1200" b="1">
                <a:solidFill>
                  <a:schemeClr val="bg1"/>
                </a:solidFill>
                <a:latin typeface="Lucida Sans Unicode" pitchFamily="34" charset="0"/>
              </a:rPr>
              <a:pPr/>
              <a:t>16</a:t>
            </a:fld>
            <a:endParaRPr lang="cs-CZ" sz="1200" dirty="0">
              <a:solidFill>
                <a:schemeClr val="bg1"/>
              </a:solidFill>
              <a:latin typeface="Lucida Sans Unicode" pitchFamily="34" charset="0"/>
            </a:endParaRPr>
          </a:p>
        </p:txBody>
      </p:sp>
      <p:sp>
        <p:nvSpPr>
          <p:cNvPr id="44" name="Nadpis 1"/>
          <p:cNvSpPr>
            <a:spLocks noGrp="1"/>
          </p:cNvSpPr>
          <p:nvPr>
            <p:ph type="title"/>
          </p:nvPr>
        </p:nvSpPr>
        <p:spPr>
          <a:xfrm>
            <a:off x="3215680" y="188640"/>
            <a:ext cx="6995120" cy="576064"/>
          </a:xfrm>
        </p:spPr>
        <p:txBody>
          <a:bodyPr>
            <a:normAutofit fontScale="90000"/>
          </a:bodyPr>
          <a:lstStyle/>
          <a:p>
            <a:r>
              <a:rPr lang="cs-CZ" dirty="0"/>
              <a:t>Vztah vybraných sankcí</a:t>
            </a:r>
          </a:p>
        </p:txBody>
      </p:sp>
    </p:spTree>
    <p:extLst>
      <p:ext uri="{BB962C8B-B14F-4D97-AF65-F5344CB8AC3E}">
        <p14:creationId xmlns:p14="http://schemas.microsoft.com/office/powerpoint/2010/main" val="1203984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7407">
        <p:fade/>
      </p:transition>
    </mc:Choice>
    <mc:Fallback xmlns="">
      <p:transition spd="med" advTm="7407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6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7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3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4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8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9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3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4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32" grpId="0" animBg="1"/>
      <p:bldP spid="33" grpId="0" animBg="1"/>
      <p:bldP spid="34" grpId="0" animBg="1"/>
      <p:bldP spid="36" grpId="0" animBg="1"/>
      <p:bldP spid="37" grpId="0"/>
      <p:bldP spid="38" grpId="0"/>
      <p:bldP spid="39" grpId="0"/>
      <p:bldP spid="40" grpId="0"/>
      <p:bldP spid="41" grpId="0"/>
      <p:bldP spid="42" grpId="0" animBg="1"/>
      <p:bldP spid="43" grpId="0" animBg="1"/>
      <p:bldP spid="46" grpId="0"/>
      <p:bldP spid="47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7. Úroky hrazené správcem daně </a:t>
            </a:r>
            <a:br>
              <a:rPr lang="cs-CZ" dirty="0"/>
            </a:br>
            <a:r>
              <a:rPr lang="cs-CZ" dirty="0"/>
              <a:t>(do 2020)</a:t>
            </a:r>
          </a:p>
        </p:txBody>
      </p:sp>
      <p:sp>
        <p:nvSpPr>
          <p:cNvPr id="893955" name="Rectangle 3"/>
          <p:cNvSpPr>
            <a:spLocks noGrp="1" noChangeArrowheads="1"/>
          </p:cNvSpPr>
          <p:nvPr>
            <p:ph idx="1"/>
          </p:nvPr>
        </p:nvSpPr>
        <p:spPr/>
        <p:txBody>
          <a:bodyPr numCol="2">
            <a:normAutofit fontScale="92500" lnSpcReduction="20000"/>
          </a:bodyPr>
          <a:lstStyle/>
          <a:p>
            <a:r>
              <a:rPr lang="cs-CZ" dirty="0"/>
              <a:t>úrok z neoprávněného jednání správce daně</a:t>
            </a:r>
          </a:p>
          <a:p>
            <a:pPr lvl="1"/>
            <a:r>
              <a:rPr lang="cs-CZ" dirty="0"/>
              <a:t>dojde-li ke zrušení, změně nebo prohlášení nicotnosti rozhodnutí o stanovení daně z důvodu nezákonnosti nebo z důvodu nesprávného úředního postupu správce daně</a:t>
            </a:r>
          </a:p>
          <a:p>
            <a:pPr lvl="1"/>
            <a:r>
              <a:rPr lang="cs-CZ" dirty="0" err="1"/>
              <a:t>repo</a:t>
            </a:r>
            <a:r>
              <a:rPr lang="cs-CZ" dirty="0"/>
              <a:t> sazba + 14 procentních bodů za rok</a:t>
            </a:r>
          </a:p>
          <a:p>
            <a:pPr lvl="1"/>
            <a:r>
              <a:rPr lang="cs-CZ" dirty="0"/>
              <a:t>v případě neoprávněného vymáhání dvojnásobný</a:t>
            </a:r>
          </a:p>
          <a:p>
            <a:pPr lvl="1"/>
            <a:r>
              <a:rPr lang="cs-CZ" dirty="0"/>
              <a:t>předepsán a vrácen ex offo do 15 dnů</a:t>
            </a:r>
          </a:p>
          <a:p>
            <a:pPr lvl="1"/>
            <a:r>
              <a:rPr lang="cs-CZ" dirty="0"/>
              <a:t>započitatelný vůči náhradě škody (pokud by byla vyšší)</a:t>
            </a:r>
          </a:p>
          <a:p>
            <a:endParaRPr lang="cs-CZ" dirty="0"/>
          </a:p>
          <a:p>
            <a:r>
              <a:rPr lang="cs-CZ" dirty="0"/>
              <a:t>úrok z nadměrného odpočtu</a:t>
            </a:r>
          </a:p>
          <a:p>
            <a:pPr lvl="1"/>
            <a:r>
              <a:rPr lang="cs-CZ" dirty="0"/>
              <a:t>po uplynutí 4 měsíců od podání daňového tvrzení, resp. od posledního dne lhůty pro jeho podání; stavení doby</a:t>
            </a:r>
          </a:p>
          <a:p>
            <a:pPr lvl="1"/>
            <a:r>
              <a:rPr lang="cs-CZ" dirty="0" err="1"/>
              <a:t>repo</a:t>
            </a:r>
            <a:r>
              <a:rPr lang="cs-CZ" dirty="0"/>
              <a:t> sazba + 2 procentní body za rok</a:t>
            </a:r>
          </a:p>
          <a:p>
            <a:pPr lvl="1"/>
            <a:r>
              <a:rPr lang="cs-CZ" dirty="0"/>
              <a:t>předepsán do 15 dnů a vrácen spolu s odpočtem</a:t>
            </a:r>
          </a:p>
          <a:p>
            <a:pPr lvl="1"/>
            <a:endParaRPr lang="cs-CZ" dirty="0"/>
          </a:p>
          <a:p>
            <a:r>
              <a:rPr lang="cs-CZ" dirty="0"/>
              <a:t>úrok z vratitelného přeplatku</a:t>
            </a:r>
          </a:p>
        </p:txBody>
      </p:sp>
      <p:sp>
        <p:nvSpPr>
          <p:cNvPr id="6" name="TextovéPole 4"/>
          <p:cNvSpPr txBox="1">
            <a:spLocks noChangeArrowheads="1"/>
          </p:cNvSpPr>
          <p:nvPr/>
        </p:nvSpPr>
        <p:spPr bwMode="auto">
          <a:xfrm>
            <a:off x="1847851" y="6464370"/>
            <a:ext cx="135731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fld id="{15DA4785-F5AE-4736-8F1D-2F73FDCAD6C0}" type="slidenum">
              <a:rPr lang="cs-CZ" sz="1200" b="1">
                <a:solidFill>
                  <a:schemeClr val="bg1"/>
                </a:solidFill>
                <a:latin typeface="Lucida Sans Unicode" pitchFamily="34" charset="0"/>
              </a:rPr>
              <a:pPr/>
              <a:t>17</a:t>
            </a:fld>
            <a:endParaRPr lang="cs-CZ" sz="1200" dirty="0">
              <a:solidFill>
                <a:schemeClr val="bg1"/>
              </a:solidFill>
              <a:latin typeface="Lucida Sans Unicod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51922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247500">
        <p:fade/>
      </p:transition>
    </mc:Choice>
    <mc:Fallback xmlns="">
      <p:transition spd="med" advTm="247500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5944674-2063-43BD-BDFA-5132C42947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7. Úroky hrazené správcem daně</a:t>
            </a:r>
            <a:br>
              <a:rPr lang="cs-CZ" dirty="0"/>
            </a:br>
            <a:r>
              <a:rPr lang="cs-CZ" dirty="0"/>
              <a:t>(od 2021)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567AF52-4A36-4258-95DC-DAD3A5D20B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úrok z vratitelného přeplatku</a:t>
            </a:r>
          </a:p>
          <a:p>
            <a:r>
              <a:rPr lang="cs-CZ" dirty="0"/>
              <a:t>úrok z nesprávně stanovené daně</a:t>
            </a:r>
          </a:p>
          <a:p>
            <a:r>
              <a:rPr lang="cs-CZ" dirty="0"/>
              <a:t>úrok z daňového odpočtu</a:t>
            </a:r>
          </a:p>
          <a:p>
            <a:pPr lvl="1"/>
            <a:endParaRPr lang="cs-CZ" dirty="0"/>
          </a:p>
          <a:p>
            <a:r>
              <a:rPr lang="cs-CZ" dirty="0"/>
              <a:t>společná úprava</a:t>
            </a:r>
          </a:p>
          <a:p>
            <a:pPr lvl="1"/>
            <a:r>
              <a:rPr lang="cs-CZ" dirty="0"/>
              <a:t>limit 1000 Kč</a:t>
            </a:r>
          </a:p>
          <a:p>
            <a:pPr lvl="1"/>
            <a:r>
              <a:rPr lang="cs-CZ" dirty="0"/>
              <a:t>předepsány do evidence daní po pominutí podmínek pro jejich vznik</a:t>
            </a:r>
          </a:p>
          <a:p>
            <a:pPr lvl="1"/>
            <a:r>
              <a:rPr lang="cs-CZ" dirty="0"/>
              <a:t>hrazeny z rozpočtu, ze kterého je hrazena činnost správce daně</a:t>
            </a:r>
          </a:p>
        </p:txBody>
      </p:sp>
    </p:spTree>
    <p:extLst>
      <p:ext uri="{BB962C8B-B14F-4D97-AF65-F5344CB8AC3E}">
        <p14:creationId xmlns:p14="http://schemas.microsoft.com/office/powerpoint/2010/main" val="1221313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5890"/>
    </mc:Choice>
    <mc:Fallback xmlns="">
      <p:transition spd="slow" advTm="85890"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23887" indent="-514350">
              <a:buFont typeface="+mj-lt"/>
              <a:buAutoNum type="alphaUcPeriod"/>
            </a:pPr>
            <a:r>
              <a:rPr lang="cs-CZ" dirty="0"/>
              <a:t>Zajištění úhrady na nesplatnou nebo dosud nestanovenou daň</a:t>
            </a:r>
          </a:p>
          <a:p>
            <a:pPr marL="623887" indent="-514350">
              <a:buFont typeface="+mj-lt"/>
              <a:buAutoNum type="alphaUcPeriod"/>
            </a:pPr>
            <a:r>
              <a:rPr lang="cs-CZ" dirty="0"/>
              <a:t>Zástavní právo</a:t>
            </a:r>
          </a:p>
          <a:p>
            <a:pPr marL="623887" indent="-514350">
              <a:buFont typeface="+mj-lt"/>
              <a:buAutoNum type="alphaUcPeriod"/>
            </a:pPr>
            <a:r>
              <a:rPr lang="cs-CZ" dirty="0"/>
              <a:t>Ručení</a:t>
            </a:r>
          </a:p>
          <a:p>
            <a:pPr marL="623887" indent="-514350">
              <a:buFont typeface="+mj-lt"/>
              <a:buAutoNum type="alphaUcPeriod"/>
            </a:pPr>
            <a:r>
              <a:rPr lang="cs-CZ" dirty="0"/>
              <a:t>Dobrovolné ručení, finanční záruka</a:t>
            </a:r>
          </a:p>
          <a:p>
            <a:pPr marL="623887" indent="-514350">
              <a:buFont typeface="+mj-lt"/>
              <a:buAutoNum type="alphaUcPeriod"/>
            </a:pPr>
            <a:r>
              <a:rPr lang="cs-CZ" dirty="0"/>
              <a:t>Zálohy</a:t>
            </a:r>
          </a:p>
          <a:p>
            <a:pPr marL="623887" indent="-514350">
              <a:buFont typeface="+mj-lt"/>
              <a:buAutoNum type="alphaUcPeriod"/>
            </a:pP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8. Zajištění daní</a:t>
            </a:r>
          </a:p>
        </p:txBody>
      </p:sp>
      <p:sp>
        <p:nvSpPr>
          <p:cNvPr id="6" name="TextovéPole 4"/>
          <p:cNvSpPr txBox="1">
            <a:spLocks noChangeArrowheads="1"/>
          </p:cNvSpPr>
          <p:nvPr/>
        </p:nvSpPr>
        <p:spPr bwMode="auto">
          <a:xfrm>
            <a:off x="1847851" y="6464370"/>
            <a:ext cx="135731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fld id="{15DA4785-F5AE-4736-8F1D-2F73FDCAD6C0}" type="slidenum">
              <a:rPr lang="cs-CZ" sz="1200" b="1">
                <a:solidFill>
                  <a:schemeClr val="bg1"/>
                </a:solidFill>
                <a:latin typeface="Lucida Sans Unicode" pitchFamily="34" charset="0"/>
              </a:rPr>
              <a:pPr/>
              <a:t>19</a:t>
            </a:fld>
            <a:endParaRPr lang="cs-CZ" sz="1200" dirty="0">
              <a:solidFill>
                <a:schemeClr val="bg1"/>
              </a:solidFill>
              <a:latin typeface="Lucida Sans Unicod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07712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9643">
        <p:fade/>
      </p:transition>
    </mc:Choice>
    <mc:Fallback xmlns="">
      <p:transition spd="med" advTm="19643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Osnova</a:t>
            </a:r>
          </a:p>
        </p:txBody>
      </p:sp>
      <p:sp>
        <p:nvSpPr>
          <p:cNvPr id="15362" name="Rectangle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cs-CZ" dirty="0"/>
              <a:t>Evidence daní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Nedoplatek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Přeplatek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Lhůta pro placení daně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Vybírání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Dělená správa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Sankce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Zajištění daní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Vymáhání daní</a:t>
            </a:r>
          </a:p>
        </p:txBody>
      </p:sp>
      <p:sp>
        <p:nvSpPr>
          <p:cNvPr id="15364" name="TextovéPole 4"/>
          <p:cNvSpPr txBox="1">
            <a:spLocks noChangeArrowheads="1"/>
          </p:cNvSpPr>
          <p:nvPr/>
        </p:nvSpPr>
        <p:spPr bwMode="auto">
          <a:xfrm>
            <a:off x="1847851" y="6464370"/>
            <a:ext cx="135731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fld id="{15DA4785-F5AE-4736-8F1D-2F73FDCAD6C0}" type="slidenum">
              <a:rPr lang="cs-CZ" sz="1200" b="1">
                <a:solidFill>
                  <a:schemeClr val="bg1"/>
                </a:solidFill>
                <a:latin typeface="Lucida Sans Unicode" pitchFamily="34" charset="0"/>
              </a:rPr>
              <a:pPr/>
              <a:t>2</a:t>
            </a:fld>
            <a:endParaRPr lang="cs-CZ" sz="1200" dirty="0">
              <a:solidFill>
                <a:schemeClr val="bg1"/>
              </a:solidFill>
              <a:latin typeface="Lucida Sans Unicod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52731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69000">
        <p:fade/>
      </p:transition>
    </mc:Choice>
    <mc:Fallback xmlns="">
      <p:transition spd="med" advTm="169000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A. Zajištění úhrady na nesplatnou nebo dosud nestanovenou daň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/>
        <p:txBody>
          <a:bodyPr numCol="2">
            <a:normAutofit fontScale="85000" lnSpcReduction="20000"/>
          </a:bodyPr>
          <a:lstStyle/>
          <a:p>
            <a:r>
              <a:rPr lang="cs-CZ" dirty="0"/>
              <a:t>zajišťovací příkaz = rozhodnutí, kterým je daňovému subjektu uložena úhrada zajištěné částky</a:t>
            </a:r>
          </a:p>
          <a:p>
            <a:r>
              <a:rPr lang="cs-CZ" dirty="0"/>
              <a:t>důvod pro vydání:</a:t>
            </a:r>
          </a:p>
          <a:p>
            <a:pPr lvl="1"/>
            <a:r>
              <a:rPr lang="cs-CZ" dirty="0"/>
              <a:t>odůvodněná obava, že daň, která ještě není splatná nebo stanovená, bude v době své vymahatelnosti nedobytná, nebo vybrání daně bude spojeno se značnými obtížemi</a:t>
            </a:r>
          </a:p>
          <a:p>
            <a:pPr lvl="1"/>
            <a:r>
              <a:rPr lang="cs-CZ" dirty="0"/>
              <a:t>zároveň musí být naplněna jedna z těchto podmínek:</a:t>
            </a:r>
          </a:p>
          <a:p>
            <a:pPr lvl="2"/>
            <a:r>
              <a:rPr lang="cs-CZ" dirty="0"/>
              <a:t>a) daň nebyla dosud stanovena (</a:t>
            </a:r>
            <a:r>
              <a:rPr lang="cs-CZ" dirty="0">
                <a:sym typeface="Symbol" pitchFamily="18" charset="2"/>
              </a:rPr>
              <a:t> nutno předběžně určit její výši)</a:t>
            </a:r>
            <a:endParaRPr lang="cs-CZ" dirty="0"/>
          </a:p>
          <a:p>
            <a:pPr lvl="2"/>
            <a:r>
              <a:rPr lang="cs-CZ" dirty="0"/>
              <a:t>b) daň není dosud splatná (</a:t>
            </a:r>
            <a:r>
              <a:rPr lang="cs-CZ" dirty="0">
                <a:sym typeface="Symbol" pitchFamily="18" charset="2"/>
              </a:rPr>
              <a:t> výše zajištěné daně je již dána)</a:t>
            </a:r>
          </a:p>
          <a:p>
            <a:endParaRPr lang="cs-CZ" dirty="0">
              <a:sym typeface="Symbol" pitchFamily="18" charset="2"/>
            </a:endParaRPr>
          </a:p>
          <a:p>
            <a:r>
              <a:rPr lang="cs-CZ" dirty="0">
                <a:sym typeface="Symbol" pitchFamily="18" charset="2"/>
              </a:rPr>
              <a:t>vykonatelnost zajišťovacího příkazu</a:t>
            </a:r>
          </a:p>
          <a:p>
            <a:pPr lvl="1"/>
            <a:r>
              <a:rPr lang="cs-CZ" dirty="0">
                <a:sym typeface="Symbol" pitchFamily="18" charset="2"/>
              </a:rPr>
              <a:t>vykonatelnost  – do 3 pracovních dnů od oznámení rozhodnutí</a:t>
            </a:r>
          </a:p>
          <a:p>
            <a:pPr lvl="2"/>
            <a:r>
              <a:rPr lang="cs-CZ" dirty="0">
                <a:sym typeface="Symbol" pitchFamily="18" charset="2"/>
              </a:rPr>
              <a:t>oznámením rozhodnutí (hrozí-li nebezpečí z prodlení)</a:t>
            </a:r>
          </a:p>
          <a:p>
            <a:pPr lvl="2"/>
            <a:r>
              <a:rPr lang="cs-CZ" dirty="0">
                <a:sym typeface="Symbol" pitchFamily="18" charset="2"/>
              </a:rPr>
              <a:t>vydáním rozhodnutí (DPH, spotřební daně)</a:t>
            </a:r>
          </a:p>
          <a:p>
            <a:pPr lvl="1"/>
            <a:r>
              <a:rPr lang="cs-CZ" dirty="0">
                <a:sym typeface="Symbol" pitchFamily="18" charset="2"/>
              </a:rPr>
              <a:t>zajišťovací příkaz = exekuční titul (kontinuita daňové exekuce)</a:t>
            </a:r>
          </a:p>
          <a:p>
            <a:pPr lvl="1"/>
            <a:r>
              <a:rPr lang="cs-CZ" dirty="0">
                <a:sym typeface="Symbol" pitchFamily="18" charset="2"/>
              </a:rPr>
              <a:t>možnost zřídit zástavní právo k zajištění částky v zajišťovacím příkaze</a:t>
            </a:r>
          </a:p>
        </p:txBody>
      </p:sp>
      <p:sp>
        <p:nvSpPr>
          <p:cNvPr id="7" name="TextovéPole 4"/>
          <p:cNvSpPr txBox="1">
            <a:spLocks noChangeArrowheads="1"/>
          </p:cNvSpPr>
          <p:nvPr/>
        </p:nvSpPr>
        <p:spPr bwMode="auto">
          <a:xfrm>
            <a:off x="1847851" y="6464370"/>
            <a:ext cx="135731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fld id="{15DA4785-F5AE-4736-8F1D-2F73FDCAD6C0}" type="slidenum">
              <a:rPr lang="cs-CZ" sz="1200" b="1">
                <a:solidFill>
                  <a:schemeClr val="bg1"/>
                </a:solidFill>
                <a:latin typeface="Lucida Sans Unicode" pitchFamily="34" charset="0"/>
              </a:rPr>
              <a:pPr/>
              <a:t>20</a:t>
            </a:fld>
            <a:endParaRPr lang="cs-CZ" sz="1200" dirty="0">
              <a:solidFill>
                <a:schemeClr val="bg1"/>
              </a:solidFill>
              <a:latin typeface="Lucida Sans Unicod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90002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262779">
        <p:fade/>
      </p:transition>
    </mc:Choice>
    <mc:Fallback xmlns="">
      <p:transition spd="med" advTm="262779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B. Zástavní právo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 numCol="2">
            <a:normAutofit fontScale="62500" lnSpcReduction="20000"/>
          </a:bodyPr>
          <a:lstStyle/>
          <a:p>
            <a:r>
              <a:rPr lang="cs-CZ" dirty="0"/>
              <a:t>zřizuje správce daně rozhodnutím</a:t>
            </a:r>
          </a:p>
          <a:p>
            <a:endParaRPr lang="cs-CZ" dirty="0"/>
          </a:p>
          <a:p>
            <a:r>
              <a:rPr lang="cs-CZ" dirty="0"/>
              <a:t>subsidiární použití občanského zákoníku</a:t>
            </a:r>
          </a:p>
          <a:p>
            <a:endParaRPr lang="cs-CZ" dirty="0"/>
          </a:p>
          <a:p>
            <a:r>
              <a:rPr lang="cs-CZ" dirty="0"/>
              <a:t>vznik zástavního práva:</a:t>
            </a:r>
          </a:p>
          <a:p>
            <a:pPr lvl="1"/>
            <a:r>
              <a:rPr lang="cs-CZ" dirty="0"/>
              <a:t>k ostatnímu majetku = vzniká doručením daňovému subjektu či majiteli zástavy</a:t>
            </a:r>
          </a:p>
          <a:p>
            <a:pPr lvl="1"/>
            <a:r>
              <a:rPr lang="cs-CZ" dirty="0"/>
              <a:t>k majetku evidovanému ve veřejném registru = vzniká dnem doručení tomuto registru</a:t>
            </a:r>
          </a:p>
          <a:p>
            <a:pPr lvl="1"/>
            <a:endParaRPr lang="cs-CZ" dirty="0"/>
          </a:p>
          <a:p>
            <a:r>
              <a:rPr lang="cs-CZ" dirty="0"/>
              <a:t>zajišťuje neuhrazenou daň (vztahuje se i na příslušenství daně)</a:t>
            </a:r>
          </a:p>
          <a:p>
            <a:pPr lvl="1"/>
            <a:endParaRPr lang="cs-CZ" dirty="0"/>
          </a:p>
          <a:p>
            <a:pPr lvl="1"/>
            <a:endParaRPr lang="cs-CZ" dirty="0"/>
          </a:p>
          <a:p>
            <a:r>
              <a:rPr lang="cs-CZ" dirty="0"/>
              <a:t>možnost zajištění neuhrazené daně zástavním právem k majetku vlastníka odlišného od daňového subjektu </a:t>
            </a:r>
          </a:p>
          <a:p>
            <a:pPr lvl="1"/>
            <a:r>
              <a:rPr lang="cs-CZ" dirty="0"/>
              <a:t>Podmínka: předchozí úředně ověřený souhlas vlastníka </a:t>
            </a:r>
          </a:p>
          <a:p>
            <a:pPr lvl="1"/>
            <a:endParaRPr lang="cs-CZ" dirty="0"/>
          </a:p>
          <a:p>
            <a:r>
              <a:rPr lang="cs-CZ" dirty="0"/>
              <a:t>ochrana pořadí zástavního práva zřízeného správcem daně</a:t>
            </a:r>
          </a:p>
          <a:p>
            <a:endParaRPr lang="cs-CZ" dirty="0"/>
          </a:p>
          <a:p>
            <a:r>
              <a:rPr lang="cs-CZ" dirty="0"/>
              <a:t>zánik zástavního práva:</a:t>
            </a:r>
          </a:p>
          <a:p>
            <a:pPr lvl="1"/>
            <a:r>
              <a:rPr lang="cs-CZ" dirty="0"/>
              <a:t>zrušením: právní mocí rozhodnutí správce daně</a:t>
            </a:r>
          </a:p>
          <a:p>
            <a:pPr lvl="1"/>
            <a:r>
              <a:rPr lang="cs-CZ" dirty="0"/>
              <a:t>ze zákona (občanský zákoník) </a:t>
            </a:r>
          </a:p>
          <a:p>
            <a:pPr lvl="2"/>
            <a:r>
              <a:rPr lang="cs-CZ" dirty="0"/>
              <a:t>povinnost vyrozumět daňový subjekt a vlastníka zástavy </a:t>
            </a:r>
          </a:p>
          <a:p>
            <a:pPr lvl="2"/>
            <a:endParaRPr lang="cs-CZ" dirty="0"/>
          </a:p>
          <a:p>
            <a:r>
              <a:rPr lang="cs-CZ" dirty="0"/>
              <a:t>výkon zástavního práva:</a:t>
            </a:r>
          </a:p>
          <a:p>
            <a:pPr lvl="1"/>
            <a:r>
              <a:rPr lang="cs-CZ" dirty="0"/>
              <a:t>podle občanského zákoníku (přiměřené použití ustanovení o daňové exekuci)</a:t>
            </a:r>
          </a:p>
        </p:txBody>
      </p:sp>
      <p:sp>
        <p:nvSpPr>
          <p:cNvPr id="7" name="TextovéPole 4"/>
          <p:cNvSpPr txBox="1">
            <a:spLocks noChangeArrowheads="1"/>
          </p:cNvSpPr>
          <p:nvPr/>
        </p:nvSpPr>
        <p:spPr bwMode="auto">
          <a:xfrm>
            <a:off x="1847851" y="6464370"/>
            <a:ext cx="135731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fld id="{15DA4785-F5AE-4736-8F1D-2F73FDCAD6C0}" type="slidenum">
              <a:rPr lang="cs-CZ" sz="1200" b="1">
                <a:solidFill>
                  <a:schemeClr val="bg1"/>
                </a:solidFill>
                <a:latin typeface="Lucida Sans Unicode" pitchFamily="34" charset="0"/>
              </a:rPr>
              <a:pPr/>
              <a:t>21</a:t>
            </a:fld>
            <a:endParaRPr lang="cs-CZ" sz="1200" dirty="0">
              <a:solidFill>
                <a:schemeClr val="bg1"/>
              </a:solidFill>
              <a:latin typeface="Lucida Sans Unicod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04480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202988">
        <p:fade/>
      </p:transition>
    </mc:Choice>
    <mc:Fallback xmlns="">
      <p:transition spd="med" advTm="202988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C. Ručení 1/2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 numCol="2">
            <a:normAutofit fontScale="85000" lnSpcReduction="20000"/>
          </a:bodyPr>
          <a:lstStyle/>
          <a:p>
            <a:r>
              <a:rPr lang="cs-CZ" dirty="0"/>
              <a:t>vznik ručitelského vztahu </a:t>
            </a:r>
          </a:p>
          <a:p>
            <a:pPr lvl="1"/>
            <a:r>
              <a:rPr lang="cs-CZ" dirty="0"/>
              <a:t>povinnost založená jiným zákonem (zákonné ručení)</a:t>
            </a:r>
          </a:p>
          <a:p>
            <a:pPr lvl="1"/>
            <a:r>
              <a:rPr lang="cs-CZ" dirty="0"/>
              <a:t>přijetí dobrovolného ručení</a:t>
            </a:r>
          </a:p>
          <a:p>
            <a:endParaRPr lang="cs-CZ" dirty="0"/>
          </a:p>
          <a:p>
            <a:r>
              <a:rPr lang="cs-CZ" dirty="0"/>
              <a:t>postavení ručitele </a:t>
            </a:r>
          </a:p>
          <a:p>
            <a:pPr lvl="1"/>
            <a:r>
              <a:rPr lang="cs-CZ" dirty="0"/>
              <a:t>ručitel je v pozici sekundárního dlužníka (primárním dlužníkem je daňový subjekt)</a:t>
            </a:r>
          </a:p>
          <a:p>
            <a:pPr lvl="1"/>
            <a:r>
              <a:rPr lang="cs-CZ" dirty="0" err="1"/>
              <a:t>akcesorický</a:t>
            </a:r>
            <a:r>
              <a:rPr lang="cs-CZ" dirty="0"/>
              <a:t> vztah </a:t>
            </a:r>
            <a:r>
              <a:rPr lang="cs-CZ" dirty="0">
                <a:sym typeface="Symbol" pitchFamily="18" charset="2"/>
              </a:rPr>
              <a:t></a:t>
            </a:r>
            <a:r>
              <a:rPr lang="cs-CZ" dirty="0"/>
              <a:t> výjimka: zanikne-li daňový subjekt bez právního nástupce, povinnost ručitele uhradit nedoplatek tím není dotčena</a:t>
            </a:r>
          </a:p>
          <a:p>
            <a:endParaRPr lang="cs-CZ" dirty="0"/>
          </a:p>
          <a:p>
            <a:r>
              <a:rPr lang="cs-CZ" dirty="0"/>
              <a:t>vznik povinnosti ručitele uhradit nedoplatek</a:t>
            </a:r>
          </a:p>
          <a:p>
            <a:pPr lvl="1"/>
            <a:r>
              <a:rPr lang="cs-CZ" dirty="0"/>
              <a:t>oznámena výzva k úhradě nedoplatku </a:t>
            </a:r>
          </a:p>
          <a:p>
            <a:pPr lvl="1"/>
            <a:r>
              <a:rPr lang="cs-CZ" dirty="0"/>
              <a:t>vykonatelnost - po marném uplynutí lhůty stanovené k dobrovolné úhradě nedoplatku</a:t>
            </a:r>
          </a:p>
          <a:p>
            <a:pPr lvl="1"/>
            <a:endParaRPr lang="cs-CZ" dirty="0"/>
          </a:p>
          <a:p>
            <a:r>
              <a:rPr lang="cs-CZ" dirty="0"/>
              <a:t>podmínky pro vydání výzvy ručiteli</a:t>
            </a:r>
          </a:p>
          <a:p>
            <a:pPr lvl="1"/>
            <a:r>
              <a:rPr lang="cs-CZ" dirty="0"/>
              <a:t>bezvýsledné  upomenutí a bezvýsledná (či prokazatelně nemožná) exekuce primárního dlužníka, nebo</a:t>
            </a:r>
          </a:p>
          <a:p>
            <a:pPr lvl="1"/>
            <a:r>
              <a:rPr lang="cs-CZ" dirty="0"/>
              <a:t>zahájení insolvenčního řízení vůči daňovému subjektu</a:t>
            </a:r>
          </a:p>
        </p:txBody>
      </p:sp>
      <p:sp>
        <p:nvSpPr>
          <p:cNvPr id="7" name="TextovéPole 4"/>
          <p:cNvSpPr txBox="1">
            <a:spLocks noChangeArrowheads="1"/>
          </p:cNvSpPr>
          <p:nvPr/>
        </p:nvSpPr>
        <p:spPr bwMode="auto">
          <a:xfrm>
            <a:off x="1847851" y="6464370"/>
            <a:ext cx="135731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fld id="{15DA4785-F5AE-4736-8F1D-2F73FDCAD6C0}" type="slidenum">
              <a:rPr lang="cs-CZ" sz="1200" b="1">
                <a:solidFill>
                  <a:schemeClr val="bg1"/>
                </a:solidFill>
                <a:latin typeface="Lucida Sans Unicode" pitchFamily="34" charset="0"/>
              </a:rPr>
              <a:pPr/>
              <a:t>22</a:t>
            </a:fld>
            <a:endParaRPr lang="cs-CZ" sz="1200" dirty="0">
              <a:solidFill>
                <a:schemeClr val="bg1"/>
              </a:solidFill>
              <a:latin typeface="Lucida Sans Unicod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4389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44961">
        <p:fade/>
      </p:transition>
    </mc:Choice>
    <mc:Fallback xmlns="">
      <p:transition spd="med" advTm="144961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C. Ručení 2/2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/>
              <a:t>další účinky doručení výzvy:</a:t>
            </a:r>
          </a:p>
          <a:p>
            <a:pPr lvl="1"/>
            <a:r>
              <a:rPr lang="cs-CZ" dirty="0"/>
              <a:t>ručitel získává procesní postavení jako daňový subjekt</a:t>
            </a:r>
          </a:p>
          <a:p>
            <a:pPr lvl="2"/>
            <a:r>
              <a:rPr lang="cs-CZ" dirty="0"/>
              <a:t>v rovině platební, při nahlížení do spisu, při zproštění mlčenlivosti</a:t>
            </a:r>
          </a:p>
          <a:p>
            <a:pPr lvl="1"/>
            <a:r>
              <a:rPr lang="cs-CZ" dirty="0"/>
              <a:t>založeno právo ručitele brojit proti výzvě odvoláním</a:t>
            </a:r>
          </a:p>
          <a:p>
            <a:pPr lvl="2"/>
            <a:r>
              <a:rPr lang="cs-CZ" dirty="0"/>
              <a:t>odkladný účinek + možnost zpochybňovat jakoukoli skutečnost</a:t>
            </a:r>
          </a:p>
          <a:p>
            <a:pPr lvl="2"/>
            <a:r>
              <a:rPr lang="cs-CZ" dirty="0"/>
              <a:t>nutno rozlišovat, zda již uplynula lhůta pro stanovení daně či nikoli</a:t>
            </a:r>
          </a:p>
          <a:p>
            <a:pPr lvl="1"/>
            <a:r>
              <a:rPr lang="cs-CZ" dirty="0"/>
              <a:t>marným uplynutím lhůty k dobrovolné úhradě začíná běžet ručitelova lhůta pro placení daně</a:t>
            </a:r>
          </a:p>
          <a:p>
            <a:pPr lvl="1"/>
            <a:r>
              <a:rPr lang="cs-CZ" dirty="0"/>
              <a:t>ručiteli nevzniká úrok z prodlení (ani úrok z posečkané částky)</a:t>
            </a:r>
          </a:p>
          <a:p>
            <a:pPr lvl="1"/>
            <a:endParaRPr lang="cs-CZ" dirty="0"/>
          </a:p>
          <a:p>
            <a:r>
              <a:rPr lang="cs-CZ" dirty="0"/>
              <a:t>placení nedoplatku ručitelem                      </a:t>
            </a:r>
          </a:p>
          <a:p>
            <a:pPr lvl="1"/>
            <a:r>
              <a:rPr lang="cs-CZ" dirty="0"/>
              <a:t>správce daně vydá ručiteli potvrzení o úhradě nedoplatku</a:t>
            </a:r>
          </a:p>
          <a:p>
            <a:pPr lvl="1"/>
            <a:r>
              <a:rPr lang="cs-CZ" dirty="0"/>
              <a:t>účelová vázanost platby</a:t>
            </a:r>
          </a:p>
          <a:p>
            <a:pPr lvl="2"/>
            <a:r>
              <a:rPr lang="cs-CZ" dirty="0"/>
              <a:t>platbu ručitele lze použít pouze na úhradu nedoplatku, za který ručí</a:t>
            </a:r>
          </a:p>
          <a:p>
            <a:pPr lvl="2"/>
            <a:r>
              <a:rPr lang="cs-CZ" dirty="0"/>
              <a:t>pokud je nedoplatek uhrazen nebo zanikla daňová povinnost, stává se ručitelem uhrazená částka na účet daňového subjektu přeplatkem ručitele</a:t>
            </a:r>
          </a:p>
        </p:txBody>
      </p:sp>
      <p:sp>
        <p:nvSpPr>
          <p:cNvPr id="6" name="TextovéPole 4"/>
          <p:cNvSpPr txBox="1">
            <a:spLocks noChangeArrowheads="1"/>
          </p:cNvSpPr>
          <p:nvPr/>
        </p:nvSpPr>
        <p:spPr bwMode="auto">
          <a:xfrm>
            <a:off x="1847851" y="6464370"/>
            <a:ext cx="135731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fld id="{15DA4785-F5AE-4736-8F1D-2F73FDCAD6C0}" type="slidenum">
              <a:rPr lang="cs-CZ" sz="1200" b="1">
                <a:solidFill>
                  <a:schemeClr val="bg1"/>
                </a:solidFill>
                <a:latin typeface="Lucida Sans Unicode" pitchFamily="34" charset="0"/>
              </a:rPr>
              <a:pPr/>
              <a:t>23</a:t>
            </a:fld>
            <a:endParaRPr lang="cs-CZ" sz="1200" dirty="0">
              <a:solidFill>
                <a:schemeClr val="bg1"/>
              </a:solidFill>
              <a:latin typeface="Lucida Sans Unicod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32791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67647">
        <p:fade/>
      </p:transition>
    </mc:Choice>
    <mc:Fallback xmlns="">
      <p:transition spd="med" advTm="167647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D. Dobrovolné ručení, finanční záruka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způsoby dobrovolného zajištění neuhrazené daně</a:t>
            </a:r>
          </a:p>
          <a:p>
            <a:r>
              <a:rPr lang="cs-CZ" dirty="0"/>
              <a:t>zajištění vzniká rozhodnutím správce daně za podmínky předchozího:</a:t>
            </a:r>
          </a:p>
          <a:p>
            <a:pPr lvl="1"/>
            <a:r>
              <a:rPr lang="cs-CZ" dirty="0"/>
              <a:t>písemného prohlášení ručitele s úředně ověřeným podpisem</a:t>
            </a:r>
          </a:p>
          <a:p>
            <a:pPr lvl="1"/>
            <a:r>
              <a:rPr lang="cs-CZ" dirty="0"/>
              <a:t>záruční listiny výstavce, kde se zavazuje daň na výzvu správce daně uhradit</a:t>
            </a:r>
          </a:p>
          <a:p>
            <a:pPr lvl="2"/>
            <a:r>
              <a:rPr lang="cs-CZ" dirty="0"/>
              <a:t>úředně ověřený podpis, není-li výstavcem banka </a:t>
            </a:r>
          </a:p>
          <a:p>
            <a:pPr lvl="2"/>
            <a:r>
              <a:rPr lang="cs-CZ" dirty="0"/>
              <a:t>vztah pojmu finanční záruka vs. bankovní záruka</a:t>
            </a:r>
          </a:p>
          <a:p>
            <a:r>
              <a:rPr lang="cs-CZ" dirty="0"/>
              <a:t>subsidiárně se použije obecná úprava občanského zákoníku</a:t>
            </a:r>
          </a:p>
          <a:p>
            <a:r>
              <a:rPr lang="cs-CZ" dirty="0"/>
              <a:t>při úhradě se postupuje obdobně jako u ručení zákonného</a:t>
            </a:r>
          </a:p>
          <a:p>
            <a:r>
              <a:rPr lang="cs-CZ" dirty="0"/>
              <a:t>využití institutu bankovní záruky při složení kaucí dle zvláštních zákonů</a:t>
            </a:r>
          </a:p>
          <a:p>
            <a:pPr lvl="2"/>
            <a:r>
              <a:rPr lang="cs-CZ" dirty="0"/>
              <a:t>zákon o povinném značení lihu</a:t>
            </a:r>
          </a:p>
          <a:p>
            <a:pPr lvl="2"/>
            <a:r>
              <a:rPr lang="cs-CZ" dirty="0"/>
              <a:t>zákon o pohonných hmotách</a:t>
            </a:r>
          </a:p>
          <a:p>
            <a:pPr lvl="2"/>
            <a:r>
              <a:rPr lang="cs-CZ" dirty="0"/>
              <a:t>zákon o hazardních hrách</a:t>
            </a:r>
          </a:p>
        </p:txBody>
      </p:sp>
      <p:sp>
        <p:nvSpPr>
          <p:cNvPr id="7" name="TextovéPole 4"/>
          <p:cNvSpPr txBox="1">
            <a:spLocks noChangeArrowheads="1"/>
          </p:cNvSpPr>
          <p:nvPr/>
        </p:nvSpPr>
        <p:spPr bwMode="auto">
          <a:xfrm>
            <a:off x="1847851" y="6464370"/>
            <a:ext cx="135731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fld id="{15DA4785-F5AE-4736-8F1D-2F73FDCAD6C0}" type="slidenum">
              <a:rPr lang="cs-CZ" sz="1200" b="1">
                <a:solidFill>
                  <a:schemeClr val="bg1"/>
                </a:solidFill>
                <a:latin typeface="Lucida Sans Unicode" pitchFamily="34" charset="0"/>
              </a:rPr>
              <a:pPr/>
              <a:t>24</a:t>
            </a:fld>
            <a:endParaRPr lang="cs-CZ" sz="1200" dirty="0">
              <a:solidFill>
                <a:schemeClr val="bg1"/>
              </a:solidFill>
              <a:latin typeface="Lucida Sans Unicod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44354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21974">
        <p:fade/>
      </p:transition>
    </mc:Choice>
    <mc:Fallback xmlns="">
      <p:transition spd="med" advTm="121974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E. Zálohy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 numCol="2">
            <a:normAutofit fontScale="77500" lnSpcReduction="20000"/>
          </a:bodyPr>
          <a:lstStyle/>
          <a:p>
            <a:r>
              <a:rPr lang="cs-CZ" dirty="0"/>
              <a:t>záloha = částečná nebo úplná platba daně, která dosud není stanovena ani splatná </a:t>
            </a:r>
            <a:r>
              <a:rPr lang="cs-CZ" dirty="0">
                <a:sym typeface="Symbol" pitchFamily="18" charset="2"/>
              </a:rPr>
              <a:t> po splatnosti daně se uhrazené zálohy započítávají</a:t>
            </a:r>
          </a:p>
          <a:p>
            <a:pPr lvl="1"/>
            <a:r>
              <a:rPr lang="cs-CZ" dirty="0"/>
              <a:t>záloha se z hlediska aplikace obecných procesních pravidel chová stejně jako daň, není-li stanoveno jinak</a:t>
            </a:r>
          </a:p>
          <a:p>
            <a:pPr lvl="1"/>
            <a:r>
              <a:rPr lang="cs-CZ" dirty="0"/>
              <a:t>nezaplacená záloha = nedoplatek</a:t>
            </a:r>
          </a:p>
          <a:p>
            <a:pPr lvl="1"/>
            <a:endParaRPr lang="cs-CZ" dirty="0"/>
          </a:p>
          <a:p>
            <a:r>
              <a:rPr lang="cs-CZ" dirty="0"/>
              <a:t>povinnost pro placení záloh stanoví zvláštní úprava</a:t>
            </a:r>
          </a:p>
          <a:p>
            <a:pPr lvl="1"/>
            <a:r>
              <a:rPr lang="cs-CZ" dirty="0"/>
              <a:t>lhůty pro placení záloh stanoví zákon nebo rozhodnutí</a:t>
            </a:r>
          </a:p>
          <a:p>
            <a:endParaRPr lang="cs-CZ" dirty="0"/>
          </a:p>
          <a:p>
            <a:r>
              <a:rPr lang="cs-CZ" dirty="0"/>
              <a:t>v rámci diskreční pravomoci může správce daně zálohy: </a:t>
            </a:r>
          </a:p>
          <a:p>
            <a:pPr lvl="2"/>
            <a:r>
              <a:rPr lang="cs-CZ" dirty="0"/>
              <a:t>snížit</a:t>
            </a:r>
          </a:p>
          <a:p>
            <a:pPr lvl="2"/>
            <a:r>
              <a:rPr lang="cs-CZ" dirty="0"/>
              <a:t>zrušit (tj. povolí výjimku z povinnosti daň zálohovat)</a:t>
            </a:r>
          </a:p>
          <a:p>
            <a:pPr lvl="2"/>
            <a:r>
              <a:rPr lang="cs-CZ" dirty="0"/>
              <a:t>nově stanovit (při očekávané daňové povinnosti </a:t>
            </a:r>
            <a:r>
              <a:rPr lang="cs-CZ" dirty="0">
                <a:sym typeface="Symbol" pitchFamily="18" charset="2"/>
              </a:rPr>
              <a:t> povinnost daňového subjektu uvést při registraci)</a:t>
            </a:r>
            <a:endParaRPr lang="cs-CZ" dirty="0"/>
          </a:p>
          <a:p>
            <a:endParaRPr lang="cs-CZ" dirty="0"/>
          </a:p>
          <a:p>
            <a:r>
              <a:rPr lang="cs-CZ" dirty="0"/>
              <a:t>výše zálohy: se může odvíjet od poslední známé daně</a:t>
            </a:r>
          </a:p>
          <a:p>
            <a:pPr lvl="1"/>
            <a:r>
              <a:rPr lang="cs-CZ" dirty="0"/>
              <a:t>účinnost změny nastává následující (kalendářní) měsíc po právní moci</a:t>
            </a:r>
          </a:p>
        </p:txBody>
      </p:sp>
      <p:sp>
        <p:nvSpPr>
          <p:cNvPr id="7" name="TextovéPole 4"/>
          <p:cNvSpPr txBox="1">
            <a:spLocks noChangeArrowheads="1"/>
          </p:cNvSpPr>
          <p:nvPr/>
        </p:nvSpPr>
        <p:spPr bwMode="auto">
          <a:xfrm>
            <a:off x="1847851" y="6464370"/>
            <a:ext cx="135731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fld id="{15DA4785-F5AE-4736-8F1D-2F73FDCAD6C0}" type="slidenum">
              <a:rPr lang="cs-CZ" sz="1200" b="1">
                <a:solidFill>
                  <a:schemeClr val="bg1"/>
                </a:solidFill>
                <a:latin typeface="Lucida Sans Unicode" pitchFamily="34" charset="0"/>
              </a:rPr>
              <a:pPr/>
              <a:t>25</a:t>
            </a:fld>
            <a:endParaRPr lang="cs-CZ" sz="1200" dirty="0">
              <a:solidFill>
                <a:schemeClr val="bg1"/>
              </a:solidFill>
              <a:latin typeface="Lucida Sans Unicod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19691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31308">
        <p:fade/>
      </p:transition>
    </mc:Choice>
    <mc:Fallback xmlns="">
      <p:transition spd="med" advTm="131308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Přehled daňových zákonů upravujících zálohy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č. 44/1988 Sb., horní zákon (§ 33t)</a:t>
            </a:r>
          </a:p>
          <a:p>
            <a:r>
              <a:rPr lang="cs-CZ" dirty="0"/>
              <a:t>č. 586/1992 Sb., o daních z příjmů (§ 38a aj.)</a:t>
            </a:r>
          </a:p>
          <a:p>
            <a:r>
              <a:rPr lang="cs-CZ" strike="sngStrike" dirty="0"/>
              <a:t>č. 16/1993 Sb., o dani silniční (§ 10)</a:t>
            </a:r>
          </a:p>
          <a:p>
            <a:r>
              <a:rPr lang="cs-CZ" dirty="0"/>
              <a:t>č. 235/2004 Sb., o dani z přidané hodnoty (§ 19 odst. 7)</a:t>
            </a:r>
          </a:p>
          <a:p>
            <a:r>
              <a:rPr lang="cs-CZ" dirty="0"/>
              <a:t>č. 201/2012 Sb., o ochraně ovzduší (§ 15)</a:t>
            </a:r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1740408" y="1268415"/>
            <a:ext cx="8711184" cy="558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endParaRPr lang="cs-CZ" sz="1600">
              <a:cs typeface="Times New Roman" pitchFamily="18" charset="0"/>
            </a:endParaRPr>
          </a:p>
        </p:txBody>
      </p:sp>
      <p:sp>
        <p:nvSpPr>
          <p:cNvPr id="9" name="TextovéPole 4"/>
          <p:cNvSpPr txBox="1">
            <a:spLocks noChangeArrowheads="1"/>
          </p:cNvSpPr>
          <p:nvPr/>
        </p:nvSpPr>
        <p:spPr bwMode="auto">
          <a:xfrm>
            <a:off x="1847851" y="6464370"/>
            <a:ext cx="135731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fld id="{15DA4785-F5AE-4736-8F1D-2F73FDCAD6C0}" type="slidenum">
              <a:rPr lang="cs-CZ" sz="1200" b="1">
                <a:solidFill>
                  <a:schemeClr val="bg1"/>
                </a:solidFill>
                <a:latin typeface="Lucida Sans Unicode" pitchFamily="34" charset="0"/>
              </a:rPr>
              <a:pPr/>
              <a:t>26</a:t>
            </a:fld>
            <a:endParaRPr lang="cs-CZ" sz="1200" dirty="0">
              <a:solidFill>
                <a:schemeClr val="bg1"/>
              </a:solidFill>
              <a:latin typeface="Lucida Sans Unicod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03949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27492">
        <p:fade/>
      </p:transition>
    </mc:Choice>
    <mc:Fallback xmlns="">
      <p:transition spd="med" advTm="27492">
        <p:fad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23887" indent="-514350">
              <a:buFont typeface="+mj-lt"/>
              <a:buAutoNum type="alphaUcPeriod"/>
            </a:pPr>
            <a:r>
              <a:rPr lang="cs-CZ" dirty="0"/>
              <a:t>Způsoby vymáhání</a:t>
            </a:r>
          </a:p>
          <a:p>
            <a:pPr marL="623887" indent="-514350">
              <a:buFont typeface="+mj-lt"/>
              <a:buAutoNum type="alphaUcPeriod"/>
            </a:pPr>
            <a:r>
              <a:rPr lang="cs-CZ" dirty="0"/>
              <a:t>Daňová exekuce</a:t>
            </a:r>
          </a:p>
          <a:p>
            <a:pPr marL="623887" indent="-514350">
              <a:buFont typeface="+mj-lt"/>
              <a:buAutoNum type="alphaUcPeriod"/>
            </a:pPr>
            <a:r>
              <a:rPr lang="cs-CZ" dirty="0"/>
              <a:t>Klíčové pojmy a instrumenty</a:t>
            </a:r>
          </a:p>
          <a:p>
            <a:pPr marL="623887" indent="-514350">
              <a:buFont typeface="+mj-lt"/>
              <a:buAutoNum type="alphaUcPeriod"/>
            </a:pP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9. Vymáhání daní</a:t>
            </a:r>
          </a:p>
        </p:txBody>
      </p:sp>
      <p:sp>
        <p:nvSpPr>
          <p:cNvPr id="6" name="TextovéPole 4"/>
          <p:cNvSpPr txBox="1">
            <a:spLocks noChangeArrowheads="1"/>
          </p:cNvSpPr>
          <p:nvPr/>
        </p:nvSpPr>
        <p:spPr bwMode="auto">
          <a:xfrm>
            <a:off x="1847851" y="6464370"/>
            <a:ext cx="135731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fld id="{15DA4785-F5AE-4736-8F1D-2F73FDCAD6C0}" type="slidenum">
              <a:rPr lang="cs-CZ" sz="1200" b="1">
                <a:solidFill>
                  <a:schemeClr val="bg1"/>
                </a:solidFill>
                <a:latin typeface="Lucida Sans Unicode" pitchFamily="34" charset="0"/>
              </a:rPr>
              <a:pPr/>
              <a:t>27</a:t>
            </a:fld>
            <a:endParaRPr lang="cs-CZ" sz="1200" dirty="0">
              <a:solidFill>
                <a:schemeClr val="bg1"/>
              </a:solidFill>
              <a:latin typeface="Lucida Sans Unicod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67432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58862">
        <p:fade/>
      </p:transition>
    </mc:Choice>
    <mc:Fallback xmlns="">
      <p:transition spd="med" advTm="58862">
        <p:fade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A. Způsoby vymáhání 1/2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 numCol="2">
            <a:normAutofit fontScale="92500" lnSpcReduction="10000"/>
          </a:bodyPr>
          <a:lstStyle/>
          <a:p>
            <a:r>
              <a:rPr lang="cs-CZ" dirty="0"/>
              <a:t>vymáhání daní zahrnuje (=způsoby vymáhání):</a:t>
            </a:r>
          </a:p>
          <a:p>
            <a:pPr lvl="1"/>
            <a:r>
              <a:rPr lang="cs-CZ" dirty="0"/>
              <a:t>daňovou exekuci</a:t>
            </a:r>
          </a:p>
          <a:p>
            <a:pPr lvl="1"/>
            <a:r>
              <a:rPr lang="cs-CZ" dirty="0"/>
              <a:t>vymáhání nedoplatku prostřednictvím soudního exekutora</a:t>
            </a:r>
          </a:p>
          <a:p>
            <a:pPr lvl="1"/>
            <a:r>
              <a:rPr lang="cs-CZ" dirty="0"/>
              <a:t>uplatnění pohledávky v insolvenčním řízení </a:t>
            </a:r>
          </a:p>
          <a:p>
            <a:pPr lvl="1"/>
            <a:r>
              <a:rPr lang="cs-CZ" dirty="0"/>
              <a:t>přihlášení nedoplatku do veřejné dražby</a:t>
            </a:r>
          </a:p>
          <a:p>
            <a:pPr lvl="1"/>
            <a:endParaRPr lang="cs-CZ" dirty="0"/>
          </a:p>
          <a:p>
            <a:pPr lvl="1"/>
            <a:endParaRPr lang="cs-CZ" dirty="0"/>
          </a:p>
          <a:p>
            <a:r>
              <a:rPr lang="cs-CZ" dirty="0"/>
              <a:t>volba způsobu vymáhání</a:t>
            </a:r>
          </a:p>
          <a:p>
            <a:pPr lvl="1"/>
            <a:r>
              <a:rPr lang="cs-CZ" dirty="0"/>
              <a:t>správce daně by měl volit takový způsob vymáhání, při kterém náklady související s vymáháním nebudou ve zjevném nepoměru k výši nedoplatku</a:t>
            </a:r>
          </a:p>
          <a:p>
            <a:endParaRPr lang="cs-CZ" dirty="0"/>
          </a:p>
          <a:p>
            <a:r>
              <a:rPr lang="cs-CZ" dirty="0"/>
              <a:t>exekuční titul:</a:t>
            </a:r>
          </a:p>
          <a:p>
            <a:pPr lvl="1"/>
            <a:r>
              <a:rPr lang="cs-CZ" dirty="0"/>
              <a:t>výkaz nedoplatků </a:t>
            </a:r>
          </a:p>
          <a:p>
            <a:pPr lvl="1"/>
            <a:r>
              <a:rPr lang="cs-CZ" dirty="0"/>
              <a:t>vykonatelné rozhodnutí </a:t>
            </a:r>
          </a:p>
          <a:p>
            <a:pPr lvl="1"/>
            <a:r>
              <a:rPr lang="cs-CZ" dirty="0"/>
              <a:t>vykonatelný zajišťovací příkaz </a:t>
            </a:r>
          </a:p>
        </p:txBody>
      </p:sp>
      <p:sp>
        <p:nvSpPr>
          <p:cNvPr id="7" name="TextovéPole 4"/>
          <p:cNvSpPr txBox="1">
            <a:spLocks noChangeArrowheads="1"/>
          </p:cNvSpPr>
          <p:nvPr/>
        </p:nvSpPr>
        <p:spPr bwMode="auto">
          <a:xfrm>
            <a:off x="1847851" y="6464370"/>
            <a:ext cx="135731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fld id="{15DA4785-F5AE-4736-8F1D-2F73FDCAD6C0}" type="slidenum">
              <a:rPr lang="cs-CZ" sz="1200" b="1">
                <a:solidFill>
                  <a:schemeClr val="bg1"/>
                </a:solidFill>
                <a:latin typeface="Lucida Sans Unicode" pitchFamily="34" charset="0"/>
              </a:rPr>
              <a:pPr/>
              <a:t>28</a:t>
            </a:fld>
            <a:endParaRPr lang="cs-CZ" sz="1200" dirty="0">
              <a:solidFill>
                <a:schemeClr val="bg1"/>
              </a:solidFill>
              <a:latin typeface="Lucida Sans Unicod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04548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221520">
        <p:fade/>
      </p:transition>
    </mc:Choice>
    <mc:Fallback xmlns="">
      <p:transition spd="med" advTm="221520">
        <p:fade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4200" name="Rectangle 8"/>
          <p:cNvSpPr>
            <a:spLocks noChangeArrowheads="1"/>
          </p:cNvSpPr>
          <p:nvPr/>
        </p:nvSpPr>
        <p:spPr bwMode="auto">
          <a:xfrm>
            <a:off x="2086356" y="1123034"/>
            <a:ext cx="7880604" cy="259238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12293" name="Rectangle 9"/>
          <p:cNvSpPr>
            <a:spLocks noChangeArrowheads="1"/>
          </p:cNvSpPr>
          <p:nvPr/>
        </p:nvSpPr>
        <p:spPr bwMode="auto">
          <a:xfrm>
            <a:off x="2207568" y="1267050"/>
            <a:ext cx="4680520" cy="2232248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cs-CZ"/>
          </a:p>
        </p:txBody>
      </p:sp>
      <p:sp>
        <p:nvSpPr>
          <p:cNvPr id="12296" name="Rectangle 12"/>
          <p:cNvSpPr>
            <a:spLocks noChangeArrowheads="1"/>
          </p:cNvSpPr>
          <p:nvPr/>
        </p:nvSpPr>
        <p:spPr bwMode="auto">
          <a:xfrm>
            <a:off x="7083552" y="1353124"/>
            <a:ext cx="24201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000" b="1" dirty="0"/>
              <a:t>daňovou exekucí</a:t>
            </a:r>
          </a:p>
        </p:txBody>
      </p:sp>
      <p:sp>
        <p:nvSpPr>
          <p:cNvPr id="12305" name="Rectangle 21"/>
          <p:cNvSpPr>
            <a:spLocks noChangeArrowheads="1"/>
          </p:cNvSpPr>
          <p:nvPr/>
        </p:nvSpPr>
        <p:spPr bwMode="auto">
          <a:xfrm>
            <a:off x="7067504" y="1801194"/>
            <a:ext cx="2556888" cy="7620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cs-CZ" sz="1600" b="1" dirty="0"/>
              <a:t>prodejem </a:t>
            </a:r>
          </a:p>
          <a:p>
            <a:pPr algn="ctr"/>
            <a:r>
              <a:rPr lang="cs-CZ" sz="1600" b="1" dirty="0"/>
              <a:t>nemovitých věcí</a:t>
            </a:r>
          </a:p>
        </p:txBody>
      </p:sp>
      <p:sp>
        <p:nvSpPr>
          <p:cNvPr id="12306" name="Rectangle 22"/>
          <p:cNvSpPr>
            <a:spLocks noChangeArrowheads="1"/>
          </p:cNvSpPr>
          <p:nvPr/>
        </p:nvSpPr>
        <p:spPr bwMode="auto">
          <a:xfrm>
            <a:off x="2351584" y="1339058"/>
            <a:ext cx="410445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1600" b="1" dirty="0">
                <a:solidFill>
                  <a:schemeClr val="bg1"/>
                </a:solidFill>
              </a:rPr>
              <a:t>postižením majetkových</a:t>
            </a:r>
            <a:r>
              <a:rPr lang="cs-CZ" b="1" dirty="0">
                <a:solidFill>
                  <a:schemeClr val="bg1"/>
                </a:solidFill>
              </a:rPr>
              <a:t> </a:t>
            </a:r>
            <a:r>
              <a:rPr lang="cs-CZ" sz="1600" b="1" dirty="0">
                <a:solidFill>
                  <a:schemeClr val="bg1"/>
                </a:solidFill>
              </a:rPr>
              <a:t>práv</a:t>
            </a:r>
          </a:p>
        </p:txBody>
      </p:sp>
      <p:sp>
        <p:nvSpPr>
          <p:cNvPr id="20" name="Rectangle 13"/>
          <p:cNvSpPr>
            <a:spLocks noChangeArrowheads="1"/>
          </p:cNvSpPr>
          <p:nvPr/>
        </p:nvSpPr>
        <p:spPr bwMode="auto">
          <a:xfrm>
            <a:off x="2087516" y="3931000"/>
            <a:ext cx="2460312" cy="22320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cs-CZ" b="1"/>
              <a:t>soudním </a:t>
            </a:r>
          </a:p>
          <a:p>
            <a:pPr algn="ctr">
              <a:defRPr/>
            </a:pPr>
            <a:r>
              <a:rPr lang="cs-CZ" b="1"/>
              <a:t>exekutorem</a:t>
            </a:r>
          </a:p>
        </p:txBody>
      </p:sp>
      <p:sp>
        <p:nvSpPr>
          <p:cNvPr id="21" name="Rectangle 14"/>
          <p:cNvSpPr>
            <a:spLocks noChangeArrowheads="1"/>
          </p:cNvSpPr>
          <p:nvPr/>
        </p:nvSpPr>
        <p:spPr bwMode="auto">
          <a:xfrm>
            <a:off x="4799856" y="3933280"/>
            <a:ext cx="2448272" cy="22320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cs-CZ" b="1" dirty="0"/>
              <a:t>uplatněním </a:t>
            </a:r>
          </a:p>
          <a:p>
            <a:pPr algn="ctr">
              <a:defRPr/>
            </a:pPr>
            <a:r>
              <a:rPr lang="cs-CZ" b="1" dirty="0"/>
              <a:t>v </a:t>
            </a:r>
          </a:p>
          <a:p>
            <a:pPr algn="ctr">
              <a:defRPr/>
            </a:pPr>
            <a:r>
              <a:rPr lang="cs-CZ" b="1" dirty="0"/>
              <a:t>insolvenčním </a:t>
            </a:r>
          </a:p>
          <a:p>
            <a:pPr algn="ctr">
              <a:defRPr/>
            </a:pPr>
            <a:r>
              <a:rPr lang="cs-CZ" b="1" dirty="0"/>
              <a:t>řízení</a:t>
            </a:r>
          </a:p>
        </p:txBody>
      </p:sp>
      <p:sp>
        <p:nvSpPr>
          <p:cNvPr id="22" name="Rectangle 15"/>
          <p:cNvSpPr>
            <a:spLocks noChangeArrowheads="1"/>
          </p:cNvSpPr>
          <p:nvPr/>
        </p:nvSpPr>
        <p:spPr bwMode="auto">
          <a:xfrm>
            <a:off x="7464153" y="3931000"/>
            <a:ext cx="2508139" cy="22320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cs-CZ" b="1" dirty="0"/>
              <a:t>přihlášením </a:t>
            </a:r>
          </a:p>
          <a:p>
            <a:pPr algn="ctr">
              <a:defRPr/>
            </a:pPr>
            <a:r>
              <a:rPr lang="cs-CZ" b="1" dirty="0"/>
              <a:t>do </a:t>
            </a:r>
          </a:p>
          <a:p>
            <a:pPr algn="ctr">
              <a:defRPr/>
            </a:pPr>
            <a:r>
              <a:rPr lang="cs-CZ" b="1" dirty="0"/>
              <a:t>veřejné </a:t>
            </a:r>
            <a:br>
              <a:rPr lang="cs-CZ" b="1" dirty="0"/>
            </a:br>
            <a:r>
              <a:rPr lang="cs-CZ" b="1" dirty="0"/>
              <a:t>dražby</a:t>
            </a:r>
          </a:p>
        </p:txBody>
      </p:sp>
      <p:sp>
        <p:nvSpPr>
          <p:cNvPr id="23" name="Rectangle 16"/>
          <p:cNvSpPr>
            <a:spLocks noChangeArrowheads="1"/>
          </p:cNvSpPr>
          <p:nvPr/>
        </p:nvSpPr>
        <p:spPr bwMode="auto">
          <a:xfrm>
            <a:off x="2351520" y="1771106"/>
            <a:ext cx="1944280" cy="6858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cs-CZ" sz="1400" b="1" dirty="0"/>
              <a:t>srážkami ze mzdy </a:t>
            </a:r>
          </a:p>
          <a:p>
            <a:pPr algn="ctr"/>
            <a:r>
              <a:rPr lang="cs-CZ" sz="1400" b="1" i="1" dirty="0"/>
              <a:t>(a jiných příjmů)</a:t>
            </a:r>
          </a:p>
        </p:txBody>
      </p:sp>
      <p:sp>
        <p:nvSpPr>
          <p:cNvPr id="24" name="Rectangle 17"/>
          <p:cNvSpPr>
            <a:spLocks noChangeArrowheads="1"/>
          </p:cNvSpPr>
          <p:nvPr/>
        </p:nvSpPr>
        <p:spPr bwMode="auto">
          <a:xfrm>
            <a:off x="4472928" y="1771106"/>
            <a:ext cx="2271144" cy="6858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cs-CZ" sz="1400" b="1" dirty="0"/>
              <a:t>přikázáním pohledávky </a:t>
            </a:r>
          </a:p>
          <a:p>
            <a:pPr algn="ctr"/>
            <a:r>
              <a:rPr lang="cs-CZ" sz="1400" b="1" dirty="0"/>
              <a:t>z účtu u PPS</a:t>
            </a:r>
          </a:p>
        </p:txBody>
      </p:sp>
      <p:sp>
        <p:nvSpPr>
          <p:cNvPr id="25" name="Rectangle 18"/>
          <p:cNvSpPr>
            <a:spLocks noChangeArrowheads="1"/>
          </p:cNvSpPr>
          <p:nvPr/>
        </p:nvSpPr>
        <p:spPr bwMode="auto">
          <a:xfrm>
            <a:off x="4472928" y="2609306"/>
            <a:ext cx="2271144" cy="6858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cs-CZ" sz="1400" b="1" dirty="0"/>
              <a:t>přikázáním jiné</a:t>
            </a:r>
          </a:p>
          <a:p>
            <a:pPr algn="ctr"/>
            <a:r>
              <a:rPr lang="cs-CZ" sz="1400" b="1" dirty="0"/>
              <a:t> peněžité pohledávky </a:t>
            </a:r>
          </a:p>
        </p:txBody>
      </p:sp>
      <p:sp>
        <p:nvSpPr>
          <p:cNvPr id="26" name="Rectangle 19"/>
          <p:cNvSpPr>
            <a:spLocks noChangeArrowheads="1"/>
          </p:cNvSpPr>
          <p:nvPr/>
        </p:nvSpPr>
        <p:spPr bwMode="auto">
          <a:xfrm>
            <a:off x="2351520" y="2609306"/>
            <a:ext cx="1944280" cy="6858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cs-CZ" sz="1400" b="1" dirty="0"/>
              <a:t>přikázáním jiných </a:t>
            </a:r>
          </a:p>
          <a:p>
            <a:pPr algn="ctr"/>
            <a:r>
              <a:rPr lang="cs-CZ" sz="1400" b="1" dirty="0"/>
              <a:t>majetkových práv</a:t>
            </a:r>
          </a:p>
        </p:txBody>
      </p:sp>
      <p:sp>
        <p:nvSpPr>
          <p:cNvPr id="27" name="Rectangle 20"/>
          <p:cNvSpPr>
            <a:spLocks noChangeArrowheads="1"/>
          </p:cNvSpPr>
          <p:nvPr/>
        </p:nvSpPr>
        <p:spPr bwMode="auto">
          <a:xfrm>
            <a:off x="7067504" y="2707210"/>
            <a:ext cx="2556888" cy="792088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cs-CZ" sz="1600" b="1" dirty="0"/>
              <a:t>prodejem </a:t>
            </a:r>
            <a:br>
              <a:rPr lang="cs-CZ" sz="1600" b="1" dirty="0"/>
            </a:br>
            <a:r>
              <a:rPr lang="cs-CZ" sz="1600" b="1" dirty="0"/>
              <a:t>movitých věcí</a:t>
            </a:r>
          </a:p>
        </p:txBody>
      </p:sp>
      <p:sp>
        <p:nvSpPr>
          <p:cNvPr id="18" name="TextovéPole 4"/>
          <p:cNvSpPr txBox="1">
            <a:spLocks noChangeArrowheads="1"/>
          </p:cNvSpPr>
          <p:nvPr/>
        </p:nvSpPr>
        <p:spPr bwMode="auto">
          <a:xfrm>
            <a:off x="1847851" y="6464370"/>
            <a:ext cx="135731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fld id="{15DA4785-F5AE-4736-8F1D-2F73FDCAD6C0}" type="slidenum">
              <a:rPr lang="cs-CZ" sz="1200" b="1">
                <a:solidFill>
                  <a:schemeClr val="bg1"/>
                </a:solidFill>
                <a:latin typeface="Lucida Sans Unicode" pitchFamily="34" charset="0"/>
              </a:rPr>
              <a:pPr/>
              <a:t>29</a:t>
            </a:fld>
            <a:endParaRPr lang="cs-CZ" sz="1200" dirty="0">
              <a:solidFill>
                <a:schemeClr val="bg1"/>
              </a:solidFill>
              <a:latin typeface="Lucida Sans Unicode" pitchFamily="34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/>
          <a:p>
            <a:r>
              <a:rPr lang="cs-CZ" dirty="0"/>
              <a:t>A. Způsoby vymáhání 2/2</a:t>
            </a:r>
          </a:p>
        </p:txBody>
      </p:sp>
    </p:spTree>
    <p:extLst>
      <p:ext uri="{BB962C8B-B14F-4D97-AF65-F5344CB8AC3E}">
        <p14:creationId xmlns:p14="http://schemas.microsoft.com/office/powerpoint/2010/main" val="1717020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54730">
        <p:fade/>
      </p:transition>
    </mc:Choice>
    <mc:Fallback xmlns="">
      <p:transition spd="med" advTm="5473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4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042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042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042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22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23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23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23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123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23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23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4200" grpId="0" animBg="1"/>
      <p:bldP spid="12293" grpId="0" animBg="1"/>
      <p:bldP spid="12296" grpId="0"/>
      <p:bldP spid="12305" grpId="0" animBg="1"/>
      <p:bldP spid="12306" grpId="0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1. Evidence daní</a:t>
            </a:r>
          </a:p>
        </p:txBody>
      </p:sp>
      <p:sp>
        <p:nvSpPr>
          <p:cNvPr id="893955" name="Rectangle 3"/>
          <p:cNvSpPr>
            <a:spLocks noGrp="1" noChangeArrowheads="1"/>
          </p:cNvSpPr>
          <p:nvPr>
            <p:ph idx="1"/>
          </p:nvPr>
        </p:nvSpPr>
        <p:spPr/>
        <p:txBody>
          <a:bodyPr numCol="2">
            <a:normAutofit/>
          </a:bodyPr>
          <a:lstStyle/>
          <a:p>
            <a:r>
              <a:rPr lang="cs-CZ" dirty="0"/>
              <a:t>předmět evidence daní</a:t>
            </a:r>
          </a:p>
          <a:p>
            <a:endParaRPr lang="cs-CZ" dirty="0"/>
          </a:p>
          <a:p>
            <a:r>
              <a:rPr lang="cs-CZ" dirty="0"/>
              <a:t>osobní daňový účet (ODÚ)</a:t>
            </a:r>
          </a:p>
          <a:p>
            <a:pPr lvl="1"/>
            <a:r>
              <a:rPr lang="cs-CZ" dirty="0"/>
              <a:t>debetní strana ODÚ – předpisy, odpisy a jejich opravy</a:t>
            </a:r>
          </a:p>
          <a:p>
            <a:pPr lvl="1"/>
            <a:r>
              <a:rPr lang="cs-CZ" dirty="0"/>
              <a:t>kreditní strana ODÚ – platby a vratky</a:t>
            </a:r>
          </a:p>
          <a:p>
            <a:endParaRPr lang="cs-CZ" dirty="0"/>
          </a:p>
          <a:p>
            <a:r>
              <a:rPr lang="cs-CZ" dirty="0"/>
              <a:t>depozitní účet</a:t>
            </a:r>
          </a:p>
          <a:p>
            <a:r>
              <a:rPr lang="cs-CZ" dirty="0"/>
              <a:t>poskytování informací z ODÚ</a:t>
            </a:r>
          </a:p>
          <a:p>
            <a:pPr lvl="1"/>
            <a:r>
              <a:rPr lang="cs-CZ" dirty="0"/>
              <a:t>potvrzení o stavu ODÚ</a:t>
            </a:r>
          </a:p>
          <a:p>
            <a:pPr lvl="1"/>
            <a:r>
              <a:rPr lang="cs-CZ" dirty="0"/>
              <a:t>potvrzení o skutečnostech z ODÚ (např. bezdlužnost)</a:t>
            </a:r>
          </a:p>
          <a:p>
            <a:endParaRPr lang="cs-CZ" dirty="0"/>
          </a:p>
          <a:p>
            <a:r>
              <a:rPr lang="cs-CZ" dirty="0"/>
              <a:t>odpis nedoplatku pro nedobytnost</a:t>
            </a:r>
          </a:p>
        </p:txBody>
      </p:sp>
      <p:sp>
        <p:nvSpPr>
          <p:cNvPr id="6" name="TextovéPole 4"/>
          <p:cNvSpPr txBox="1">
            <a:spLocks noChangeArrowheads="1"/>
          </p:cNvSpPr>
          <p:nvPr/>
        </p:nvSpPr>
        <p:spPr bwMode="auto">
          <a:xfrm>
            <a:off x="1847851" y="6464370"/>
            <a:ext cx="135731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fld id="{15DA4785-F5AE-4736-8F1D-2F73FDCAD6C0}" type="slidenum">
              <a:rPr lang="cs-CZ" sz="1200" b="1">
                <a:solidFill>
                  <a:schemeClr val="bg1"/>
                </a:solidFill>
                <a:latin typeface="Lucida Sans Unicode" pitchFamily="34" charset="0"/>
              </a:rPr>
              <a:pPr/>
              <a:t>3</a:t>
            </a:fld>
            <a:endParaRPr lang="cs-CZ" sz="1200" dirty="0">
              <a:solidFill>
                <a:schemeClr val="bg1"/>
              </a:solidFill>
              <a:latin typeface="Lucida Sans Unicode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36154">
        <p:fade/>
      </p:transition>
    </mc:Choice>
    <mc:Fallback xmlns="">
      <p:transition spd="med" advTm="336154">
        <p:fade/>
      </p:transition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B. Daňová exekuce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koncepce:</a:t>
            </a:r>
          </a:p>
          <a:p>
            <a:pPr lvl="1"/>
            <a:r>
              <a:rPr lang="cs-CZ" dirty="0"/>
              <a:t>subsidiární použití občanského soudního řádu</a:t>
            </a:r>
          </a:p>
          <a:p>
            <a:pPr lvl="1"/>
            <a:r>
              <a:rPr lang="cs-CZ" dirty="0"/>
              <a:t>pravomoci správce daně, jakožto exekučního orgánu, upravuje výlučně daňový řád</a:t>
            </a:r>
          </a:p>
          <a:p>
            <a:pPr lvl="1"/>
            <a:r>
              <a:rPr lang="cs-CZ" dirty="0"/>
              <a:t>tam, kde vystupuje správce daně coby „oprávněný“ z exekučního titulu, použijí se obdobně ustanovení občanského soudního řádu upravující postavení oprávněného</a:t>
            </a:r>
          </a:p>
          <a:p>
            <a:pPr lvl="1"/>
            <a:r>
              <a:rPr lang="cs-CZ" dirty="0"/>
              <a:t>úprava práv a povinností dlužníka (povinného) a poddlužníků je ponechána z větší části obecné úpravě občanského soudního řádu</a:t>
            </a:r>
          </a:p>
          <a:p>
            <a:endParaRPr lang="cs-CZ" dirty="0"/>
          </a:p>
          <a:p>
            <a:r>
              <a:rPr lang="cs-CZ" dirty="0"/>
              <a:t>nařízení daňové exekuce</a:t>
            </a:r>
          </a:p>
          <a:p>
            <a:pPr lvl="1"/>
            <a:r>
              <a:rPr lang="cs-CZ" dirty="0"/>
              <a:t>vydáním exekučního příkazu je zahájeno exekuční řízení</a:t>
            </a:r>
          </a:p>
          <a:p>
            <a:pPr lvl="1"/>
            <a:r>
              <a:rPr lang="cs-CZ" dirty="0"/>
              <a:t>volba způsobu provedení daňové exekuce</a:t>
            </a:r>
          </a:p>
        </p:txBody>
      </p:sp>
      <p:sp>
        <p:nvSpPr>
          <p:cNvPr id="7" name="TextovéPole 4"/>
          <p:cNvSpPr txBox="1">
            <a:spLocks noChangeArrowheads="1"/>
          </p:cNvSpPr>
          <p:nvPr/>
        </p:nvSpPr>
        <p:spPr bwMode="auto">
          <a:xfrm>
            <a:off x="1847851" y="6464370"/>
            <a:ext cx="135731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fld id="{15DA4785-F5AE-4736-8F1D-2F73FDCAD6C0}" type="slidenum">
              <a:rPr lang="cs-CZ" sz="1200" b="1">
                <a:solidFill>
                  <a:schemeClr val="bg1"/>
                </a:solidFill>
                <a:latin typeface="Lucida Sans Unicode" pitchFamily="34" charset="0"/>
              </a:rPr>
              <a:pPr/>
              <a:t>30</a:t>
            </a:fld>
            <a:endParaRPr lang="cs-CZ" sz="1200" dirty="0">
              <a:solidFill>
                <a:schemeClr val="bg1"/>
              </a:solidFill>
              <a:latin typeface="Lucida Sans Unicod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14207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200433">
        <p:fade/>
      </p:transition>
    </mc:Choice>
    <mc:Fallback xmlns="">
      <p:transition spd="med" advTm="200433">
        <p:fade/>
      </p:transition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C. Klíčové pojmy a instituty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 numCol="2">
            <a:normAutofit/>
          </a:bodyPr>
          <a:lstStyle/>
          <a:p>
            <a:r>
              <a:rPr lang="cs-CZ" dirty="0"/>
              <a:t>dlužník / poddlužník</a:t>
            </a:r>
          </a:p>
          <a:p>
            <a:r>
              <a:rPr lang="cs-CZ" dirty="0"/>
              <a:t>daňový exekutor (licitátor)</a:t>
            </a:r>
          </a:p>
          <a:p>
            <a:r>
              <a:rPr lang="cs-CZ" dirty="0"/>
              <a:t>prohlášení o majetku </a:t>
            </a:r>
          </a:p>
          <a:p>
            <a:r>
              <a:rPr lang="cs-CZ" dirty="0"/>
              <a:t>odklad / zastavení daňové exekuce</a:t>
            </a:r>
          </a:p>
          <a:p>
            <a:r>
              <a:rPr lang="cs-CZ" dirty="0"/>
              <a:t>exekuční náklady (nařízení, výkon, hotové výdaje)</a:t>
            </a:r>
          </a:p>
          <a:p>
            <a:r>
              <a:rPr lang="cs-CZ" dirty="0"/>
              <a:t>soupis věcí</a:t>
            </a:r>
          </a:p>
          <a:p>
            <a:r>
              <a:rPr lang="cs-CZ" dirty="0"/>
              <a:t>dražba  / elektronická dražba</a:t>
            </a:r>
          </a:p>
          <a:p>
            <a:r>
              <a:rPr lang="cs-CZ" dirty="0">
                <a:sym typeface="Symbol" pitchFamily="18" charset="2"/>
              </a:rPr>
              <a:t>dražební vyhláška</a:t>
            </a:r>
          </a:p>
          <a:p>
            <a:r>
              <a:rPr lang="cs-CZ" dirty="0">
                <a:sym typeface="Symbol" pitchFamily="18" charset="2"/>
              </a:rPr>
              <a:t>osoba zúčastněná na dražbě  / dražitel / vydražitel</a:t>
            </a:r>
          </a:p>
          <a:p>
            <a:r>
              <a:rPr lang="cs-CZ" dirty="0">
                <a:sym typeface="Symbol" pitchFamily="18" charset="2"/>
              </a:rPr>
              <a:t>dražební jistota (v případě dražby nemovitých věcí)</a:t>
            </a:r>
          </a:p>
          <a:p>
            <a:r>
              <a:rPr lang="cs-CZ" dirty="0"/>
              <a:t>rozvrhové řízení</a:t>
            </a:r>
          </a:p>
        </p:txBody>
      </p:sp>
      <p:sp>
        <p:nvSpPr>
          <p:cNvPr id="7" name="TextovéPole 4"/>
          <p:cNvSpPr txBox="1">
            <a:spLocks noChangeArrowheads="1"/>
          </p:cNvSpPr>
          <p:nvPr/>
        </p:nvSpPr>
        <p:spPr bwMode="auto">
          <a:xfrm>
            <a:off x="1847851" y="6464370"/>
            <a:ext cx="135731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fld id="{15DA4785-F5AE-4736-8F1D-2F73FDCAD6C0}" type="slidenum">
              <a:rPr lang="cs-CZ" sz="1200" b="1">
                <a:solidFill>
                  <a:schemeClr val="bg1"/>
                </a:solidFill>
                <a:latin typeface="Lucida Sans Unicode" pitchFamily="34" charset="0"/>
              </a:rPr>
              <a:pPr/>
              <a:t>31</a:t>
            </a:fld>
            <a:endParaRPr lang="cs-CZ" sz="1200" dirty="0">
              <a:solidFill>
                <a:schemeClr val="bg1"/>
              </a:solidFill>
              <a:latin typeface="Lucida Sans Unicod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44500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7198">
        <p:fade/>
      </p:transition>
    </mc:Choice>
    <mc:Fallback xmlns="">
      <p:transition spd="med" advTm="7198">
        <p:fade/>
      </p:transition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9ECA362-4E15-4EF2-83A6-092EDD4609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89519"/>
            <a:ext cx="10515600" cy="1325563"/>
          </a:xfrm>
        </p:spPr>
        <p:txBody>
          <a:bodyPr/>
          <a:lstStyle/>
          <a:p>
            <a:pPr algn="ctr"/>
            <a:r>
              <a:rPr lang="cs-CZ" sz="4800" dirty="0"/>
              <a:t>Platit daně je čest, ne trest!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24301BC-71E4-4A67-97E7-DA74E97561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743200"/>
            <a:ext cx="10515600" cy="2773358"/>
          </a:xfrm>
        </p:spPr>
        <p:txBody>
          <a:bodyPr/>
          <a:lstStyle/>
          <a:p>
            <a:pPr marL="0" indent="0" algn="ctr">
              <a:buNone/>
            </a:pPr>
            <a:r>
              <a:rPr lang="cs-CZ" dirty="0"/>
              <a:t>JUDr. Mgr. Michal Tuláček, Ph.D.</a:t>
            </a:r>
          </a:p>
          <a:p>
            <a:pPr marL="0" indent="0" algn="ctr">
              <a:buNone/>
            </a:pPr>
            <a:endParaRPr lang="cs-CZ" dirty="0"/>
          </a:p>
          <a:p>
            <a:pPr marL="0" indent="0" algn="ctr">
              <a:buNone/>
            </a:pPr>
            <a:r>
              <a:rPr lang="cs-CZ" dirty="0"/>
              <a:t>e-mail: tulacek@prf.cuni.cz</a:t>
            </a:r>
          </a:p>
          <a:p>
            <a:pPr marL="0" indent="0" algn="ctr">
              <a:buNone/>
            </a:pPr>
            <a:r>
              <a:rPr lang="cs-CZ" dirty="0"/>
              <a:t>web: www.flaw.cz  </a:t>
            </a:r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79EB04C1-06E2-46B9-8C92-572DBC0A25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32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3428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411"/>
    </mc:Choice>
    <mc:Fallback xmlns="">
      <p:transition spd="slow" advTm="4411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2. Nedoplatek</a:t>
            </a:r>
          </a:p>
        </p:txBody>
      </p:sp>
      <p:sp>
        <p:nvSpPr>
          <p:cNvPr id="894979" name="Rectangle 3"/>
          <p:cNvSpPr>
            <a:spLocks noGrp="1" noChangeArrowheads="1"/>
          </p:cNvSpPr>
          <p:nvPr>
            <p:ph idx="1"/>
          </p:nvPr>
        </p:nvSpPr>
        <p:spPr/>
        <p:txBody>
          <a:bodyPr numCol="2">
            <a:normAutofit fontScale="92500" lnSpcReduction="10000"/>
          </a:bodyPr>
          <a:lstStyle/>
          <a:p>
            <a:r>
              <a:rPr lang="cs-CZ" dirty="0"/>
              <a:t>daňový řád definuje pojem nedoplatek jako:</a:t>
            </a:r>
          </a:p>
          <a:p>
            <a:pPr lvl="1"/>
            <a:r>
              <a:rPr lang="cs-CZ" dirty="0"/>
              <a:t>částku daně, která není uhrazena a uplynul již den splatnosti této daně</a:t>
            </a:r>
          </a:p>
          <a:p>
            <a:pPr lvl="1"/>
            <a:r>
              <a:rPr lang="cs-CZ" dirty="0"/>
              <a:t>neuhrazené příslušenství daně, u kterého již uplynul den splatnosti</a:t>
            </a:r>
          </a:p>
          <a:p>
            <a:pPr lvl="1"/>
            <a:r>
              <a:rPr lang="cs-CZ" dirty="0"/>
              <a:t>neuhrazenou částku zajištěné daně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vztah k pojmům</a:t>
            </a:r>
          </a:p>
          <a:p>
            <a:pPr lvl="1"/>
            <a:r>
              <a:rPr lang="cs-CZ" dirty="0"/>
              <a:t>daňový dluh (splatný/nesplatný) </a:t>
            </a:r>
            <a:r>
              <a:rPr lang="cs-CZ" dirty="0">
                <a:sym typeface="Wingdings" panose="05000000000000000000" pitchFamily="2" charset="2"/>
              </a:rPr>
              <a:t></a:t>
            </a:r>
            <a:r>
              <a:rPr lang="cs-CZ" dirty="0"/>
              <a:t> dlužník (§ 176 odst. 2 písm. c) DŘ)</a:t>
            </a:r>
          </a:p>
          <a:p>
            <a:pPr lvl="1"/>
            <a:r>
              <a:rPr lang="cs-CZ" dirty="0"/>
              <a:t>daňová pohledávka (splatná/nesplatná)</a:t>
            </a:r>
          </a:p>
          <a:p>
            <a:pPr lvl="1"/>
            <a:r>
              <a:rPr lang="cs-CZ" dirty="0"/>
              <a:t>splatná daň</a:t>
            </a:r>
          </a:p>
          <a:p>
            <a:pPr lvl="1"/>
            <a:endParaRPr lang="cs-CZ" dirty="0"/>
          </a:p>
          <a:p>
            <a:r>
              <a:rPr lang="cs-CZ" dirty="0"/>
              <a:t>zánik nedoplatku</a:t>
            </a:r>
          </a:p>
          <a:p>
            <a:endParaRPr lang="cs-CZ" dirty="0"/>
          </a:p>
          <a:p>
            <a:r>
              <a:rPr lang="cs-CZ" dirty="0"/>
              <a:t>vyrozumění o nedoplatku - neformální</a:t>
            </a:r>
          </a:p>
        </p:txBody>
      </p:sp>
      <p:sp>
        <p:nvSpPr>
          <p:cNvPr id="6" name="TextovéPole 4"/>
          <p:cNvSpPr txBox="1">
            <a:spLocks noChangeArrowheads="1"/>
          </p:cNvSpPr>
          <p:nvPr/>
        </p:nvSpPr>
        <p:spPr bwMode="auto">
          <a:xfrm>
            <a:off x="1847851" y="6464370"/>
            <a:ext cx="135731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fld id="{15DA4785-F5AE-4736-8F1D-2F73FDCAD6C0}" type="slidenum">
              <a:rPr lang="cs-CZ" sz="1200" b="1">
                <a:solidFill>
                  <a:schemeClr val="bg1"/>
                </a:solidFill>
                <a:latin typeface="Lucida Sans Unicode" pitchFamily="34" charset="0"/>
              </a:rPr>
              <a:pPr/>
              <a:t>4</a:t>
            </a:fld>
            <a:endParaRPr lang="cs-CZ" sz="1200" dirty="0">
              <a:solidFill>
                <a:schemeClr val="bg1"/>
              </a:solidFill>
              <a:latin typeface="Lucida Sans Unicode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13328">
        <p:fade/>
      </p:transition>
    </mc:Choice>
    <mc:Fallback xmlns="">
      <p:transition spd="med" advTm="313328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7082" name="Rectangle 58"/>
          <p:cNvSpPr>
            <a:spLocks noChangeArrowheads="1"/>
          </p:cNvSpPr>
          <p:nvPr/>
        </p:nvSpPr>
        <p:spPr bwMode="auto">
          <a:xfrm>
            <a:off x="8100060" y="1145169"/>
            <a:ext cx="190195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cs-CZ" sz="1400" b="1" dirty="0"/>
              <a:t>Je předepsána</a:t>
            </a:r>
            <a:r>
              <a:rPr lang="cs-CZ" sz="1400" dirty="0"/>
              <a:t> do evidence daní </a:t>
            </a:r>
            <a:br>
              <a:rPr lang="cs-CZ" sz="1400" dirty="0"/>
            </a:br>
            <a:r>
              <a:rPr lang="cs-CZ" sz="1200" dirty="0"/>
              <a:t>(i zpětně)</a:t>
            </a:r>
          </a:p>
        </p:txBody>
      </p:sp>
      <p:sp>
        <p:nvSpPr>
          <p:cNvPr id="897083" name="Rectangle 59"/>
          <p:cNvSpPr>
            <a:spLocks noChangeArrowheads="1"/>
          </p:cNvSpPr>
          <p:nvPr/>
        </p:nvSpPr>
        <p:spPr bwMode="auto">
          <a:xfrm>
            <a:off x="4575048" y="299592"/>
            <a:ext cx="2487168" cy="917013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cs-CZ" b="1" dirty="0"/>
              <a:t>Daň</a:t>
            </a:r>
          </a:p>
          <a:p>
            <a:pPr algn="ctr"/>
            <a:r>
              <a:rPr lang="cs-CZ" sz="1600" dirty="0"/>
              <a:t>(Daňová pohledávka)</a:t>
            </a:r>
          </a:p>
        </p:txBody>
      </p:sp>
      <p:sp>
        <p:nvSpPr>
          <p:cNvPr id="897084" name="Rectangle 60"/>
          <p:cNvSpPr>
            <a:spLocks noChangeArrowheads="1"/>
          </p:cNvSpPr>
          <p:nvPr/>
        </p:nvSpPr>
        <p:spPr bwMode="auto">
          <a:xfrm>
            <a:off x="3425952" y="1556330"/>
            <a:ext cx="1755648" cy="8128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cs-CZ" sz="2000" b="1" dirty="0"/>
              <a:t>Nesplatná</a:t>
            </a:r>
          </a:p>
        </p:txBody>
      </p:sp>
      <p:sp>
        <p:nvSpPr>
          <p:cNvPr id="897085" name="Rectangle 61"/>
          <p:cNvSpPr>
            <a:spLocks noChangeArrowheads="1"/>
          </p:cNvSpPr>
          <p:nvPr/>
        </p:nvSpPr>
        <p:spPr bwMode="auto">
          <a:xfrm>
            <a:off x="6425184" y="1556330"/>
            <a:ext cx="1755648" cy="8128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cs-CZ" sz="2000" b="1" dirty="0"/>
              <a:t>Splatná</a:t>
            </a:r>
          </a:p>
        </p:txBody>
      </p:sp>
      <p:sp>
        <p:nvSpPr>
          <p:cNvPr id="897086" name="Rectangle 62"/>
          <p:cNvSpPr>
            <a:spLocks noChangeArrowheads="1"/>
          </p:cNvSpPr>
          <p:nvPr/>
        </p:nvSpPr>
        <p:spPr bwMode="auto">
          <a:xfrm>
            <a:off x="2985516" y="4024893"/>
            <a:ext cx="2340864" cy="8636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cs-CZ" sz="2000" b="1" dirty="0"/>
              <a:t>Vymahatelný</a:t>
            </a:r>
          </a:p>
        </p:txBody>
      </p:sp>
      <p:sp>
        <p:nvSpPr>
          <p:cNvPr id="897087" name="Rectangle 63"/>
          <p:cNvSpPr>
            <a:spLocks noChangeArrowheads="1"/>
          </p:cNvSpPr>
          <p:nvPr/>
        </p:nvSpPr>
        <p:spPr bwMode="auto">
          <a:xfrm>
            <a:off x="4989576" y="3016832"/>
            <a:ext cx="2048256" cy="792163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cs-CZ" sz="2000" b="1"/>
              <a:t>Nedoplatek</a:t>
            </a:r>
          </a:p>
        </p:txBody>
      </p:sp>
      <p:sp>
        <p:nvSpPr>
          <p:cNvPr id="897088" name="Rectangle 64"/>
          <p:cNvSpPr>
            <a:spLocks noChangeArrowheads="1"/>
          </p:cNvSpPr>
          <p:nvPr/>
        </p:nvSpPr>
        <p:spPr bwMode="auto">
          <a:xfrm>
            <a:off x="6717792" y="4024893"/>
            <a:ext cx="2560320" cy="8636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cs-CZ" sz="2000" b="1"/>
              <a:t>Nevymahatelný</a:t>
            </a:r>
          </a:p>
        </p:txBody>
      </p:sp>
      <p:sp>
        <p:nvSpPr>
          <p:cNvPr id="897089" name="Rectangle 65"/>
          <p:cNvSpPr>
            <a:spLocks noChangeArrowheads="1"/>
          </p:cNvSpPr>
          <p:nvPr/>
        </p:nvSpPr>
        <p:spPr bwMode="auto">
          <a:xfrm>
            <a:off x="6027420" y="5032956"/>
            <a:ext cx="446227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Tx/>
              <a:buChar char="-"/>
            </a:pPr>
            <a:r>
              <a:rPr lang="cs-CZ" sz="1400"/>
              <a:t> při </a:t>
            </a:r>
            <a:r>
              <a:rPr lang="cs-CZ" sz="1400" b="1"/>
              <a:t>posečkání</a:t>
            </a:r>
            <a:r>
              <a:rPr lang="cs-CZ" sz="1400"/>
              <a:t> či </a:t>
            </a:r>
            <a:r>
              <a:rPr lang="cs-CZ" sz="1400" b="1"/>
              <a:t>rozložení úhrady na splátky</a:t>
            </a:r>
          </a:p>
          <a:p>
            <a:pPr>
              <a:buFontTx/>
              <a:buChar char="-"/>
            </a:pPr>
            <a:r>
              <a:rPr lang="cs-CZ" sz="1400"/>
              <a:t> pokud neuplynul </a:t>
            </a:r>
            <a:r>
              <a:rPr lang="cs-CZ" sz="1400" b="1"/>
              <a:t>náhradní den splatnosti</a:t>
            </a:r>
            <a:endParaRPr lang="cs-CZ" sz="1400"/>
          </a:p>
        </p:txBody>
      </p:sp>
      <p:sp>
        <p:nvSpPr>
          <p:cNvPr id="897090" name="Rectangle 66"/>
          <p:cNvSpPr>
            <a:spLocks noChangeArrowheads="1"/>
          </p:cNvSpPr>
          <p:nvPr/>
        </p:nvSpPr>
        <p:spPr bwMode="auto">
          <a:xfrm>
            <a:off x="5820156" y="2512005"/>
            <a:ext cx="1316736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cs-CZ" sz="1200"/>
              <a:t>Neuhrazena</a:t>
            </a:r>
          </a:p>
        </p:txBody>
      </p:sp>
      <p:sp>
        <p:nvSpPr>
          <p:cNvPr id="897091" name="Rectangle 67"/>
          <p:cNvSpPr>
            <a:spLocks noChangeArrowheads="1"/>
          </p:cNvSpPr>
          <p:nvPr/>
        </p:nvSpPr>
        <p:spPr bwMode="auto">
          <a:xfrm>
            <a:off x="8238744" y="2512005"/>
            <a:ext cx="1170432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cs-CZ" sz="1200"/>
              <a:t>Uhrazena</a:t>
            </a:r>
          </a:p>
        </p:txBody>
      </p:sp>
      <p:sp>
        <p:nvSpPr>
          <p:cNvPr id="897092" name="Rectangle 68"/>
          <p:cNvSpPr>
            <a:spLocks noChangeArrowheads="1"/>
          </p:cNvSpPr>
          <p:nvPr/>
        </p:nvSpPr>
        <p:spPr bwMode="auto">
          <a:xfrm>
            <a:off x="8170164" y="2872369"/>
            <a:ext cx="2267712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cs-CZ" sz="1400" b="1"/>
              <a:t>Splněna platební povinnost </a:t>
            </a:r>
            <a:r>
              <a:rPr lang="cs-CZ" sz="1400" b="1">
                <a:sym typeface="Symbol" pitchFamily="18" charset="2"/>
              </a:rPr>
              <a:t> daňová pohledávka zaniká splněním</a:t>
            </a:r>
          </a:p>
        </p:txBody>
      </p:sp>
      <p:sp>
        <p:nvSpPr>
          <p:cNvPr id="897093" name="Rectangle 69"/>
          <p:cNvSpPr>
            <a:spLocks noChangeArrowheads="1"/>
          </p:cNvSpPr>
          <p:nvPr/>
        </p:nvSpPr>
        <p:spPr bwMode="auto">
          <a:xfrm>
            <a:off x="1740408" y="2584013"/>
            <a:ext cx="2779776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cs-CZ" sz="1400"/>
              <a:t>Dřívější úhrada </a:t>
            </a:r>
            <a:r>
              <a:rPr lang="cs-CZ" sz="1400">
                <a:sym typeface="Symbol" pitchFamily="18" charset="2"/>
              </a:rPr>
              <a:t>=</a:t>
            </a:r>
            <a:r>
              <a:rPr lang="cs-CZ" sz="1400"/>
              <a:t> </a:t>
            </a:r>
            <a:r>
              <a:rPr lang="cs-CZ" sz="1400" b="1"/>
              <a:t>přeplatek</a:t>
            </a:r>
          </a:p>
        </p:txBody>
      </p:sp>
      <p:sp>
        <p:nvSpPr>
          <p:cNvPr id="897094" name="Rectangle 70"/>
          <p:cNvSpPr>
            <a:spLocks noChangeArrowheads="1"/>
          </p:cNvSpPr>
          <p:nvPr/>
        </p:nvSpPr>
        <p:spPr bwMode="auto">
          <a:xfrm>
            <a:off x="1810512" y="1288043"/>
            <a:ext cx="1682496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cs-CZ" sz="1400"/>
              <a:t>Dosud </a:t>
            </a:r>
            <a:r>
              <a:rPr lang="cs-CZ" sz="1400" b="1"/>
              <a:t>není předepsána</a:t>
            </a:r>
            <a:r>
              <a:rPr lang="cs-CZ" sz="1400"/>
              <a:t> do evidence daní</a:t>
            </a:r>
          </a:p>
        </p:txBody>
      </p:sp>
      <p:sp>
        <p:nvSpPr>
          <p:cNvPr id="897095" name="Rectangle 71"/>
          <p:cNvSpPr>
            <a:spLocks noChangeArrowheads="1"/>
          </p:cNvSpPr>
          <p:nvPr/>
        </p:nvSpPr>
        <p:spPr bwMode="auto">
          <a:xfrm>
            <a:off x="2017776" y="5032956"/>
            <a:ext cx="336499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cs-CZ" sz="1400" b="1"/>
              <a:t>Výkaz</a:t>
            </a:r>
            <a:r>
              <a:rPr lang="cs-CZ" sz="1400"/>
              <a:t> (vymahatelných) nedoplatků je </a:t>
            </a:r>
            <a:r>
              <a:rPr lang="cs-CZ" sz="1400" b="1"/>
              <a:t>exekučním titulem</a:t>
            </a:r>
          </a:p>
        </p:txBody>
      </p:sp>
      <p:sp>
        <p:nvSpPr>
          <p:cNvPr id="897096" name="Line 72"/>
          <p:cNvSpPr>
            <a:spLocks noChangeShapeType="1"/>
          </p:cNvSpPr>
          <p:nvPr/>
        </p:nvSpPr>
        <p:spPr bwMode="auto">
          <a:xfrm>
            <a:off x="7083552" y="718130"/>
            <a:ext cx="29260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897097" name="Line 73"/>
          <p:cNvSpPr>
            <a:spLocks noChangeShapeType="1"/>
          </p:cNvSpPr>
          <p:nvPr/>
        </p:nvSpPr>
        <p:spPr bwMode="auto">
          <a:xfrm>
            <a:off x="7376160" y="718130"/>
            <a:ext cx="0" cy="838200"/>
          </a:xfrm>
          <a:prstGeom prst="line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cs-CZ"/>
          </a:p>
        </p:txBody>
      </p:sp>
      <p:sp>
        <p:nvSpPr>
          <p:cNvPr id="897098" name="Line 74"/>
          <p:cNvSpPr>
            <a:spLocks noChangeShapeType="1"/>
          </p:cNvSpPr>
          <p:nvPr/>
        </p:nvSpPr>
        <p:spPr bwMode="auto">
          <a:xfrm flipH="1">
            <a:off x="4303776" y="718130"/>
            <a:ext cx="29260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897099" name="Line 75"/>
          <p:cNvSpPr>
            <a:spLocks noChangeShapeType="1"/>
          </p:cNvSpPr>
          <p:nvPr/>
        </p:nvSpPr>
        <p:spPr bwMode="auto">
          <a:xfrm>
            <a:off x="4303776" y="718130"/>
            <a:ext cx="0" cy="838200"/>
          </a:xfrm>
          <a:prstGeom prst="line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cs-CZ"/>
          </a:p>
        </p:txBody>
      </p:sp>
      <p:sp>
        <p:nvSpPr>
          <p:cNvPr id="897100" name="Line 76"/>
          <p:cNvSpPr>
            <a:spLocks noChangeShapeType="1"/>
          </p:cNvSpPr>
          <p:nvPr/>
        </p:nvSpPr>
        <p:spPr bwMode="auto">
          <a:xfrm>
            <a:off x="5913120" y="2080207"/>
            <a:ext cx="0" cy="936625"/>
          </a:xfrm>
          <a:prstGeom prst="line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cs-CZ"/>
          </a:p>
        </p:txBody>
      </p:sp>
      <p:sp>
        <p:nvSpPr>
          <p:cNvPr id="897101" name="Line 77"/>
          <p:cNvSpPr>
            <a:spLocks noChangeShapeType="1"/>
          </p:cNvSpPr>
          <p:nvPr/>
        </p:nvSpPr>
        <p:spPr bwMode="auto">
          <a:xfrm flipH="1">
            <a:off x="5913120" y="2089730"/>
            <a:ext cx="512064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897102" name="Line 78"/>
          <p:cNvSpPr>
            <a:spLocks noChangeShapeType="1"/>
          </p:cNvSpPr>
          <p:nvPr/>
        </p:nvSpPr>
        <p:spPr bwMode="auto">
          <a:xfrm>
            <a:off x="9345168" y="2080207"/>
            <a:ext cx="0" cy="792163"/>
          </a:xfrm>
          <a:prstGeom prst="line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cs-CZ"/>
          </a:p>
        </p:txBody>
      </p:sp>
      <p:sp>
        <p:nvSpPr>
          <p:cNvPr id="897103" name="Line 79"/>
          <p:cNvSpPr>
            <a:spLocks noChangeShapeType="1"/>
          </p:cNvSpPr>
          <p:nvPr/>
        </p:nvSpPr>
        <p:spPr bwMode="auto">
          <a:xfrm flipH="1">
            <a:off x="4021836" y="3448630"/>
            <a:ext cx="950976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897104" name="Line 80"/>
          <p:cNvSpPr>
            <a:spLocks noChangeShapeType="1"/>
          </p:cNvSpPr>
          <p:nvPr/>
        </p:nvSpPr>
        <p:spPr bwMode="auto">
          <a:xfrm>
            <a:off x="4021836" y="3448632"/>
            <a:ext cx="0" cy="576263"/>
          </a:xfrm>
          <a:prstGeom prst="line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cs-CZ"/>
          </a:p>
        </p:txBody>
      </p:sp>
      <p:sp>
        <p:nvSpPr>
          <p:cNvPr id="897105" name="Line 81"/>
          <p:cNvSpPr>
            <a:spLocks noChangeShapeType="1"/>
          </p:cNvSpPr>
          <p:nvPr/>
        </p:nvSpPr>
        <p:spPr bwMode="auto">
          <a:xfrm>
            <a:off x="7063740" y="3448630"/>
            <a:ext cx="950976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897106" name="Line 82"/>
          <p:cNvSpPr>
            <a:spLocks noChangeShapeType="1"/>
          </p:cNvSpPr>
          <p:nvPr/>
        </p:nvSpPr>
        <p:spPr bwMode="auto">
          <a:xfrm>
            <a:off x="8007096" y="3448632"/>
            <a:ext cx="0" cy="576263"/>
          </a:xfrm>
          <a:prstGeom prst="line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cs-CZ"/>
          </a:p>
        </p:txBody>
      </p:sp>
      <p:sp>
        <p:nvSpPr>
          <p:cNvPr id="897107" name="Line 83"/>
          <p:cNvSpPr>
            <a:spLocks noChangeShapeType="1"/>
          </p:cNvSpPr>
          <p:nvPr/>
        </p:nvSpPr>
        <p:spPr bwMode="auto">
          <a:xfrm flipH="1">
            <a:off x="8180832" y="2089730"/>
            <a:ext cx="117043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30" name="TextovéPole 4"/>
          <p:cNvSpPr txBox="1">
            <a:spLocks noChangeArrowheads="1"/>
          </p:cNvSpPr>
          <p:nvPr/>
        </p:nvSpPr>
        <p:spPr bwMode="auto">
          <a:xfrm>
            <a:off x="1847851" y="6464370"/>
            <a:ext cx="135731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fld id="{15DA4785-F5AE-4736-8F1D-2F73FDCAD6C0}" type="slidenum">
              <a:rPr lang="cs-CZ" sz="1200" b="1">
                <a:solidFill>
                  <a:schemeClr val="bg1"/>
                </a:solidFill>
                <a:latin typeface="Lucida Sans Unicode" pitchFamily="34" charset="0"/>
              </a:rPr>
              <a:pPr/>
              <a:t>5</a:t>
            </a:fld>
            <a:endParaRPr lang="cs-CZ" sz="1200" dirty="0">
              <a:solidFill>
                <a:schemeClr val="bg1"/>
              </a:solidFill>
              <a:latin typeface="Lucida Sans Unicode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5810">
        <p:fade/>
      </p:transition>
    </mc:Choice>
    <mc:Fallback xmlns="">
      <p:transition spd="med" advTm="581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7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970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970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970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7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970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970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970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7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970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970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970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7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8970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97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97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7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8970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97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97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7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8970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970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970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7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8970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8970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8970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7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8970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8970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8970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7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8970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8970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8970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7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8970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8970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8970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7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8970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8970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8970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7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8971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897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897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7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89710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897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897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7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8970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8970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8970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7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8970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8970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8970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7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8971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897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897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7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8971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897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897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7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8970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8970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8970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7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8970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8970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8970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7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1000"/>
                                        <p:tgtEl>
                                          <p:spTgt spid="8971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897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897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7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1000"/>
                                        <p:tgtEl>
                                          <p:spTgt spid="8971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897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897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7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1000"/>
                                        <p:tgtEl>
                                          <p:spTgt spid="8970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8970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8970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7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1000"/>
                                        <p:tgtEl>
                                          <p:spTgt spid="8970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8970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8970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7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1000"/>
                                        <p:tgtEl>
                                          <p:spTgt spid="8971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897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897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7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1000"/>
                                        <p:tgtEl>
                                          <p:spTgt spid="8971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897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897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7082" grpId="0"/>
      <p:bldP spid="897084" grpId="0" animBg="1"/>
      <p:bldP spid="897085" grpId="0" animBg="1"/>
      <p:bldP spid="897086" grpId="0" animBg="1"/>
      <p:bldP spid="897087" grpId="0" animBg="1"/>
      <p:bldP spid="897088" grpId="0" animBg="1"/>
      <p:bldP spid="897089" grpId="0"/>
      <p:bldP spid="897090" grpId="0"/>
      <p:bldP spid="897091" grpId="0"/>
      <p:bldP spid="897092" grpId="0"/>
      <p:bldP spid="897093" grpId="0"/>
      <p:bldP spid="897094" grpId="0"/>
      <p:bldP spid="897095" grpId="0"/>
      <p:bldP spid="897096" grpId="0" animBg="1"/>
      <p:bldP spid="897097" grpId="0" animBg="1"/>
      <p:bldP spid="897098" grpId="0" animBg="1"/>
      <p:bldP spid="897099" grpId="0" animBg="1"/>
      <p:bldP spid="897100" grpId="0" animBg="1"/>
      <p:bldP spid="897101" grpId="0" animBg="1"/>
      <p:bldP spid="897102" grpId="0" animBg="1"/>
      <p:bldP spid="897103" grpId="0" animBg="1"/>
      <p:bldP spid="897104" grpId="0" animBg="1"/>
      <p:bldP spid="897105" grpId="0" animBg="1"/>
      <p:bldP spid="897106" grpId="0" animBg="1"/>
      <p:bldP spid="89710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3. Přeplatek</a:t>
            </a:r>
          </a:p>
        </p:txBody>
      </p:sp>
      <p:sp>
        <p:nvSpPr>
          <p:cNvPr id="89805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/>
              <a:t>přeplatek - částka, o kterou úhrn plateb a vratek na kreditní straně ODÚ převyšuje úhrn předpisů a odpisů na debetní straně ODÚ</a:t>
            </a:r>
          </a:p>
          <a:p>
            <a:endParaRPr lang="cs-CZ" dirty="0"/>
          </a:p>
          <a:p>
            <a:r>
              <a:rPr lang="cs-CZ" dirty="0"/>
              <a:t>vratitelný přeplatek = přeplatek, který prošel tzv. testem </a:t>
            </a:r>
            <a:r>
              <a:rPr lang="cs-CZ" dirty="0" err="1"/>
              <a:t>vratitelnosti</a:t>
            </a:r>
            <a:endParaRPr lang="cs-CZ" dirty="0"/>
          </a:p>
          <a:p>
            <a:pPr lvl="1"/>
            <a:r>
              <a:rPr lang="cs-CZ" dirty="0"/>
              <a:t>test </a:t>
            </a:r>
            <a:r>
              <a:rPr lang="cs-CZ" dirty="0" err="1"/>
              <a:t>vratitelnosti</a:t>
            </a:r>
            <a:r>
              <a:rPr lang="cs-CZ" dirty="0"/>
              <a:t> - přeplatek se započte nejprve na:</a:t>
            </a:r>
          </a:p>
          <a:p>
            <a:pPr lvl="1"/>
            <a:r>
              <a:rPr lang="cs-CZ" dirty="0"/>
              <a:t>nedoplatky na jiných ODÚ u téhož správce daně</a:t>
            </a:r>
          </a:p>
          <a:p>
            <a:pPr lvl="1"/>
            <a:r>
              <a:rPr lang="cs-CZ" dirty="0"/>
              <a:t>nedoplatky u jiného správce daně, jenž o něj požádal před vystavením příkazu k vrácení daňovému subjektu</a:t>
            </a:r>
          </a:p>
          <a:p>
            <a:pPr lvl="2"/>
            <a:r>
              <a:rPr lang="cs-CZ" dirty="0">
                <a:sym typeface="Wingdings 3" pitchFamily="18" charset="2"/>
              </a:rPr>
              <a:t>			</a:t>
            </a:r>
            <a:endParaRPr lang="cs-CZ" dirty="0"/>
          </a:p>
          <a:p>
            <a:r>
              <a:rPr lang="cs-CZ" dirty="0"/>
              <a:t>vratitelný přeplatek je v dispozici daňového subjektu </a:t>
            </a:r>
          </a:p>
          <a:p>
            <a:pPr lvl="1"/>
            <a:r>
              <a:rPr lang="cs-CZ" dirty="0"/>
              <a:t>možnost požádat o jeho vrácení či převedení</a:t>
            </a:r>
          </a:p>
          <a:p>
            <a:endParaRPr lang="cs-CZ" dirty="0"/>
          </a:p>
          <a:p>
            <a:r>
              <a:rPr lang="cs-CZ" dirty="0"/>
              <a:t>úrok z vratitelného přeplatku (sankce pro správce daně)</a:t>
            </a:r>
          </a:p>
        </p:txBody>
      </p:sp>
      <p:sp>
        <p:nvSpPr>
          <p:cNvPr id="6" name="TextovéPole 4"/>
          <p:cNvSpPr txBox="1">
            <a:spLocks noChangeArrowheads="1"/>
          </p:cNvSpPr>
          <p:nvPr/>
        </p:nvSpPr>
        <p:spPr bwMode="auto">
          <a:xfrm>
            <a:off x="1847851" y="6464370"/>
            <a:ext cx="135731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fld id="{15DA4785-F5AE-4736-8F1D-2F73FDCAD6C0}" type="slidenum">
              <a:rPr lang="cs-CZ" sz="1200" b="1">
                <a:solidFill>
                  <a:schemeClr val="bg1"/>
                </a:solidFill>
                <a:latin typeface="Lucida Sans Unicode" pitchFamily="34" charset="0"/>
              </a:rPr>
              <a:pPr/>
              <a:t>6</a:t>
            </a:fld>
            <a:endParaRPr lang="cs-CZ" sz="1200" dirty="0">
              <a:solidFill>
                <a:schemeClr val="bg1"/>
              </a:solidFill>
              <a:latin typeface="Lucida Sans Unicode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219360">
        <p:fade/>
      </p:transition>
    </mc:Choice>
    <mc:Fallback xmlns="">
      <p:transition spd="med" advTm="219360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4. Lhůta pro placení daně 1/2</a:t>
            </a:r>
          </a:p>
        </p:txBody>
      </p:sp>
      <p:sp>
        <p:nvSpPr>
          <p:cNvPr id="89907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/>
              <a:t>časový úsek, ve kterém je možné realizovat dobrovolnou i nedobrovolnou úhradu daně</a:t>
            </a:r>
          </a:p>
          <a:p>
            <a:endParaRPr lang="cs-CZ" dirty="0"/>
          </a:p>
          <a:p>
            <a:r>
              <a:rPr lang="cs-CZ" dirty="0"/>
              <a:t>prekluzivní (propadný) charakter lhůty</a:t>
            </a:r>
          </a:p>
          <a:p>
            <a:pPr lvl="1"/>
            <a:r>
              <a:rPr lang="cs-CZ" dirty="0"/>
              <a:t>rozdíl oproti předchozí právní úpravě, kde byla promlčecí i prekluzivní lhůta</a:t>
            </a:r>
          </a:p>
          <a:p>
            <a:pPr lvl="1"/>
            <a:r>
              <a:rPr lang="cs-CZ" dirty="0"/>
              <a:t>explicitně neřešen přechod charakteru běžících lhůt</a:t>
            </a:r>
          </a:p>
          <a:p>
            <a:endParaRPr lang="cs-CZ" dirty="0"/>
          </a:p>
          <a:p>
            <a:r>
              <a:rPr lang="cs-CZ" dirty="0"/>
              <a:t>délka lhůty</a:t>
            </a:r>
          </a:p>
          <a:p>
            <a:pPr lvl="1"/>
            <a:r>
              <a:rPr lang="cs-CZ" dirty="0"/>
              <a:t>základní 6 let </a:t>
            </a:r>
          </a:p>
          <a:p>
            <a:pPr lvl="1"/>
            <a:r>
              <a:rPr lang="cs-CZ" dirty="0"/>
              <a:t>maximální 20 let</a:t>
            </a:r>
          </a:p>
          <a:p>
            <a:pPr lvl="2"/>
            <a:r>
              <a:rPr lang="cs-CZ" dirty="0"/>
              <a:t>u nedoplatku zajištěného zástavním právem zapisovaného do veřejného registru: 30 let od zápisu</a:t>
            </a:r>
          </a:p>
          <a:p>
            <a:pPr lvl="1"/>
            <a:r>
              <a:rPr lang="cs-CZ" dirty="0"/>
              <a:t>(od 2021: nejméně do konce lhůty pro stanovení daně)</a:t>
            </a:r>
          </a:p>
          <a:p>
            <a:endParaRPr lang="cs-CZ" dirty="0"/>
          </a:p>
        </p:txBody>
      </p:sp>
      <p:sp>
        <p:nvSpPr>
          <p:cNvPr id="6" name="TextovéPole 4"/>
          <p:cNvSpPr txBox="1">
            <a:spLocks noChangeArrowheads="1"/>
          </p:cNvSpPr>
          <p:nvPr/>
        </p:nvSpPr>
        <p:spPr bwMode="auto">
          <a:xfrm>
            <a:off x="1847851" y="6464370"/>
            <a:ext cx="135731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fld id="{15DA4785-F5AE-4736-8F1D-2F73FDCAD6C0}" type="slidenum">
              <a:rPr lang="cs-CZ" sz="1200" b="1">
                <a:solidFill>
                  <a:schemeClr val="bg1"/>
                </a:solidFill>
                <a:latin typeface="Lucida Sans Unicode" pitchFamily="34" charset="0"/>
              </a:rPr>
              <a:pPr/>
              <a:t>7</a:t>
            </a:fld>
            <a:endParaRPr lang="cs-CZ" sz="1200" dirty="0">
              <a:solidFill>
                <a:schemeClr val="bg1"/>
              </a:solidFill>
              <a:latin typeface="Lucida Sans Unicode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13591">
        <p:fade/>
      </p:transition>
    </mc:Choice>
    <mc:Fallback xmlns="">
      <p:transition spd="med" advTm="113591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4. Lhůta pro placení daně 2/2</a:t>
            </a:r>
          </a:p>
        </p:txBody>
      </p:sp>
      <p:sp>
        <p:nvSpPr>
          <p:cNvPr id="900099" name="Rectangle 3"/>
          <p:cNvSpPr>
            <a:spLocks noGrp="1" noChangeArrowheads="1"/>
          </p:cNvSpPr>
          <p:nvPr>
            <p:ph idx="1"/>
          </p:nvPr>
        </p:nvSpPr>
        <p:spPr/>
        <p:txBody>
          <a:bodyPr numCol="2">
            <a:normAutofit/>
          </a:bodyPr>
          <a:lstStyle/>
          <a:p>
            <a:r>
              <a:rPr lang="cs-CZ" sz="2000" dirty="0"/>
              <a:t>počátek běhu lhůty</a:t>
            </a:r>
          </a:p>
          <a:p>
            <a:pPr lvl="1"/>
            <a:r>
              <a:rPr lang="cs-CZ" sz="1800" dirty="0"/>
              <a:t>u daní vyměřovaných = okamžik splatnosti</a:t>
            </a:r>
          </a:p>
          <a:p>
            <a:pPr lvl="1"/>
            <a:r>
              <a:rPr lang="cs-CZ" sz="1800" dirty="0"/>
              <a:t>u daní doměřovaných = okamžik náhradní splatnosti</a:t>
            </a:r>
          </a:p>
          <a:p>
            <a:r>
              <a:rPr lang="cs-CZ" sz="2000" dirty="0"/>
              <a:t>úkony přerušující lhůtu</a:t>
            </a:r>
          </a:p>
          <a:p>
            <a:pPr lvl="1"/>
            <a:r>
              <a:rPr lang="cs-CZ" sz="1800" dirty="0"/>
              <a:t>zahájení exekučního řízení </a:t>
            </a:r>
          </a:p>
          <a:p>
            <a:pPr lvl="2"/>
            <a:r>
              <a:rPr lang="cs-CZ" sz="1600" dirty="0"/>
              <a:t>nejen podle daňového řádu, ale i podle exekučního řádu</a:t>
            </a:r>
          </a:p>
          <a:p>
            <a:pPr lvl="1"/>
            <a:r>
              <a:rPr lang="cs-CZ" sz="1800" dirty="0"/>
              <a:t>zřízení zástavního práva</a:t>
            </a:r>
          </a:p>
          <a:p>
            <a:pPr lvl="1"/>
            <a:r>
              <a:rPr lang="cs-CZ" sz="1800" dirty="0"/>
              <a:t>oznámení rozhodnutí o posečkání nebo rozhodnutí, kterým se mění stanovená doba posečkání</a:t>
            </a:r>
          </a:p>
          <a:p>
            <a:r>
              <a:rPr lang="cs-CZ" sz="2000" dirty="0"/>
              <a:t>lhůta se staví po dobu</a:t>
            </a:r>
          </a:p>
          <a:p>
            <a:pPr lvl="1"/>
            <a:r>
              <a:rPr lang="cs-CZ" sz="1800" dirty="0"/>
              <a:t>vymáhání daně soudním exekutorem </a:t>
            </a:r>
          </a:p>
          <a:p>
            <a:pPr lvl="1"/>
            <a:r>
              <a:rPr lang="cs-CZ" sz="1800" dirty="0"/>
              <a:t>přihlášení daňové pohledávky do insolvenčního řízení nebo do veřejné dražby</a:t>
            </a:r>
          </a:p>
          <a:p>
            <a:pPr lvl="1"/>
            <a:r>
              <a:rPr lang="cs-CZ" sz="1800" dirty="0"/>
              <a:t>odkladu daňové exekuce</a:t>
            </a:r>
          </a:p>
          <a:p>
            <a:pPr lvl="1"/>
            <a:r>
              <a:rPr lang="cs-CZ" sz="1800" dirty="0"/>
              <a:t>daňové exekuce srážkami ze mzdy </a:t>
            </a:r>
          </a:p>
          <a:p>
            <a:pPr lvl="1"/>
            <a:r>
              <a:rPr lang="cs-CZ" sz="1800" dirty="0"/>
              <a:t>dožádání mezinárodní pomoci při vymáhání</a:t>
            </a:r>
          </a:p>
        </p:txBody>
      </p:sp>
      <p:sp>
        <p:nvSpPr>
          <p:cNvPr id="6" name="TextovéPole 4"/>
          <p:cNvSpPr txBox="1">
            <a:spLocks noChangeArrowheads="1"/>
          </p:cNvSpPr>
          <p:nvPr/>
        </p:nvSpPr>
        <p:spPr bwMode="auto">
          <a:xfrm>
            <a:off x="1847851" y="6464370"/>
            <a:ext cx="135731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fld id="{15DA4785-F5AE-4736-8F1D-2F73FDCAD6C0}" type="slidenum">
              <a:rPr lang="cs-CZ" sz="1200" b="1">
                <a:solidFill>
                  <a:schemeClr val="bg1"/>
                </a:solidFill>
                <a:latin typeface="Lucida Sans Unicode" pitchFamily="34" charset="0"/>
              </a:rPr>
              <a:pPr/>
              <a:t>8</a:t>
            </a:fld>
            <a:endParaRPr lang="cs-CZ" sz="1200" dirty="0">
              <a:solidFill>
                <a:schemeClr val="bg1"/>
              </a:solidFill>
              <a:latin typeface="Lucida Sans Unicode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68088">
        <p:fade/>
      </p:transition>
    </mc:Choice>
    <mc:Fallback xmlns="">
      <p:transition spd="med" advTm="168088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5. Vybírání daní</a:t>
            </a:r>
          </a:p>
        </p:txBody>
      </p:sp>
      <p:sp>
        <p:nvSpPr>
          <p:cNvPr id="901123" name="Rectangle 3"/>
          <p:cNvSpPr>
            <a:spLocks noGrp="1" noChangeArrowheads="1"/>
          </p:cNvSpPr>
          <p:nvPr>
            <p:ph idx="1"/>
          </p:nvPr>
        </p:nvSpPr>
        <p:spPr/>
        <p:txBody>
          <a:bodyPr numCol="2">
            <a:normAutofit/>
          </a:bodyPr>
          <a:lstStyle/>
          <a:p>
            <a:r>
              <a:rPr lang="cs-CZ" sz="2000" dirty="0"/>
              <a:t>pořadí úhrady daně</a:t>
            </a:r>
          </a:p>
          <a:p>
            <a:pPr lvl="1"/>
            <a:r>
              <a:rPr lang="cs-CZ" sz="1800" dirty="0"/>
              <a:t>rozdíl mezi daní a příslušenstvím</a:t>
            </a:r>
          </a:p>
          <a:p>
            <a:pPr lvl="1"/>
            <a:r>
              <a:rPr lang="cs-CZ" sz="1800" dirty="0"/>
              <a:t>rozdíl mezi běžnou platbou a vymáháním</a:t>
            </a:r>
          </a:p>
          <a:p>
            <a:pPr lvl="1"/>
            <a:r>
              <a:rPr lang="cs-CZ" sz="1800" dirty="0"/>
              <a:t>specifické případy – ručení, insolvence</a:t>
            </a:r>
          </a:p>
          <a:p>
            <a:r>
              <a:rPr lang="cs-CZ" sz="2000" dirty="0"/>
              <a:t>způsob placení daně</a:t>
            </a:r>
          </a:p>
          <a:p>
            <a:pPr lvl="1"/>
            <a:r>
              <a:rPr lang="cs-CZ" sz="1800" dirty="0"/>
              <a:t>primárně v české měně</a:t>
            </a:r>
          </a:p>
          <a:p>
            <a:pPr lvl="1"/>
            <a:r>
              <a:rPr lang="cs-CZ" sz="1800" dirty="0"/>
              <a:t>forma placení</a:t>
            </a:r>
          </a:p>
          <a:p>
            <a:pPr lvl="2"/>
            <a:r>
              <a:rPr lang="cs-CZ" sz="1600" dirty="0"/>
              <a:t>bezhotovostně </a:t>
            </a:r>
          </a:p>
          <a:p>
            <a:pPr lvl="2"/>
            <a:r>
              <a:rPr lang="cs-CZ" sz="1600" dirty="0"/>
              <a:t>v hotovosti</a:t>
            </a:r>
          </a:p>
          <a:p>
            <a:pPr lvl="2"/>
            <a:r>
              <a:rPr lang="cs-CZ" sz="1600" dirty="0"/>
              <a:t>kolkovými známkami (pouze soudní a správní poplatky)</a:t>
            </a:r>
          </a:p>
          <a:p>
            <a:pPr lvl="2"/>
            <a:r>
              <a:rPr lang="cs-CZ" sz="1600" dirty="0"/>
              <a:t>přeplatkem na jiné dani</a:t>
            </a:r>
          </a:p>
          <a:p>
            <a:r>
              <a:rPr lang="cs-CZ" sz="2000" dirty="0"/>
              <a:t>den platby</a:t>
            </a:r>
          </a:p>
          <a:p>
            <a:pPr lvl="1"/>
            <a:r>
              <a:rPr lang="cs-CZ" sz="1800" dirty="0"/>
              <a:t>převzetím hotovosti</a:t>
            </a:r>
          </a:p>
          <a:p>
            <a:pPr lvl="1"/>
            <a:r>
              <a:rPr lang="cs-CZ" sz="1800" dirty="0"/>
              <a:t>připsáním na účet správce daně</a:t>
            </a:r>
          </a:p>
          <a:p>
            <a:pPr lvl="1"/>
            <a:r>
              <a:rPr lang="cs-CZ" sz="1800" dirty="0"/>
              <a:t>speciální pravidlo pro placení kartou - den, kdy ten, kdo daň platí, předal platební příkaz správci daně)</a:t>
            </a:r>
          </a:p>
        </p:txBody>
      </p:sp>
      <p:sp>
        <p:nvSpPr>
          <p:cNvPr id="6" name="TextovéPole 4"/>
          <p:cNvSpPr txBox="1">
            <a:spLocks noChangeArrowheads="1"/>
          </p:cNvSpPr>
          <p:nvPr/>
        </p:nvSpPr>
        <p:spPr bwMode="auto">
          <a:xfrm>
            <a:off x="1847851" y="6464370"/>
            <a:ext cx="135731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fld id="{15DA4785-F5AE-4736-8F1D-2F73FDCAD6C0}" type="slidenum">
              <a:rPr lang="cs-CZ" sz="1200" b="1">
                <a:solidFill>
                  <a:schemeClr val="bg1"/>
                </a:solidFill>
                <a:latin typeface="Lucida Sans Unicode" pitchFamily="34" charset="0"/>
              </a:rPr>
              <a:pPr/>
              <a:t>9</a:t>
            </a:fld>
            <a:endParaRPr lang="cs-CZ" sz="1200" dirty="0">
              <a:solidFill>
                <a:schemeClr val="bg1"/>
              </a:solidFill>
              <a:latin typeface="Lucida Sans Unicode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492656">
        <p:fade/>
      </p:transition>
    </mc:Choice>
    <mc:Fallback xmlns="">
      <p:transition spd="med" advTm="492656">
        <p:fade/>
      </p:transition>
    </mc:Fallback>
  </mc:AlternateContent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e1" id="{C82E3570-8F0D-45E8-BF56-D546C17BDEAA}" vid="{9F40CBD5-BE48-4A93-969A-978FC482E66D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PF UK 2019</Template>
  <TotalTime>417</TotalTime>
  <Words>2448</Words>
  <Application>Microsoft Office PowerPoint</Application>
  <PresentationFormat>Širokoúhlá obrazovka</PresentationFormat>
  <Paragraphs>568</Paragraphs>
  <Slides>32</Slides>
  <Notes>29</Notes>
  <HiddenSlides>0</HiddenSlides>
  <MMClips>0</MMClips>
  <ScaleCrop>false</ScaleCrop>
  <HeadingPairs>
    <vt:vector size="6" baseType="variant">
      <vt:variant>
        <vt:lpstr>Použitá písma</vt:lpstr>
      </vt:variant>
      <vt:variant>
        <vt:i4>8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32</vt:i4>
      </vt:variant>
    </vt:vector>
  </HeadingPairs>
  <TitlesOfParts>
    <vt:vector size="41" baseType="lpstr">
      <vt:lpstr>Arial</vt:lpstr>
      <vt:lpstr>Calibri</vt:lpstr>
      <vt:lpstr>Gill Sans MT</vt:lpstr>
      <vt:lpstr>Lucida Sans Unicode</vt:lpstr>
      <vt:lpstr>Symbol</vt:lpstr>
      <vt:lpstr>Times New Roman</vt:lpstr>
      <vt:lpstr>Wingdings</vt:lpstr>
      <vt:lpstr>Wingdings 3</vt:lpstr>
      <vt:lpstr>Motiv Office</vt:lpstr>
      <vt:lpstr>Placení daní</vt:lpstr>
      <vt:lpstr>Osnova</vt:lpstr>
      <vt:lpstr>1. Evidence daní</vt:lpstr>
      <vt:lpstr>2. Nedoplatek</vt:lpstr>
      <vt:lpstr>Prezentace aplikace PowerPoint</vt:lpstr>
      <vt:lpstr>3. Přeplatek</vt:lpstr>
      <vt:lpstr>4. Lhůta pro placení daně 1/2</vt:lpstr>
      <vt:lpstr>4. Lhůta pro placení daně 2/2</vt:lpstr>
      <vt:lpstr>5. Vybírání daní</vt:lpstr>
      <vt:lpstr>Platební styk v rámci platby daní</vt:lpstr>
      <vt:lpstr>6. Dělená správa</vt:lpstr>
      <vt:lpstr>Placení a dělená správa</vt:lpstr>
      <vt:lpstr>Věcná (kompetenční) dělená správa</vt:lpstr>
      <vt:lpstr>7. Úroky hrazené daňovým subjektem (do 2020)</vt:lpstr>
      <vt:lpstr>7. Úroky hrazené daňovým subjektem (od 2021)</vt:lpstr>
      <vt:lpstr>Vztah vybraných sankcí</vt:lpstr>
      <vt:lpstr>7. Úroky hrazené správcem daně  (do 2020)</vt:lpstr>
      <vt:lpstr>7. Úroky hrazené správcem daně (od 2021)</vt:lpstr>
      <vt:lpstr>8. Zajištění daní</vt:lpstr>
      <vt:lpstr>A. Zajištění úhrady na nesplatnou nebo dosud nestanovenou daň</vt:lpstr>
      <vt:lpstr>B. Zástavní právo</vt:lpstr>
      <vt:lpstr>C. Ručení 1/2</vt:lpstr>
      <vt:lpstr>C. Ručení 2/2</vt:lpstr>
      <vt:lpstr>D. Dobrovolné ručení, finanční záruka</vt:lpstr>
      <vt:lpstr>E. Zálohy</vt:lpstr>
      <vt:lpstr>Přehled daňových zákonů upravujících zálohy</vt:lpstr>
      <vt:lpstr>9. Vymáhání daní</vt:lpstr>
      <vt:lpstr>A. Způsoby vymáhání 1/2</vt:lpstr>
      <vt:lpstr>A. Způsoby vymáhání 2/2</vt:lpstr>
      <vt:lpstr>B. Daňová exekuce</vt:lpstr>
      <vt:lpstr>C. Klíčové pojmy a instituty</vt:lpstr>
      <vt:lpstr>Platit daně je čest, ne trest!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Michal Tuláček</dc:creator>
  <cp:lastModifiedBy>Michal Tuláček</cp:lastModifiedBy>
  <cp:revision>17</cp:revision>
  <dcterms:created xsi:type="dcterms:W3CDTF">2019-12-15T10:39:06Z</dcterms:created>
  <dcterms:modified xsi:type="dcterms:W3CDTF">2024-05-01T09:39:29Z</dcterms:modified>
</cp:coreProperties>
</file>