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8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26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6733" autoAdjust="0"/>
  </p:normalViewPr>
  <p:slideViewPr>
    <p:cSldViewPr snapToGrid="0" showGuides="1">
      <p:cViewPr varScale="1">
        <p:scale>
          <a:sx n="52" d="100"/>
          <a:sy n="52" d="100"/>
        </p:scale>
        <p:origin x="4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Komise LRV a LRV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/>
              <a:t>17. dubna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Zasedání LRV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lvl="0" hangingPunct="0"/>
            <a:r>
              <a:rPr lang="cs-CZ" b="1" dirty="0"/>
              <a:t>frekvence</a:t>
            </a:r>
          </a:p>
          <a:p>
            <a:pPr lvl="1" hangingPunct="0"/>
            <a:r>
              <a:rPr lang="cs-CZ" dirty="0"/>
              <a:t>zpravidla 14 dnů</a:t>
            </a:r>
          </a:p>
          <a:p>
            <a:pPr lvl="0" hangingPunct="0"/>
            <a:r>
              <a:rPr lang="cs-CZ" b="1" dirty="0"/>
              <a:t>svolání</a:t>
            </a:r>
          </a:p>
          <a:p>
            <a:pPr lvl="1" hangingPunct="0"/>
            <a:r>
              <a:rPr lang="cs-CZ" dirty="0"/>
              <a:t>elektronicky</a:t>
            </a:r>
          </a:p>
          <a:p>
            <a:pPr lvl="0" hangingPunct="0"/>
            <a:r>
              <a:rPr lang="cs-CZ" b="1" dirty="0"/>
              <a:t>podklady pro jednání</a:t>
            </a:r>
          </a:p>
          <a:p>
            <a:pPr lvl="1" hangingPunct="0"/>
            <a:r>
              <a:rPr lang="cs-CZ" dirty="0"/>
              <a:t>materiál</a:t>
            </a:r>
          </a:p>
          <a:p>
            <a:pPr lvl="1" hangingPunct="0"/>
            <a:r>
              <a:rPr lang="cs-CZ" dirty="0"/>
              <a:t>návrh stanoviska LRV</a:t>
            </a:r>
          </a:p>
          <a:p>
            <a:pPr lvl="1" hangingPunct="0"/>
            <a:r>
              <a:rPr lang="cs-CZ" dirty="0"/>
              <a:t>stanoviska pracovních komisí a OKOM</a:t>
            </a:r>
          </a:p>
          <a:p>
            <a:pPr lvl="1" hangingPunct="0"/>
            <a:r>
              <a:rPr lang="cs-CZ" dirty="0"/>
              <a:t>zpravodajská/é zpráva/y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Zasedání LRV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lvl="0" hangingPunct="0"/>
            <a:r>
              <a:rPr lang="cs-CZ" b="1" dirty="0"/>
              <a:t>účast na zasedání</a:t>
            </a:r>
          </a:p>
          <a:p>
            <a:pPr lvl="1" hangingPunct="0"/>
            <a:r>
              <a:rPr lang="cs-CZ" dirty="0"/>
              <a:t>členové LRV</a:t>
            </a:r>
          </a:p>
          <a:p>
            <a:pPr lvl="1" hangingPunct="0"/>
            <a:r>
              <a:rPr lang="cs-CZ" dirty="0"/>
              <a:t>předkladatel</a:t>
            </a:r>
          </a:p>
          <a:p>
            <a:pPr lvl="1" hangingPunct="0"/>
            <a:r>
              <a:rPr lang="cs-CZ" dirty="0"/>
              <a:t>ostatní</a:t>
            </a:r>
          </a:p>
          <a:p>
            <a:pPr lvl="0" hangingPunct="0"/>
            <a:r>
              <a:rPr lang="cs-CZ" b="1" dirty="0"/>
              <a:t>způsob jednání</a:t>
            </a:r>
          </a:p>
          <a:p>
            <a:pPr lvl="0" hangingPunct="0"/>
            <a:r>
              <a:rPr lang="cs-CZ" b="1" dirty="0"/>
              <a:t>střet zájmů</a:t>
            </a:r>
          </a:p>
          <a:p>
            <a:pPr lvl="1" hangingPunct="0"/>
            <a:r>
              <a:rPr lang="cs-CZ" dirty="0"/>
              <a:t>oznamovací povinnost</a:t>
            </a:r>
          </a:p>
          <a:p>
            <a:pPr hangingPunct="0"/>
            <a:r>
              <a:rPr lang="cs-CZ" b="1" dirty="0"/>
              <a:t>hlasování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Zasedání LRV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lvl="0" hangingPunct="0"/>
            <a:r>
              <a:rPr lang="cs-CZ" b="1" dirty="0"/>
              <a:t>možnost vyjádřit se</a:t>
            </a:r>
          </a:p>
          <a:p>
            <a:pPr lvl="0" hangingPunct="0"/>
            <a:endParaRPr lang="cs-CZ" b="1" dirty="0"/>
          </a:p>
          <a:p>
            <a:pPr lvl="0" hangingPunct="0"/>
            <a:r>
              <a:rPr lang="cs-CZ" b="1" dirty="0"/>
              <a:t>závěr stanoviska</a:t>
            </a:r>
          </a:p>
          <a:p>
            <a:pPr lvl="1" hangingPunct="0"/>
            <a:r>
              <a:rPr lang="cs-CZ" dirty="0"/>
              <a:t>schválit v předloženém znění</a:t>
            </a:r>
          </a:p>
          <a:p>
            <a:pPr lvl="1" hangingPunct="0"/>
            <a:r>
              <a:rPr lang="cs-CZ" dirty="0"/>
              <a:t>schválit ve znění navržených úprav</a:t>
            </a:r>
          </a:p>
          <a:p>
            <a:pPr lvl="1" hangingPunct="0"/>
            <a:r>
              <a:rPr lang="cs-CZ" dirty="0"/>
              <a:t>neschválit a vrátit předkladateli k dopracování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Legislativní rada vlády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Pracovní komise LRV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Způsoby projednávání legislativních materiálů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Projednání vyhlášky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Projednání ostatních legislativních materiálů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Zasedání LRV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Legislativní rada vlády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Základní informace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Posuzování legislativních návrhů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informace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§ 28a kompetenčního zákona</a:t>
            </a:r>
          </a:p>
          <a:p>
            <a:pPr lvl="1"/>
            <a:r>
              <a:rPr lang="cs-CZ" dirty="0"/>
              <a:t>poradní orgán vlády</a:t>
            </a:r>
          </a:p>
          <a:p>
            <a:pPr lvl="1"/>
            <a:r>
              <a:rPr lang="cs-CZ" dirty="0"/>
              <a:t>v čele člen vlády</a:t>
            </a:r>
          </a:p>
          <a:p>
            <a:r>
              <a:rPr lang="cs-CZ" b="1" dirty="0"/>
              <a:t>složení</a:t>
            </a:r>
          </a:p>
          <a:p>
            <a:pPr lvl="1"/>
            <a:r>
              <a:rPr lang="cs-CZ" dirty="0"/>
              <a:t>předseda</a:t>
            </a:r>
          </a:p>
          <a:p>
            <a:pPr lvl="1"/>
            <a:r>
              <a:rPr lang="cs-CZ" dirty="0"/>
              <a:t>místopředsedové</a:t>
            </a:r>
          </a:p>
          <a:p>
            <a:pPr lvl="1"/>
            <a:r>
              <a:rPr lang="cs-CZ" dirty="0"/>
              <a:t>členové</a:t>
            </a:r>
          </a:p>
          <a:p>
            <a:r>
              <a:rPr lang="cs-CZ" b="1" dirty="0"/>
              <a:t>Statut Legislativní rady vlády</a:t>
            </a:r>
          </a:p>
          <a:p>
            <a:pPr lvl="1"/>
            <a:r>
              <a:rPr lang="cs-CZ" dirty="0"/>
              <a:t>výkon působnosti prostřednictvím</a:t>
            </a:r>
          </a:p>
          <a:p>
            <a:pPr lvl="2"/>
            <a:r>
              <a:rPr lang="cs-CZ" dirty="0"/>
              <a:t>zasedání LRV</a:t>
            </a:r>
          </a:p>
          <a:p>
            <a:pPr lvl="2"/>
            <a:r>
              <a:rPr lang="cs-CZ" dirty="0"/>
              <a:t>předsedy LRV</a:t>
            </a:r>
          </a:p>
          <a:p>
            <a:pPr lvl="2"/>
            <a:r>
              <a:rPr lang="cs-CZ" dirty="0"/>
              <a:t>pracovních komisí LRV</a:t>
            </a:r>
          </a:p>
          <a:p>
            <a:r>
              <a:rPr lang="cs-CZ" b="1" dirty="0"/>
              <a:t>Jednací řád Legislativní rady vlády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Posuzování legislativních návrhů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LRV posuzuje legislativní návrhy z hlediska</a:t>
            </a:r>
          </a:p>
          <a:p>
            <a:pPr lvl="1" hangingPunct="0"/>
            <a:r>
              <a:rPr lang="cs-CZ" dirty="0"/>
              <a:t>souladu s ústavním pořádkem a s ostatními součástmi právního řádu České republiky</a:t>
            </a:r>
          </a:p>
          <a:p>
            <a:pPr lvl="1" hangingPunct="0"/>
            <a:r>
              <a:rPr lang="cs-CZ" dirty="0"/>
              <a:t>souladu s mezinárodními smlouvami, jimiž je České republika vázána</a:t>
            </a:r>
          </a:p>
          <a:p>
            <a:pPr lvl="1" hangingPunct="0"/>
            <a:r>
              <a:rPr lang="cs-CZ" dirty="0"/>
              <a:t>souladu s právem Evropské unie</a:t>
            </a:r>
          </a:p>
          <a:p>
            <a:pPr lvl="1" hangingPunct="0"/>
            <a:r>
              <a:rPr lang="cs-CZ" dirty="0"/>
              <a:t>toho, zda jsou ve všech svých částech a jako celek nezbytné</a:t>
            </a:r>
          </a:p>
          <a:p>
            <a:pPr lvl="1" hangingPunct="0"/>
            <a:r>
              <a:rPr lang="cs-CZ" dirty="0"/>
              <a:t>toho, zda je jejich obsah přehledně členěn, srozumitelně a jednoznačně formulován a je v souladu s ostatními závaznými pravidly legislativního procesu</a:t>
            </a:r>
          </a:p>
          <a:p>
            <a:pPr lvl="1" hangingPunct="0"/>
            <a:r>
              <a:rPr lang="cs-CZ" dirty="0"/>
              <a:t>provedení hodnocení dopadů regulace v souladu s Obecnými zásadami pro hodnocení dopadů regulace (RIA)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Pracovní komise LRV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LRV má zřízeny tyto komise</a:t>
            </a:r>
          </a:p>
          <a:p>
            <a:pPr lvl="1"/>
            <a:r>
              <a:rPr lang="cs-CZ" dirty="0"/>
              <a:t>pro veřejné právo</a:t>
            </a:r>
          </a:p>
          <a:p>
            <a:pPr lvl="2"/>
            <a:r>
              <a:rPr lang="cs-CZ" dirty="0"/>
              <a:t>I – komise pro správní právo č. 1</a:t>
            </a:r>
          </a:p>
          <a:p>
            <a:pPr lvl="2"/>
            <a:r>
              <a:rPr lang="cs-CZ" dirty="0"/>
              <a:t>I – komise pro správní právo č. 2</a:t>
            </a:r>
          </a:p>
          <a:p>
            <a:pPr lvl="2"/>
            <a:r>
              <a:rPr lang="cs-CZ" dirty="0"/>
              <a:t>I – komise pro správní právo č. 3</a:t>
            </a:r>
          </a:p>
          <a:p>
            <a:pPr lvl="2"/>
            <a:r>
              <a:rPr lang="cs-CZ" dirty="0"/>
              <a:t>II – komise pro finanční právo</a:t>
            </a:r>
          </a:p>
          <a:p>
            <a:pPr lvl="2"/>
            <a:r>
              <a:rPr lang="cs-CZ" dirty="0"/>
              <a:t>III – komise pro pracovní právo a sociální věci</a:t>
            </a:r>
          </a:p>
          <a:p>
            <a:pPr lvl="2"/>
            <a:r>
              <a:rPr lang="cs-CZ" dirty="0"/>
              <a:t>IV – komise pro evropské právo</a:t>
            </a:r>
          </a:p>
          <a:p>
            <a:pPr lvl="1"/>
            <a:r>
              <a:rPr lang="cs-CZ" dirty="0"/>
              <a:t>pro soukromé právo</a:t>
            </a:r>
          </a:p>
          <a:p>
            <a:pPr lvl="1"/>
            <a:r>
              <a:rPr lang="cs-CZ" dirty="0"/>
              <a:t>pro trestní právo</a:t>
            </a:r>
          </a:p>
          <a:p>
            <a:pPr lvl="1"/>
            <a:r>
              <a:rPr lang="cs-CZ" dirty="0"/>
              <a:t>pro hodnocení dopadů regulace (RIA)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Způsoby projednávání leg. materiálů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lvl="0" hangingPunct="0"/>
            <a:r>
              <a:rPr lang="cs-CZ" b="1" dirty="0"/>
              <a:t>návrh zákona, nařízení </a:t>
            </a:r>
            <a:r>
              <a:rPr lang="cs-CZ" b="1"/>
              <a:t>vlády, návrh </a:t>
            </a:r>
            <a:r>
              <a:rPr lang="cs-CZ" b="1" dirty="0"/>
              <a:t>ZOS, věcný záměr</a:t>
            </a:r>
          </a:p>
          <a:p>
            <a:pPr lvl="1" hangingPunct="0"/>
            <a:r>
              <a:rPr lang="cs-CZ" dirty="0"/>
              <a:t>pouze stanovisko LRV</a:t>
            </a:r>
          </a:p>
          <a:p>
            <a:pPr lvl="1" hangingPunct="0"/>
            <a:r>
              <a:rPr lang="cs-CZ" dirty="0"/>
              <a:t>projednání komisemi LRV a stanovisko LRV</a:t>
            </a:r>
          </a:p>
          <a:p>
            <a:pPr lvl="1" hangingPunct="0"/>
            <a:r>
              <a:rPr lang="cs-CZ" dirty="0"/>
              <a:t>projednání ad hoc komisí a stanovisko LRV</a:t>
            </a:r>
          </a:p>
          <a:p>
            <a:pPr lvl="1" hangingPunct="0"/>
            <a:r>
              <a:rPr lang="cs-CZ" dirty="0"/>
              <a:t>projednání ad hoc komisí, LRV a stanovisko LRV</a:t>
            </a:r>
          </a:p>
          <a:p>
            <a:pPr lvl="1" hangingPunct="0"/>
            <a:r>
              <a:rPr lang="cs-CZ" dirty="0"/>
              <a:t>projednání komisemi LRV, LRV a stanovisko LRV</a:t>
            </a:r>
          </a:p>
          <a:p>
            <a:pPr lvl="0" hangingPunct="0"/>
            <a:r>
              <a:rPr lang="cs-CZ" b="1" dirty="0"/>
              <a:t>vyhlášky</a:t>
            </a:r>
          </a:p>
          <a:p>
            <a:pPr lvl="1"/>
            <a:r>
              <a:rPr lang="cs-CZ" dirty="0"/>
              <a:t>komise LRV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Projednání vyhlášky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cs-CZ" b="1" dirty="0"/>
              <a:t>projednání komisemi LRV</a:t>
            </a:r>
          </a:p>
          <a:p>
            <a:pPr lvl="1" hangingPunct="0"/>
            <a:r>
              <a:rPr lang="cs-CZ" dirty="0"/>
              <a:t>lhůta 45 dnů</a:t>
            </a:r>
          </a:p>
          <a:p>
            <a:pPr lvl="1" hangingPunct="0"/>
            <a:r>
              <a:rPr lang="cs-CZ" dirty="0"/>
              <a:t>doporučení vydat v předložené podobě</a:t>
            </a:r>
          </a:p>
          <a:p>
            <a:pPr lvl="1" hangingPunct="0"/>
            <a:r>
              <a:rPr lang="cs-CZ" dirty="0"/>
              <a:t>doporučení zapracovat připomínky</a:t>
            </a:r>
          </a:p>
          <a:p>
            <a:pPr lvl="1" hangingPunct="0"/>
            <a:r>
              <a:rPr lang="cs-CZ" dirty="0"/>
              <a:t>nedoporučení vydat</a:t>
            </a:r>
          </a:p>
          <a:p>
            <a:pPr hangingPunct="0"/>
            <a:r>
              <a:rPr lang="cs-CZ" b="1" dirty="0"/>
              <a:t>projednání </a:t>
            </a:r>
            <a:r>
              <a:rPr lang="cs-CZ" b="1" dirty="0" err="1"/>
              <a:t>OKOMem</a:t>
            </a:r>
            <a:endParaRPr lang="cs-CZ" b="1" dirty="0"/>
          </a:p>
          <a:p>
            <a:pPr hangingPunct="0"/>
            <a:r>
              <a:rPr lang="cs-CZ" b="1" dirty="0"/>
              <a:t>projednání LRV</a:t>
            </a:r>
          </a:p>
          <a:p>
            <a:pPr lvl="1" hangingPunct="0"/>
            <a:r>
              <a:rPr lang="cs-CZ" dirty="0"/>
              <a:t>pokud předkladatel nesouhlasí s nedoporučením vydat</a:t>
            </a:r>
          </a:p>
          <a:p>
            <a:pPr hangingPunct="0"/>
            <a:r>
              <a:rPr lang="cs-CZ" b="1" dirty="0"/>
              <a:t>projednání vládou</a:t>
            </a:r>
          </a:p>
          <a:p>
            <a:pPr lvl="1" hangingPunct="0"/>
            <a:r>
              <a:rPr lang="cs-CZ" dirty="0"/>
              <a:t>pokud předkladatel nesouhlasí se stanoviskem LRV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Projednání ostatních leg. materiálů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lvl="0" hangingPunct="0"/>
            <a:r>
              <a:rPr lang="cs-CZ" b="1" dirty="0"/>
              <a:t>lhůta pro projednání</a:t>
            </a:r>
          </a:p>
          <a:p>
            <a:pPr lvl="1" hangingPunct="0"/>
            <a:r>
              <a:rPr lang="cs-CZ" dirty="0"/>
              <a:t>60 dnů</a:t>
            </a:r>
          </a:p>
          <a:p>
            <a:pPr hangingPunct="0"/>
            <a:r>
              <a:rPr lang="cs-CZ" b="1" dirty="0"/>
              <a:t>standardní postup</a:t>
            </a:r>
          </a:p>
          <a:p>
            <a:pPr lvl="1" hangingPunct="0"/>
            <a:r>
              <a:rPr lang="cs-CZ" dirty="0"/>
              <a:t>projednání komisemi LRV</a:t>
            </a:r>
          </a:p>
          <a:p>
            <a:pPr lvl="1" hangingPunct="0"/>
            <a:r>
              <a:rPr lang="cs-CZ" dirty="0"/>
              <a:t>stanovisko OKOM</a:t>
            </a:r>
          </a:p>
          <a:p>
            <a:pPr lvl="1" hangingPunct="0"/>
            <a:r>
              <a:rPr lang="cs-CZ" dirty="0"/>
              <a:t>projednání LRV</a:t>
            </a:r>
          </a:p>
          <a:p>
            <a:pPr hangingPunct="0"/>
            <a:r>
              <a:rPr lang="cs-CZ" b="1" dirty="0"/>
              <a:t>možnost přerušení projednávání</a:t>
            </a:r>
          </a:p>
          <a:p>
            <a:pPr lvl="1" hangingPunct="0"/>
            <a:r>
              <a:rPr lang="cs-CZ" dirty="0"/>
              <a:t>možnost požadovat předložení upraveného materiálu</a:t>
            </a:r>
          </a:p>
        </p:txBody>
      </p:sp>
    </p:spTree>
    <p:extLst>
      <p:ext uri="{BB962C8B-B14F-4D97-AF65-F5344CB8AC3E}">
        <p14:creationId xmlns:p14="http://schemas.microsoft.com/office/powerpoint/2010/main" val="1461399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490</Words>
  <Application>Microsoft Office PowerPoint</Application>
  <PresentationFormat>Širokoúhlá obrazovka</PresentationFormat>
  <Paragraphs>121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Motiv Office</vt:lpstr>
      <vt:lpstr>Komise LRV a LRV</vt:lpstr>
      <vt:lpstr>Osnova</vt:lpstr>
      <vt:lpstr>1. Legislativní rada vlády</vt:lpstr>
      <vt:lpstr>A. Základní informace</vt:lpstr>
      <vt:lpstr>B. Posuzování legislativních návrhů</vt:lpstr>
      <vt:lpstr>2. Pracovní komise LRV</vt:lpstr>
      <vt:lpstr>3. Způsoby projednávání leg. materiálů</vt:lpstr>
      <vt:lpstr>4. Projednání vyhlášky</vt:lpstr>
      <vt:lpstr>5. Projednání ostatních leg. materiálů</vt:lpstr>
      <vt:lpstr>6. Zasedání LRV</vt:lpstr>
      <vt:lpstr>6. Zasedání LRV</vt:lpstr>
      <vt:lpstr>6. Zasedání LRV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108</cp:revision>
  <dcterms:created xsi:type="dcterms:W3CDTF">2019-09-25T20:27:52Z</dcterms:created>
  <dcterms:modified xsi:type="dcterms:W3CDTF">2024-04-12T19:52:41Z</dcterms:modified>
</cp:coreProperties>
</file>