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9" r:id="rId3"/>
    <p:sldId id="314" r:id="rId4"/>
    <p:sldId id="309" r:id="rId5"/>
    <p:sldId id="319" r:id="rId6"/>
    <p:sldId id="320" r:id="rId7"/>
    <p:sldId id="315" r:id="rId8"/>
    <p:sldId id="317" r:id="rId9"/>
    <p:sldId id="316" r:id="rId10"/>
    <p:sldId id="310" r:id="rId11"/>
    <p:sldId id="311" r:id="rId12"/>
    <p:sldId id="312" r:id="rId13"/>
    <p:sldId id="313" r:id="rId14"/>
    <p:sldId id="31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506F"/>
    <a:srgbClr val="D46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23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im Boháč" userId="e5098a9a-6a28-40ce-ac6e-47e9b8c9add8" providerId="ADAL" clId="{DEC786F5-C120-40E4-AEA3-9F6776EFF48F}"/>
    <pc:docChg chg="modSld">
      <pc:chgData name="Radim Boháč" userId="e5098a9a-6a28-40ce-ac6e-47e9b8c9add8" providerId="ADAL" clId="{DEC786F5-C120-40E4-AEA3-9F6776EFF48F}" dt="2024-02-17T21:06:23.539" v="0" actId="13926"/>
      <pc:docMkLst>
        <pc:docMk/>
      </pc:docMkLst>
      <pc:sldChg chg="modSp mod">
        <pc:chgData name="Radim Boháč" userId="e5098a9a-6a28-40ce-ac6e-47e9b8c9add8" providerId="ADAL" clId="{DEC786F5-C120-40E4-AEA3-9F6776EFF48F}" dt="2024-02-17T21:06:23.539" v="0" actId="13926"/>
        <pc:sldMkLst>
          <pc:docMk/>
          <pc:sldMk cId="1471494267" sldId="313"/>
        </pc:sldMkLst>
        <pc:spChg chg="mod">
          <ac:chgData name="Radim Boháč" userId="e5098a9a-6a28-40ce-ac6e-47e9b8c9add8" providerId="ADAL" clId="{DEC786F5-C120-40E4-AEA3-9F6776EFF48F}" dt="2024-02-17T21:06:23.539" v="0" actId="13926"/>
          <ac:spMkLst>
            <pc:docMk/>
            <pc:sldMk cId="1471494267" sldId="313"/>
            <ac:spMk id="3" creationId="{C50F651F-11C5-435D-93BA-DE0273251E1E}"/>
          </ac:spMkLst>
        </pc:spChg>
      </pc:sldChg>
    </pc:docChg>
  </pc:docChgLst>
  <pc:docChgLst>
    <pc:chgData name="Radim Boháč" userId="S::93015152@cuni.cz::e5098a9a-6a28-40ce-ac6e-47e9b8c9add8" providerId="AD" clId="Web-{E75D1D2C-2CCC-89FD-511B-F2536739FE24}"/>
    <pc:docChg chg="modSld">
      <pc:chgData name="Radim Boháč" userId="S::93015152@cuni.cz::e5098a9a-6a28-40ce-ac6e-47e9b8c9add8" providerId="AD" clId="Web-{E75D1D2C-2CCC-89FD-511B-F2536739FE24}" dt="2024-02-14T15:38:12.903" v="4" actId="20577"/>
      <pc:docMkLst>
        <pc:docMk/>
      </pc:docMkLst>
      <pc:sldChg chg="modSp">
        <pc:chgData name="Radim Boháč" userId="S::93015152@cuni.cz::e5098a9a-6a28-40ce-ac6e-47e9b8c9add8" providerId="AD" clId="Web-{E75D1D2C-2CCC-89FD-511B-F2536739FE24}" dt="2024-02-14T15:38:12.903" v="4" actId="20577"/>
        <pc:sldMkLst>
          <pc:docMk/>
          <pc:sldMk cId="1471494267" sldId="313"/>
        </pc:sldMkLst>
        <pc:spChg chg="mod">
          <ac:chgData name="Radim Boháč" userId="S::93015152@cuni.cz::e5098a9a-6a28-40ce-ac6e-47e9b8c9add8" providerId="AD" clId="Web-{E75D1D2C-2CCC-89FD-511B-F2536739FE24}" dt="2024-02-14T15:38:12.903" v="4" actId="20577"/>
          <ac:spMkLst>
            <pc:docMk/>
            <pc:sldMk cId="1471494267" sldId="313"/>
            <ac:spMk id="3" creationId="{C50F651F-11C5-435D-93BA-DE0273251E1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4341F-6859-4C3E-9B49-865479005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33EA24-ED66-4D62-8405-1817BF60F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C0F702-A3BA-40DA-8A35-7F47B048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FC0215-5FA9-48C5-B76A-B863D5CF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18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DD871-C166-49EF-BCFA-2A0B356E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208F7C-A4C6-4AED-9A7F-B9D40F31A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2D2138-F5D1-449E-958D-A06C88CF1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CCEF56-3649-428A-932C-2724F333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A23600-3E42-4B1C-80C8-11B1D947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82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F746F-933B-4E12-808E-EB81E879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BFF3C3-76F0-4FE0-9A11-723907B1C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CE00F3-4A45-489E-9DF1-9D82686A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24D3AA-6A76-4616-9473-6E1C4EFC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874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1C8559A-92D7-4287-A491-CF4CE96BC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E83513-BAC1-4CE6-92FC-04316D258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C437C0-1F8E-49DF-8B84-1684307D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9F3ADA-215C-4F9B-B149-FAE5FAB3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30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FE012-DFAF-491C-9CCE-C9F0F480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E194C-4BB7-404D-B4F2-EACE5DB1E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A46BFF-1914-476B-8CD1-53EF5C0C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D6B0E8-CE9B-41E6-BE93-B69C7A99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6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exteriér, obloha, strom, budova&#10;&#10;Popis byl vytvořen automaticky">
            <a:extLst>
              <a:ext uri="{FF2B5EF4-FFF2-40B4-BE49-F238E27FC236}">
                <a16:creationId xmlns:a16="http://schemas.microsoft.com/office/drawing/2014/main" id="{A3921E77-9C50-4C98-B5A6-42BC89911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 r="3752" b="24002"/>
          <a:stretch/>
        </p:blipFill>
        <p:spPr>
          <a:xfrm>
            <a:off x="1" y="-370936"/>
            <a:ext cx="12192000" cy="602123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12FBCAD-9374-4D12-863F-F969F80375CC}"/>
              </a:ext>
            </a:extLst>
          </p:cNvPr>
          <p:cNvSpPr txBox="1"/>
          <p:nvPr userDrawn="1"/>
        </p:nvSpPr>
        <p:spPr>
          <a:xfrm>
            <a:off x="6096000" y="5848709"/>
            <a:ext cx="5924550" cy="885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r>
              <a:rPr lang="cs-CZ" sz="2400" b="1" dirty="0">
                <a:solidFill>
                  <a:schemeClr val="tx1"/>
                </a:solidFill>
                <a:latin typeface="Gill Sans MT" panose="020B0502020104020203" pitchFamily="34" charset="-18"/>
              </a:rPr>
              <a:t>Univerzita Karlova, Právnická fakulta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/>
                </a:solidFill>
                <a:latin typeface="Gill Sans MT" panose="020B0502020104020203" pitchFamily="34" charset="-18"/>
              </a:rPr>
              <a:t>nám. Curieových 901/7, 116 40 Praha 1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187914D-FBAA-4991-B163-70EBB203AE39}"/>
              </a:ext>
            </a:extLst>
          </p:cNvPr>
          <p:cNvCxnSpPr/>
          <p:nvPr userDrawn="1"/>
        </p:nvCxnSpPr>
        <p:spPr>
          <a:xfrm>
            <a:off x="5372100" y="5762625"/>
            <a:ext cx="0" cy="981075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68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DBAD8-3CC7-4563-971E-4D4F861A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4557EE-42A3-4375-85F6-6946CCFA7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16B916-0389-4948-A07E-6E45A5C9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16C3DA-AB28-4C68-B353-62F210FD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70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9A55A-1A53-4BBB-8222-A507275C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971D2-D61A-4BC2-846A-58C9BBA54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E6C1AC-3A57-4A04-B4D2-47049C28C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668CF6-D7A8-4C79-A03B-5EFB11ED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9A8147-2030-4614-A9D5-084AD2C3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13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4C5A0-7576-46A1-90B3-7F1EEB3B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6BAE4F-A05B-416B-94B0-44965DB26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5693F1-9B8D-4FA8-80E3-2A33E4A3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403B9F-F39F-481F-A89E-34C3D6F21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32B435-2574-4918-9386-597345849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85A077-77CF-49DE-9711-09AC7568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AF3D90-4E18-4B4C-B0D9-82A110CD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44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172A4-F95A-438D-A1A1-2B85A17A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D59FD6-EDA2-4FCA-8F21-1B81CA66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041D52-2C95-446E-98E2-713A64B0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77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2CB126-0867-487F-B98A-C2DA9AB4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D85B3F-B6D1-4D64-9DEB-9503D0E9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86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B5BAC-DE39-4C8C-8B48-3067D9CB0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3488A2-C9EE-4C31-97E7-303B3DB18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7DF73C-4085-497E-B813-BFC7195C0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A61BDF-EC78-46A6-8228-29BE72E0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1ECA0E-4D35-43DF-A21F-A7BD9D8E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56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5F79AA-9FA1-4859-9A83-5B6C6489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4107B8-7111-4D0B-885D-F035ACBEA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9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8CB009-14EF-4507-8073-BDD57CF9B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D5DCB5-0FA9-4D4D-9EA2-3A93F3BE6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55198495-D922-4C84-9C05-B0CB6B9CE97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413AC6C-3CC2-4395-B1A6-D26662619244}"/>
              </a:ext>
            </a:extLst>
          </p:cNvPr>
          <p:cNvSpPr/>
          <p:nvPr userDrawn="1"/>
        </p:nvSpPr>
        <p:spPr>
          <a:xfrm flipV="1">
            <a:off x="246000" y="5619162"/>
            <a:ext cx="11700000" cy="21600"/>
          </a:xfrm>
          <a:prstGeom prst="rect">
            <a:avLst/>
          </a:prstGeom>
          <a:solidFill>
            <a:srgbClr val="CD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E0545A6-DB51-4E6A-9DEA-5B3EFA0EDB7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9328" y="5868786"/>
            <a:ext cx="2590276" cy="8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Gill Sans MT" panose="020B05020201040202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vybiralr@prf.cuni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072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07242-80EE-4F18-A54A-69C93BDD2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3) Cíl a předmět správy daní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FAAAE8-5402-45CE-993B-02D5C4732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1) Cíl správy daní</a:t>
            </a:r>
          </a:p>
          <a:p>
            <a:pPr lvl="1"/>
            <a:r>
              <a:rPr lang="cs-CZ" i="1" dirty="0"/>
              <a:t>správné zjištění a stanovení daní a zabezpečení jejich úhrady</a:t>
            </a:r>
          </a:p>
          <a:p>
            <a:pPr lvl="1"/>
            <a:r>
              <a:rPr lang="cs-CZ" dirty="0"/>
              <a:t>„správnost“</a:t>
            </a:r>
          </a:p>
          <a:p>
            <a:pPr lvl="2"/>
            <a:r>
              <a:rPr lang="cs-CZ" sz="2200" dirty="0"/>
              <a:t>aby výsledek odpovídal dani určené podle hmotněprávních předpisů</a:t>
            </a:r>
          </a:p>
          <a:p>
            <a:r>
              <a:rPr lang="cs-CZ" b="1" dirty="0"/>
              <a:t>2) Předmět správy daní</a:t>
            </a:r>
          </a:p>
          <a:p>
            <a:pPr lvl="1"/>
            <a:r>
              <a:rPr lang="cs-CZ" i="1" dirty="0"/>
              <a:t>daně, které jsou příjmem veřejného rozpočtu, nebo snížením příjmu veřejného rozpočtu </a:t>
            </a:r>
          </a:p>
          <a:p>
            <a:pPr lvl="1"/>
            <a:r>
              <a:rPr lang="cs-CZ" b="1" dirty="0"/>
              <a:t>Daň</a:t>
            </a:r>
          </a:p>
          <a:p>
            <a:pPr lvl="2"/>
            <a:r>
              <a:rPr lang="cs-CZ" dirty="0"/>
              <a:t>§ 2 odst. 3 DŘ</a:t>
            </a:r>
          </a:p>
          <a:p>
            <a:pPr lvl="1"/>
            <a:r>
              <a:rPr lang="cs-CZ" b="1" dirty="0"/>
              <a:t>Veřejný rozpočet</a:t>
            </a:r>
          </a:p>
          <a:p>
            <a:pPr lvl="2"/>
            <a:r>
              <a:rPr lang="cs-CZ" dirty="0"/>
              <a:t>§ 2 odst. 2 DŘ</a:t>
            </a:r>
          </a:p>
          <a:p>
            <a:endParaRPr lang="cs-CZ" dirty="0"/>
          </a:p>
        </p:txBody>
      </p:sp>
      <p:pic>
        <p:nvPicPr>
          <p:cNvPr id="4" name="Grafický objekt 3" descr="Cílové publikum">
            <a:extLst>
              <a:ext uri="{FF2B5EF4-FFF2-40B4-BE49-F238E27FC236}">
                <a16:creationId xmlns:a16="http://schemas.microsoft.com/office/drawing/2014/main" id="{F40138E8-68E2-9F47-EBF7-811723C65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3665" y="365125"/>
            <a:ext cx="2530135" cy="253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90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6E35F5-8E71-4A21-9D5B-E6405876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4) Zásady správy daní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F7C527-36BE-4231-AD04-A078C713A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dirty="0"/>
              <a:t>Zákonnost</a:t>
            </a:r>
          </a:p>
          <a:p>
            <a:pPr eaLnBrk="1" hangingPunct="1"/>
            <a:r>
              <a:rPr lang="cs-CZ" altLang="cs-CZ" dirty="0"/>
              <a:t>Legální licence</a:t>
            </a:r>
          </a:p>
          <a:p>
            <a:r>
              <a:rPr lang="cs-CZ" altLang="cs-CZ" dirty="0"/>
              <a:t>Oficialita</a:t>
            </a:r>
          </a:p>
          <a:p>
            <a:pPr eaLnBrk="1" hangingPunct="1"/>
            <a:r>
              <a:rPr lang="cs-CZ" altLang="cs-CZ" dirty="0"/>
              <a:t>Přiměřenost a zdrženlivost</a:t>
            </a:r>
          </a:p>
          <a:p>
            <a:pPr eaLnBrk="1" hangingPunct="1"/>
            <a:r>
              <a:rPr lang="cs-CZ" altLang="cs-CZ" dirty="0"/>
              <a:t>Procesní rovnost</a:t>
            </a:r>
          </a:p>
          <a:p>
            <a:pPr eaLnBrk="1" hangingPunct="1"/>
            <a:r>
              <a:rPr lang="cs-CZ" altLang="cs-CZ" dirty="0"/>
              <a:t>Spolupráce</a:t>
            </a:r>
          </a:p>
          <a:p>
            <a:pPr eaLnBrk="1" hangingPunct="1"/>
            <a:r>
              <a:rPr lang="cs-CZ" altLang="cs-CZ" dirty="0"/>
              <a:t>Poučovací povinnost</a:t>
            </a:r>
          </a:p>
          <a:p>
            <a:pPr eaLnBrk="1" hangingPunct="1"/>
            <a:r>
              <a:rPr lang="cs-CZ" altLang="cs-CZ" dirty="0"/>
              <a:t>Vstřícnost a zdvořilost</a:t>
            </a:r>
          </a:p>
        </p:txBody>
      </p:sp>
      <p:pic>
        <p:nvPicPr>
          <p:cNvPr id="5" name="Grafický objekt 4" descr="Dílky puzzle">
            <a:extLst>
              <a:ext uri="{FF2B5EF4-FFF2-40B4-BE49-F238E27FC236}">
                <a16:creationId xmlns:a16="http://schemas.microsoft.com/office/drawing/2014/main" id="{98A6FD9C-C3F7-F4BF-994D-1AB7EE780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4748" y="1690688"/>
            <a:ext cx="2394751" cy="239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04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29BDC0-B0EF-46D7-ADA5-8FA595D3A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4) Zásady správy daní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0F56C1-EC95-48B1-AD29-4C01EE780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dirty="0"/>
              <a:t>Boj proti zneužívání daňových předpisů</a:t>
            </a:r>
            <a:endParaRPr lang="cs-CZ" dirty="0"/>
          </a:p>
          <a:p>
            <a:pPr eaLnBrk="1" hangingPunct="1"/>
            <a:r>
              <a:rPr lang="cs-CZ" altLang="cs-CZ" dirty="0"/>
              <a:t>Rychlost a hospodárnost</a:t>
            </a:r>
          </a:p>
          <a:p>
            <a:pPr eaLnBrk="1" hangingPunct="1"/>
            <a:r>
              <a:rPr lang="cs-CZ" altLang="cs-CZ" dirty="0"/>
              <a:t>Volné hodnocení důkazů</a:t>
            </a:r>
          </a:p>
          <a:p>
            <a:pPr eaLnBrk="1" hangingPunct="1"/>
            <a:r>
              <a:rPr lang="cs-CZ" altLang="cs-CZ" dirty="0"/>
              <a:t>Legitimní očekávání</a:t>
            </a:r>
          </a:p>
          <a:p>
            <a:pPr eaLnBrk="1" hangingPunct="1"/>
            <a:r>
              <a:rPr lang="cs-CZ" altLang="cs-CZ" dirty="0"/>
              <a:t>Materiální pravda</a:t>
            </a:r>
          </a:p>
          <a:p>
            <a:pPr eaLnBrk="1" hangingPunct="1"/>
            <a:r>
              <a:rPr lang="cs-CZ" altLang="cs-CZ" dirty="0"/>
              <a:t>Neveřejnost</a:t>
            </a:r>
          </a:p>
          <a:p>
            <a:pPr eaLnBrk="1" hangingPunct="1"/>
            <a:r>
              <a:rPr lang="cs-CZ" altLang="cs-CZ" dirty="0"/>
              <a:t>Mlčenlivost</a:t>
            </a:r>
          </a:p>
          <a:p>
            <a:pPr eaLnBrk="1" hangingPunct="1"/>
            <a:r>
              <a:rPr lang="cs-CZ" altLang="cs-CZ" dirty="0"/>
              <a:t>Omezené shromažďování údajů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4850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29697E-0CA1-4AC8-9E01-79270E184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5) Subjekty správy daní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0F651F-11C5-435D-93BA-DE0273251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cs-CZ" b="1" dirty="0"/>
              <a:t>Správce daně</a:t>
            </a:r>
          </a:p>
          <a:p>
            <a:pPr lvl="1">
              <a:defRPr/>
            </a:pPr>
            <a:r>
              <a:rPr lang="cs-CZ" dirty="0"/>
              <a:t>Věcná příslušnost</a:t>
            </a:r>
          </a:p>
          <a:p>
            <a:pPr lvl="1">
              <a:defRPr/>
            </a:pPr>
            <a:r>
              <a:rPr lang="cs-CZ" dirty="0"/>
              <a:t>Místní příslušnost</a:t>
            </a:r>
          </a:p>
          <a:p>
            <a:pPr lvl="1">
              <a:defRPr/>
            </a:pPr>
            <a:r>
              <a:rPr lang="cs-CZ" dirty="0"/>
              <a:t>Úřední osoba</a:t>
            </a:r>
          </a:p>
          <a:p>
            <a:pPr>
              <a:defRPr/>
            </a:pPr>
            <a:r>
              <a:rPr lang="cs-CZ" b="1" dirty="0"/>
              <a:t>Osoby zúčastněné na správě daní</a:t>
            </a:r>
          </a:p>
          <a:p>
            <a:pPr lvl="1">
              <a:defRPr/>
            </a:pPr>
            <a:r>
              <a:rPr lang="cs-CZ" dirty="0"/>
              <a:t>Daňový subjekt</a:t>
            </a:r>
          </a:p>
          <a:p>
            <a:pPr lvl="2">
              <a:defRPr/>
            </a:pPr>
            <a:r>
              <a:rPr lang="cs-CZ" dirty="0">
                <a:latin typeface="Gill Sans MT"/>
              </a:rPr>
              <a:t>Poplatník, plátce daně, další</a:t>
            </a:r>
          </a:p>
          <a:p>
            <a:pPr lvl="1">
              <a:defRPr/>
            </a:pPr>
            <a:r>
              <a:rPr lang="cs-CZ" dirty="0"/>
              <a:t>Třetí osoba</a:t>
            </a:r>
          </a:p>
          <a:p>
            <a:pPr lvl="2">
              <a:defRPr/>
            </a:pPr>
            <a:r>
              <a:rPr lang="cs-CZ" dirty="0"/>
              <a:t>Svědek, znalec, tlumočník…</a:t>
            </a:r>
          </a:p>
        </p:txBody>
      </p:sp>
      <p:pic>
        <p:nvPicPr>
          <p:cNvPr id="7" name="Grafický objekt 6" descr="Uživatel">
            <a:extLst>
              <a:ext uri="{FF2B5EF4-FFF2-40B4-BE49-F238E27FC236}">
                <a16:creationId xmlns:a16="http://schemas.microsoft.com/office/drawing/2014/main" id="{BD1851E2-1F98-E60D-6864-E39C58503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6696" y="1184723"/>
            <a:ext cx="2250997" cy="225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94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E6E005-CB95-FF90-CFF0-0D5732333B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6EBADC2-068F-1CF7-CF95-E3E1D13E7B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Roman Vybíral</a:t>
            </a:r>
          </a:p>
          <a:p>
            <a:r>
              <a:rPr lang="cs-CZ" dirty="0">
                <a:hlinkClick r:id="rId2"/>
              </a:rPr>
              <a:t>vybiralr@prf.cuni.cz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534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83076" y="1427162"/>
            <a:ext cx="9703293" cy="1733288"/>
          </a:xfrm>
        </p:spPr>
        <p:txBody>
          <a:bodyPr>
            <a:noAutofit/>
          </a:bodyPr>
          <a:lstStyle/>
          <a:p>
            <a:r>
              <a:rPr lang="cs-CZ" sz="4400" dirty="0"/>
              <a:t>Správa daní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endParaRPr lang="cs-CZ" sz="1600" dirty="0"/>
          </a:p>
          <a:p>
            <a:r>
              <a:rPr lang="cs-CZ" sz="2000" dirty="0"/>
              <a:t>Roman Vybíral</a:t>
            </a:r>
            <a:endParaRPr lang="cs-CZ" sz="2000" b="0" i="0" u="none" strike="noStrike" dirty="0">
              <a:solidFill>
                <a:srgbClr val="000000"/>
              </a:solidFill>
              <a:effectLst/>
              <a:latin typeface="Gill Sans MT" panose="020B0502020104020203" pitchFamily="34" charset="-18"/>
            </a:endParaRPr>
          </a:p>
          <a:p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-18"/>
              </a:rPr>
              <a:t>komentovaná prezentace k předmětu „Finanční právo II“ č. </a:t>
            </a:r>
            <a:r>
              <a:rPr lang="cs-CZ" sz="2000" dirty="0">
                <a:solidFill>
                  <a:srgbClr val="000000"/>
                </a:solidFill>
              </a:rPr>
              <a:t>5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52428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86F4B-729F-9C1E-38C0-99D55336B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29F25C-D984-190A-925A-1FEAD0932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Pojem správy daní</a:t>
            </a:r>
          </a:p>
          <a:p>
            <a:r>
              <a:rPr lang="cs-CZ" dirty="0"/>
              <a:t>2) Prameny správy daní</a:t>
            </a:r>
          </a:p>
          <a:p>
            <a:r>
              <a:rPr lang="cs-CZ" dirty="0"/>
              <a:t>3) Cíl a předmět správy daní</a:t>
            </a:r>
          </a:p>
          <a:p>
            <a:r>
              <a:rPr lang="cs-CZ" dirty="0"/>
              <a:t>4) Zásady správy daní</a:t>
            </a:r>
          </a:p>
          <a:p>
            <a:r>
              <a:rPr lang="cs-CZ" dirty="0"/>
              <a:t>5) Subjekty správy daní</a:t>
            </a:r>
          </a:p>
        </p:txBody>
      </p:sp>
      <p:pic>
        <p:nvPicPr>
          <p:cNvPr id="5" name="Grafický objekt 4" descr="Síťový graf">
            <a:extLst>
              <a:ext uri="{FF2B5EF4-FFF2-40B4-BE49-F238E27FC236}">
                <a16:creationId xmlns:a16="http://schemas.microsoft.com/office/drawing/2014/main" id="{7B1DC8C3-6F6A-71A4-A360-B53659C53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31583" y="768350"/>
            <a:ext cx="2883763" cy="28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43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E6F354-2792-4069-888A-7A47D2FE1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1) Pojem správy daní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6E528B-78C5-43B8-AC4D-D62EBA69B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Správa daní</a:t>
            </a:r>
          </a:p>
          <a:p>
            <a:pPr lvl="1"/>
            <a:r>
              <a:rPr lang="cs-CZ" dirty="0"/>
              <a:t>souhrn úkonů, postupů a řízení, </a:t>
            </a:r>
            <a:r>
              <a:rPr lang="cs-CZ" sz="2500" dirty="0"/>
              <a:t>jejichž cílem je správné zjištění a stanovení daní a zabezpečení jejich úhrady</a:t>
            </a:r>
          </a:p>
          <a:p>
            <a:r>
              <a:rPr lang="cs-CZ" b="1" dirty="0"/>
              <a:t>Daňové právo procesní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souhrn právních norem, které upravují výkon správy daní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38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4269D2-ECBE-7D89-55AA-08DA852A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1) Pojem správy daní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F5CBD4-3D4F-23A4-6D11-2F5079445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400" dirty="0"/>
              <a:t>	Správa daní</a:t>
            </a:r>
          </a:p>
          <a:p>
            <a:pPr marL="0" indent="0">
              <a:buNone/>
            </a:pPr>
            <a:r>
              <a:rPr lang="cs-CZ" sz="1400" dirty="0"/>
              <a:t>	Řízení</a:t>
            </a:r>
          </a:p>
          <a:p>
            <a:pPr marL="0" indent="0">
              <a:buNone/>
            </a:pPr>
            <a:r>
              <a:rPr lang="cs-CZ" sz="1400" dirty="0"/>
              <a:t>	Postup</a:t>
            </a:r>
          </a:p>
          <a:p>
            <a:pPr marL="0" indent="0">
              <a:buNone/>
            </a:pPr>
            <a:r>
              <a:rPr lang="cs-CZ" sz="1400" dirty="0"/>
              <a:t>	Úkon</a:t>
            </a:r>
            <a:endParaRPr lang="cs-CZ" sz="2000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DF7430F4-4843-66B4-8D46-F5ABB2DE4D13}"/>
              </a:ext>
            </a:extLst>
          </p:cNvPr>
          <p:cNvSpPr/>
          <p:nvPr/>
        </p:nvSpPr>
        <p:spPr>
          <a:xfrm>
            <a:off x="1393794" y="2272683"/>
            <a:ext cx="9330431" cy="4128117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1566A8B1-2587-EA4A-AC96-1266D31D3BBA}"/>
              </a:ext>
            </a:extLst>
          </p:cNvPr>
          <p:cNvSpPr/>
          <p:nvPr/>
        </p:nvSpPr>
        <p:spPr>
          <a:xfrm>
            <a:off x="2504243" y="3076112"/>
            <a:ext cx="1251751" cy="252125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65DE6E62-7EFF-2660-5D9A-4BC395C542F0}"/>
              </a:ext>
            </a:extLst>
          </p:cNvPr>
          <p:cNvSpPr/>
          <p:nvPr/>
        </p:nvSpPr>
        <p:spPr>
          <a:xfrm>
            <a:off x="8436006" y="3076112"/>
            <a:ext cx="1251751" cy="252125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D2EEDD0D-C8D8-0170-ADEC-0314666BCDB6}"/>
              </a:ext>
            </a:extLst>
          </p:cNvPr>
          <p:cNvSpPr/>
          <p:nvPr/>
        </p:nvSpPr>
        <p:spPr>
          <a:xfrm>
            <a:off x="4348578" y="2463553"/>
            <a:ext cx="3494843" cy="37463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ovnoramenný trojúhelník 7">
            <a:extLst>
              <a:ext uri="{FF2B5EF4-FFF2-40B4-BE49-F238E27FC236}">
                <a16:creationId xmlns:a16="http://schemas.microsoft.com/office/drawing/2014/main" id="{7EDB721A-A21D-A381-E04C-E6FBE1989F78}"/>
              </a:ext>
            </a:extLst>
          </p:cNvPr>
          <p:cNvSpPr/>
          <p:nvPr/>
        </p:nvSpPr>
        <p:spPr>
          <a:xfrm>
            <a:off x="4632664" y="2617149"/>
            <a:ext cx="1127464" cy="998738"/>
          </a:xfrm>
          <a:prstGeom prst="triangl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ovnoramenný trojúhelník 8">
            <a:extLst>
              <a:ext uri="{FF2B5EF4-FFF2-40B4-BE49-F238E27FC236}">
                <a16:creationId xmlns:a16="http://schemas.microsoft.com/office/drawing/2014/main" id="{87CCC511-599B-696D-DFB0-66B94A4DD876}"/>
              </a:ext>
            </a:extLst>
          </p:cNvPr>
          <p:cNvSpPr/>
          <p:nvPr/>
        </p:nvSpPr>
        <p:spPr>
          <a:xfrm>
            <a:off x="6315722" y="3171722"/>
            <a:ext cx="1127464" cy="998738"/>
          </a:xfrm>
          <a:prstGeom prst="triangl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ovnoramenný trojúhelník 9">
            <a:extLst>
              <a:ext uri="{FF2B5EF4-FFF2-40B4-BE49-F238E27FC236}">
                <a16:creationId xmlns:a16="http://schemas.microsoft.com/office/drawing/2014/main" id="{0D8960D4-4BB0-C7B2-0470-429DFD6A8226}"/>
              </a:ext>
            </a:extLst>
          </p:cNvPr>
          <p:cNvSpPr/>
          <p:nvPr/>
        </p:nvSpPr>
        <p:spPr>
          <a:xfrm>
            <a:off x="4539447" y="4003828"/>
            <a:ext cx="1127464" cy="998738"/>
          </a:xfrm>
          <a:prstGeom prst="triangl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ovnoramenný trojúhelník 10">
            <a:extLst>
              <a:ext uri="{FF2B5EF4-FFF2-40B4-BE49-F238E27FC236}">
                <a16:creationId xmlns:a16="http://schemas.microsoft.com/office/drawing/2014/main" id="{72D5CECD-1157-4DA8-01C0-A61CA8045C9D}"/>
              </a:ext>
            </a:extLst>
          </p:cNvPr>
          <p:cNvSpPr/>
          <p:nvPr/>
        </p:nvSpPr>
        <p:spPr>
          <a:xfrm>
            <a:off x="6543581" y="4453027"/>
            <a:ext cx="1127464" cy="998738"/>
          </a:xfrm>
          <a:prstGeom prst="triangl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ovnoramenný trojúhelník 11">
            <a:extLst>
              <a:ext uri="{FF2B5EF4-FFF2-40B4-BE49-F238E27FC236}">
                <a16:creationId xmlns:a16="http://schemas.microsoft.com/office/drawing/2014/main" id="{ADC62A93-5B97-E82A-00F3-696917008AF7}"/>
              </a:ext>
            </a:extLst>
          </p:cNvPr>
          <p:cNvSpPr/>
          <p:nvPr/>
        </p:nvSpPr>
        <p:spPr>
          <a:xfrm>
            <a:off x="5350274" y="5043977"/>
            <a:ext cx="1127464" cy="998738"/>
          </a:xfrm>
          <a:prstGeom prst="triangl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ovnoramenný trojúhelník 12">
            <a:extLst>
              <a:ext uri="{FF2B5EF4-FFF2-40B4-BE49-F238E27FC236}">
                <a16:creationId xmlns:a16="http://schemas.microsoft.com/office/drawing/2014/main" id="{B0B39CFE-530E-9707-B92D-B0263A75913A}"/>
              </a:ext>
            </a:extLst>
          </p:cNvPr>
          <p:cNvSpPr/>
          <p:nvPr/>
        </p:nvSpPr>
        <p:spPr>
          <a:xfrm>
            <a:off x="2557139" y="3173055"/>
            <a:ext cx="1127464" cy="998738"/>
          </a:xfrm>
          <a:prstGeom prst="triangl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ovnoramenný trojúhelník 13">
            <a:extLst>
              <a:ext uri="{FF2B5EF4-FFF2-40B4-BE49-F238E27FC236}">
                <a16:creationId xmlns:a16="http://schemas.microsoft.com/office/drawing/2014/main" id="{C4198DBB-A4CF-AAB9-7CE8-D53DA602D32E}"/>
              </a:ext>
            </a:extLst>
          </p:cNvPr>
          <p:cNvSpPr/>
          <p:nvPr/>
        </p:nvSpPr>
        <p:spPr>
          <a:xfrm>
            <a:off x="2761137" y="4510020"/>
            <a:ext cx="825253" cy="648623"/>
          </a:xfrm>
          <a:prstGeom prst="triangl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ovnoramenný trojúhelník 14">
            <a:extLst>
              <a:ext uri="{FF2B5EF4-FFF2-40B4-BE49-F238E27FC236}">
                <a16:creationId xmlns:a16="http://schemas.microsoft.com/office/drawing/2014/main" id="{62C922B9-8F0B-99E1-F2FB-264FB5E0ABBB}"/>
              </a:ext>
            </a:extLst>
          </p:cNvPr>
          <p:cNvSpPr/>
          <p:nvPr/>
        </p:nvSpPr>
        <p:spPr>
          <a:xfrm>
            <a:off x="8649254" y="3291575"/>
            <a:ext cx="825253" cy="648623"/>
          </a:xfrm>
          <a:prstGeom prst="triangl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ovnoramenný trojúhelník 15">
            <a:extLst>
              <a:ext uri="{FF2B5EF4-FFF2-40B4-BE49-F238E27FC236}">
                <a16:creationId xmlns:a16="http://schemas.microsoft.com/office/drawing/2014/main" id="{0269BE1B-4A52-8FA9-DED8-D297EFA8FB33}"/>
              </a:ext>
            </a:extLst>
          </p:cNvPr>
          <p:cNvSpPr/>
          <p:nvPr/>
        </p:nvSpPr>
        <p:spPr>
          <a:xfrm>
            <a:off x="8498148" y="4281530"/>
            <a:ext cx="1127464" cy="998738"/>
          </a:xfrm>
          <a:prstGeom prst="triangl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3B453189-5877-F020-7915-B9300CE37338}"/>
              </a:ext>
            </a:extLst>
          </p:cNvPr>
          <p:cNvSpPr/>
          <p:nvPr/>
        </p:nvSpPr>
        <p:spPr>
          <a:xfrm>
            <a:off x="3391270" y="3291575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B6C65E0D-5590-F56D-EEAD-4DBC89423115}"/>
              </a:ext>
            </a:extLst>
          </p:cNvPr>
          <p:cNvSpPr/>
          <p:nvPr/>
        </p:nvSpPr>
        <p:spPr>
          <a:xfrm>
            <a:off x="3022201" y="3443975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B4BCF95E-EC78-5D66-3AAA-DBA21B93027D}"/>
              </a:ext>
            </a:extLst>
          </p:cNvPr>
          <p:cNvSpPr/>
          <p:nvPr/>
        </p:nvSpPr>
        <p:spPr>
          <a:xfrm>
            <a:off x="3194813" y="3777636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08B42FBC-D961-A161-596C-5BB6E169947F}"/>
              </a:ext>
            </a:extLst>
          </p:cNvPr>
          <p:cNvSpPr/>
          <p:nvPr/>
        </p:nvSpPr>
        <p:spPr>
          <a:xfrm>
            <a:off x="3857166" y="2742639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DB9407C4-4F08-AC3C-3A7A-35A41B356C08}"/>
              </a:ext>
            </a:extLst>
          </p:cNvPr>
          <p:cNvSpPr/>
          <p:nvPr/>
        </p:nvSpPr>
        <p:spPr>
          <a:xfrm>
            <a:off x="2836608" y="4367280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Rovnoramenný trojúhelník 22">
            <a:extLst>
              <a:ext uri="{FF2B5EF4-FFF2-40B4-BE49-F238E27FC236}">
                <a16:creationId xmlns:a16="http://schemas.microsoft.com/office/drawing/2014/main" id="{7C8C34CC-425E-61F6-EC93-BDC806B415F7}"/>
              </a:ext>
            </a:extLst>
          </p:cNvPr>
          <p:cNvSpPr/>
          <p:nvPr/>
        </p:nvSpPr>
        <p:spPr>
          <a:xfrm>
            <a:off x="1516791" y="3940198"/>
            <a:ext cx="925308" cy="803429"/>
          </a:xfrm>
          <a:prstGeom prst="triangl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Rovnoramenný trojúhelník 23">
            <a:extLst>
              <a:ext uri="{FF2B5EF4-FFF2-40B4-BE49-F238E27FC236}">
                <a16:creationId xmlns:a16="http://schemas.microsoft.com/office/drawing/2014/main" id="{D8A2BBA1-F0F4-6475-C2A4-408C87D0FB9C}"/>
              </a:ext>
            </a:extLst>
          </p:cNvPr>
          <p:cNvSpPr/>
          <p:nvPr/>
        </p:nvSpPr>
        <p:spPr>
          <a:xfrm>
            <a:off x="9820554" y="3678481"/>
            <a:ext cx="719091" cy="533974"/>
          </a:xfrm>
          <a:prstGeom prst="triangl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3F3B00CD-7932-ADEE-C979-C1987D876D61}"/>
              </a:ext>
            </a:extLst>
          </p:cNvPr>
          <p:cNvSpPr/>
          <p:nvPr/>
        </p:nvSpPr>
        <p:spPr>
          <a:xfrm>
            <a:off x="3491055" y="4573507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FEE5DEE4-5C1F-A89C-CBAE-82011BC97086}"/>
              </a:ext>
            </a:extLst>
          </p:cNvPr>
          <p:cNvSpPr/>
          <p:nvPr/>
        </p:nvSpPr>
        <p:spPr>
          <a:xfrm>
            <a:off x="1992677" y="4281530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94095FF5-97B3-DDD1-8262-71C45769B4A3}"/>
              </a:ext>
            </a:extLst>
          </p:cNvPr>
          <p:cNvSpPr/>
          <p:nvPr/>
        </p:nvSpPr>
        <p:spPr>
          <a:xfrm>
            <a:off x="4006878" y="4952416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9973E44A-FDF8-3B6A-BADC-A0A4FD499D76}"/>
              </a:ext>
            </a:extLst>
          </p:cNvPr>
          <p:cNvSpPr/>
          <p:nvPr/>
        </p:nvSpPr>
        <p:spPr>
          <a:xfrm>
            <a:off x="4600391" y="2742639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EF5E6618-7CE8-ACB1-00CD-08ED2A68A2FF}"/>
              </a:ext>
            </a:extLst>
          </p:cNvPr>
          <p:cNvSpPr/>
          <p:nvPr/>
        </p:nvSpPr>
        <p:spPr>
          <a:xfrm>
            <a:off x="5312724" y="3312027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888C471B-1DDF-BF6C-1F4E-76543746C46E}"/>
              </a:ext>
            </a:extLst>
          </p:cNvPr>
          <p:cNvSpPr/>
          <p:nvPr/>
        </p:nvSpPr>
        <p:spPr>
          <a:xfrm>
            <a:off x="5039470" y="2965495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568CC349-3B58-2B90-4A0C-158935A94EF7}"/>
              </a:ext>
            </a:extLst>
          </p:cNvPr>
          <p:cNvSpPr/>
          <p:nvPr/>
        </p:nvSpPr>
        <p:spPr>
          <a:xfrm>
            <a:off x="5031611" y="4270858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43798D0C-0028-4AB0-9972-6A34F8262855}"/>
              </a:ext>
            </a:extLst>
          </p:cNvPr>
          <p:cNvSpPr/>
          <p:nvPr/>
        </p:nvSpPr>
        <p:spPr>
          <a:xfrm>
            <a:off x="4796852" y="4713931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2926180B-A350-B816-87C9-2EBC976CC186}"/>
              </a:ext>
            </a:extLst>
          </p:cNvPr>
          <p:cNvSpPr/>
          <p:nvPr/>
        </p:nvSpPr>
        <p:spPr>
          <a:xfrm>
            <a:off x="5145911" y="4642613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05B3322B-C156-316A-5884-ABC5CFE08E1A}"/>
              </a:ext>
            </a:extLst>
          </p:cNvPr>
          <p:cNvSpPr/>
          <p:nvPr/>
        </p:nvSpPr>
        <p:spPr>
          <a:xfrm>
            <a:off x="5544477" y="2820972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7BB3E75F-A304-7E6D-3CAD-6D9A061CC897}"/>
              </a:ext>
            </a:extLst>
          </p:cNvPr>
          <p:cNvSpPr/>
          <p:nvPr/>
        </p:nvSpPr>
        <p:spPr>
          <a:xfrm>
            <a:off x="7248066" y="2705821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CC4D697E-8B10-2763-C7FE-13287BB8A8D8}"/>
              </a:ext>
            </a:extLst>
          </p:cNvPr>
          <p:cNvSpPr/>
          <p:nvPr/>
        </p:nvSpPr>
        <p:spPr>
          <a:xfrm>
            <a:off x="6211417" y="3215375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AFA4EE6E-9CDD-E901-691E-FB00A348B57E}"/>
              </a:ext>
            </a:extLst>
          </p:cNvPr>
          <p:cNvSpPr/>
          <p:nvPr/>
        </p:nvSpPr>
        <p:spPr>
          <a:xfrm>
            <a:off x="5864951" y="4212455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3B3BAEB9-4F8F-BADC-F512-5811C79075B5}"/>
              </a:ext>
            </a:extLst>
          </p:cNvPr>
          <p:cNvSpPr/>
          <p:nvPr/>
        </p:nvSpPr>
        <p:spPr>
          <a:xfrm>
            <a:off x="7344934" y="4385388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15F6FD5C-EA11-A984-629F-DE4C4202C4F5}"/>
              </a:ext>
            </a:extLst>
          </p:cNvPr>
          <p:cNvSpPr/>
          <p:nvPr/>
        </p:nvSpPr>
        <p:spPr>
          <a:xfrm>
            <a:off x="5816446" y="5366922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82F99FE8-08F4-790A-2187-B591C3F46FCD}"/>
              </a:ext>
            </a:extLst>
          </p:cNvPr>
          <p:cNvSpPr/>
          <p:nvPr/>
        </p:nvSpPr>
        <p:spPr>
          <a:xfrm>
            <a:off x="3213350" y="4873523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E61EB4D9-999F-25FD-72FC-1376C3541D9F}"/>
              </a:ext>
            </a:extLst>
          </p:cNvPr>
          <p:cNvSpPr/>
          <p:nvPr/>
        </p:nvSpPr>
        <p:spPr>
          <a:xfrm>
            <a:off x="2943784" y="4873523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4AB467BC-C61F-D60E-96D8-6EBDD8B28D03}"/>
              </a:ext>
            </a:extLst>
          </p:cNvPr>
          <p:cNvSpPr/>
          <p:nvPr/>
        </p:nvSpPr>
        <p:spPr>
          <a:xfrm>
            <a:off x="10048324" y="3955378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9F2A285C-BCDB-FF94-C501-40DE9A12E2D0}"/>
              </a:ext>
            </a:extLst>
          </p:cNvPr>
          <p:cNvSpPr/>
          <p:nvPr/>
        </p:nvSpPr>
        <p:spPr>
          <a:xfrm>
            <a:off x="4904547" y="5346510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4EF58C62-EF52-F9A9-5782-65FACCC5006F}"/>
              </a:ext>
            </a:extLst>
          </p:cNvPr>
          <p:cNvSpPr/>
          <p:nvPr/>
        </p:nvSpPr>
        <p:spPr>
          <a:xfrm>
            <a:off x="6543581" y="3849689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B8BF0314-8B78-A587-0474-848411C55942}"/>
              </a:ext>
            </a:extLst>
          </p:cNvPr>
          <p:cNvSpPr/>
          <p:nvPr/>
        </p:nvSpPr>
        <p:spPr>
          <a:xfrm>
            <a:off x="8846878" y="3708436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9733D564-A9DA-8A94-6F79-D80A989BB5DD}"/>
              </a:ext>
            </a:extLst>
          </p:cNvPr>
          <p:cNvSpPr/>
          <p:nvPr/>
        </p:nvSpPr>
        <p:spPr>
          <a:xfrm>
            <a:off x="8975697" y="3464864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425F2EC2-2EDF-E492-CD4E-03D37C03F3E3}"/>
              </a:ext>
            </a:extLst>
          </p:cNvPr>
          <p:cNvSpPr/>
          <p:nvPr/>
        </p:nvSpPr>
        <p:spPr>
          <a:xfrm>
            <a:off x="7998088" y="4201002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bdélník 50">
            <a:extLst>
              <a:ext uri="{FF2B5EF4-FFF2-40B4-BE49-F238E27FC236}">
                <a16:creationId xmlns:a16="http://schemas.microsoft.com/office/drawing/2014/main" id="{645D2736-DE5A-5050-8C3A-856D9558E4DE}"/>
              </a:ext>
            </a:extLst>
          </p:cNvPr>
          <p:cNvSpPr/>
          <p:nvPr/>
        </p:nvSpPr>
        <p:spPr>
          <a:xfrm>
            <a:off x="8975005" y="4537400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7090EC39-64CE-5ECA-67D3-73E6B626DC41}"/>
              </a:ext>
            </a:extLst>
          </p:cNvPr>
          <p:cNvSpPr/>
          <p:nvPr/>
        </p:nvSpPr>
        <p:spPr>
          <a:xfrm>
            <a:off x="8780716" y="4987199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bdélník 52">
            <a:extLst>
              <a:ext uri="{FF2B5EF4-FFF2-40B4-BE49-F238E27FC236}">
                <a16:creationId xmlns:a16="http://schemas.microsoft.com/office/drawing/2014/main" id="{11EA7EA9-82B9-275F-B5EE-57C0C3F8CCE5}"/>
              </a:ext>
            </a:extLst>
          </p:cNvPr>
          <p:cNvSpPr/>
          <p:nvPr/>
        </p:nvSpPr>
        <p:spPr>
          <a:xfrm>
            <a:off x="9150656" y="4850782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D83071A4-7838-A9A0-9CDF-CA5D8099E4ED}"/>
              </a:ext>
            </a:extLst>
          </p:cNvPr>
          <p:cNvSpPr/>
          <p:nvPr/>
        </p:nvSpPr>
        <p:spPr>
          <a:xfrm>
            <a:off x="6882923" y="3553429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délník 54">
            <a:extLst>
              <a:ext uri="{FF2B5EF4-FFF2-40B4-BE49-F238E27FC236}">
                <a16:creationId xmlns:a16="http://schemas.microsoft.com/office/drawing/2014/main" id="{B7D884D3-1827-676E-5C3E-85CDAF140D04}"/>
              </a:ext>
            </a:extLst>
          </p:cNvPr>
          <p:cNvSpPr/>
          <p:nvPr/>
        </p:nvSpPr>
        <p:spPr>
          <a:xfrm>
            <a:off x="6800852" y="5090665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bdélník 57">
            <a:extLst>
              <a:ext uri="{FF2B5EF4-FFF2-40B4-BE49-F238E27FC236}">
                <a16:creationId xmlns:a16="http://schemas.microsoft.com/office/drawing/2014/main" id="{5B0EBC2A-AAAC-6B84-D02A-9459DEECBC17}"/>
              </a:ext>
            </a:extLst>
          </p:cNvPr>
          <p:cNvSpPr/>
          <p:nvPr/>
        </p:nvSpPr>
        <p:spPr>
          <a:xfrm>
            <a:off x="7892441" y="2614745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bdélník 58">
            <a:extLst>
              <a:ext uri="{FF2B5EF4-FFF2-40B4-BE49-F238E27FC236}">
                <a16:creationId xmlns:a16="http://schemas.microsoft.com/office/drawing/2014/main" id="{F000A194-A936-032F-4EEE-022B289712D9}"/>
              </a:ext>
            </a:extLst>
          </p:cNvPr>
          <p:cNvSpPr/>
          <p:nvPr/>
        </p:nvSpPr>
        <p:spPr>
          <a:xfrm>
            <a:off x="8454134" y="5727326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bdélník 59">
            <a:extLst>
              <a:ext uri="{FF2B5EF4-FFF2-40B4-BE49-F238E27FC236}">
                <a16:creationId xmlns:a16="http://schemas.microsoft.com/office/drawing/2014/main" id="{B3F8D698-D548-DA8D-956F-F57EAD159B3D}"/>
              </a:ext>
            </a:extLst>
          </p:cNvPr>
          <p:cNvSpPr/>
          <p:nvPr/>
        </p:nvSpPr>
        <p:spPr>
          <a:xfrm>
            <a:off x="7248066" y="5673457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bdélník 60">
            <a:extLst>
              <a:ext uri="{FF2B5EF4-FFF2-40B4-BE49-F238E27FC236}">
                <a16:creationId xmlns:a16="http://schemas.microsoft.com/office/drawing/2014/main" id="{C70A9750-6EBA-2C55-F06F-56A6A7D694FB}"/>
              </a:ext>
            </a:extLst>
          </p:cNvPr>
          <p:cNvSpPr/>
          <p:nvPr/>
        </p:nvSpPr>
        <p:spPr>
          <a:xfrm>
            <a:off x="8651758" y="3161619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bdélník 61">
            <a:extLst>
              <a:ext uri="{FF2B5EF4-FFF2-40B4-BE49-F238E27FC236}">
                <a16:creationId xmlns:a16="http://schemas.microsoft.com/office/drawing/2014/main" id="{4432829E-2F1F-F375-C650-F75E43FDE4A8}"/>
              </a:ext>
            </a:extLst>
          </p:cNvPr>
          <p:cNvSpPr/>
          <p:nvPr/>
        </p:nvSpPr>
        <p:spPr>
          <a:xfrm>
            <a:off x="9312770" y="4119968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bdélník 62">
            <a:extLst>
              <a:ext uri="{FF2B5EF4-FFF2-40B4-BE49-F238E27FC236}">
                <a16:creationId xmlns:a16="http://schemas.microsoft.com/office/drawing/2014/main" id="{36060E8C-8044-B24C-38C6-3EA4AC132907}"/>
              </a:ext>
            </a:extLst>
          </p:cNvPr>
          <p:cNvSpPr/>
          <p:nvPr/>
        </p:nvSpPr>
        <p:spPr>
          <a:xfrm>
            <a:off x="8652589" y="4217535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bdélník 63">
            <a:extLst>
              <a:ext uri="{FF2B5EF4-FFF2-40B4-BE49-F238E27FC236}">
                <a16:creationId xmlns:a16="http://schemas.microsoft.com/office/drawing/2014/main" id="{1986D164-C471-3A3E-553A-BEEF43053E4A}"/>
              </a:ext>
            </a:extLst>
          </p:cNvPr>
          <p:cNvSpPr/>
          <p:nvPr/>
        </p:nvSpPr>
        <p:spPr>
          <a:xfrm>
            <a:off x="6533182" y="2717858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Obdélník 64">
            <a:extLst>
              <a:ext uri="{FF2B5EF4-FFF2-40B4-BE49-F238E27FC236}">
                <a16:creationId xmlns:a16="http://schemas.microsoft.com/office/drawing/2014/main" id="{AE40E934-B745-4D29-8283-6AE0A422E65D}"/>
              </a:ext>
            </a:extLst>
          </p:cNvPr>
          <p:cNvSpPr/>
          <p:nvPr/>
        </p:nvSpPr>
        <p:spPr>
          <a:xfrm>
            <a:off x="6372230" y="4803930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Obdélník 67">
            <a:extLst>
              <a:ext uri="{FF2B5EF4-FFF2-40B4-BE49-F238E27FC236}">
                <a16:creationId xmlns:a16="http://schemas.microsoft.com/office/drawing/2014/main" id="{4280E211-9FEE-75A7-0817-4E94247E0ACB}"/>
              </a:ext>
            </a:extLst>
          </p:cNvPr>
          <p:cNvSpPr/>
          <p:nvPr/>
        </p:nvSpPr>
        <p:spPr>
          <a:xfrm>
            <a:off x="1497600" y="2806234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Rovnoramenný trojúhelník 68">
            <a:extLst>
              <a:ext uri="{FF2B5EF4-FFF2-40B4-BE49-F238E27FC236}">
                <a16:creationId xmlns:a16="http://schemas.microsoft.com/office/drawing/2014/main" id="{DC19D8F1-7549-BBF6-E592-92CCB70C5310}"/>
              </a:ext>
            </a:extLst>
          </p:cNvPr>
          <p:cNvSpPr/>
          <p:nvPr/>
        </p:nvSpPr>
        <p:spPr>
          <a:xfrm>
            <a:off x="1432216" y="2459152"/>
            <a:ext cx="325889" cy="258706"/>
          </a:xfrm>
          <a:prstGeom prst="triangl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Obdélník: se zakulacenými rohy 69">
            <a:extLst>
              <a:ext uri="{FF2B5EF4-FFF2-40B4-BE49-F238E27FC236}">
                <a16:creationId xmlns:a16="http://schemas.microsoft.com/office/drawing/2014/main" id="{85E77933-3DE2-A816-93A2-5233BADE8955}"/>
              </a:ext>
            </a:extLst>
          </p:cNvPr>
          <p:cNvSpPr/>
          <p:nvPr/>
        </p:nvSpPr>
        <p:spPr>
          <a:xfrm>
            <a:off x="1432216" y="2137746"/>
            <a:ext cx="285845" cy="2946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Ovál 70">
            <a:extLst>
              <a:ext uri="{FF2B5EF4-FFF2-40B4-BE49-F238E27FC236}">
                <a16:creationId xmlns:a16="http://schemas.microsoft.com/office/drawing/2014/main" id="{5661E42C-0A71-8351-0E66-A093192F2601}"/>
              </a:ext>
            </a:extLst>
          </p:cNvPr>
          <p:cNvSpPr/>
          <p:nvPr/>
        </p:nvSpPr>
        <p:spPr>
          <a:xfrm>
            <a:off x="1404933" y="1848601"/>
            <a:ext cx="336980" cy="210331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Obdélník 73">
            <a:extLst>
              <a:ext uri="{FF2B5EF4-FFF2-40B4-BE49-F238E27FC236}">
                <a16:creationId xmlns:a16="http://schemas.microsoft.com/office/drawing/2014/main" id="{C7036533-4DDE-DDD1-AE67-0E9586A65D0B}"/>
              </a:ext>
            </a:extLst>
          </p:cNvPr>
          <p:cNvSpPr/>
          <p:nvPr/>
        </p:nvSpPr>
        <p:spPr>
          <a:xfrm>
            <a:off x="6012919" y="5704818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Obdélník 74">
            <a:extLst>
              <a:ext uri="{FF2B5EF4-FFF2-40B4-BE49-F238E27FC236}">
                <a16:creationId xmlns:a16="http://schemas.microsoft.com/office/drawing/2014/main" id="{08152EF8-D9E3-E183-5ACF-C73708C185CA}"/>
              </a:ext>
            </a:extLst>
          </p:cNvPr>
          <p:cNvSpPr/>
          <p:nvPr/>
        </p:nvSpPr>
        <p:spPr>
          <a:xfrm>
            <a:off x="5596686" y="5661604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Obdélník 75">
            <a:extLst>
              <a:ext uri="{FF2B5EF4-FFF2-40B4-BE49-F238E27FC236}">
                <a16:creationId xmlns:a16="http://schemas.microsoft.com/office/drawing/2014/main" id="{F0A020A6-F175-3EDC-DFE9-E669489CF0CF}"/>
              </a:ext>
            </a:extLst>
          </p:cNvPr>
          <p:cNvSpPr/>
          <p:nvPr/>
        </p:nvSpPr>
        <p:spPr>
          <a:xfrm>
            <a:off x="7052946" y="4743627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Obdélník 76">
            <a:extLst>
              <a:ext uri="{FF2B5EF4-FFF2-40B4-BE49-F238E27FC236}">
                <a16:creationId xmlns:a16="http://schemas.microsoft.com/office/drawing/2014/main" id="{2975346E-FADF-9B49-09F0-BF6DEF327AB7}"/>
              </a:ext>
            </a:extLst>
          </p:cNvPr>
          <p:cNvSpPr/>
          <p:nvPr/>
        </p:nvSpPr>
        <p:spPr>
          <a:xfrm>
            <a:off x="7194704" y="4987198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Obdélník 77">
            <a:extLst>
              <a:ext uri="{FF2B5EF4-FFF2-40B4-BE49-F238E27FC236}">
                <a16:creationId xmlns:a16="http://schemas.microsoft.com/office/drawing/2014/main" id="{67F2F2C1-2E85-D793-1D90-E13A06589ED9}"/>
              </a:ext>
            </a:extLst>
          </p:cNvPr>
          <p:cNvSpPr/>
          <p:nvPr/>
        </p:nvSpPr>
        <p:spPr>
          <a:xfrm>
            <a:off x="6777272" y="3858226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Obdélník 78">
            <a:extLst>
              <a:ext uri="{FF2B5EF4-FFF2-40B4-BE49-F238E27FC236}">
                <a16:creationId xmlns:a16="http://schemas.microsoft.com/office/drawing/2014/main" id="{3C9506C9-64F7-F213-13D6-9180E543B368}"/>
              </a:ext>
            </a:extLst>
          </p:cNvPr>
          <p:cNvSpPr/>
          <p:nvPr/>
        </p:nvSpPr>
        <p:spPr>
          <a:xfrm>
            <a:off x="7023451" y="3858226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Obdélník 81">
            <a:extLst>
              <a:ext uri="{FF2B5EF4-FFF2-40B4-BE49-F238E27FC236}">
                <a16:creationId xmlns:a16="http://schemas.microsoft.com/office/drawing/2014/main" id="{3374580C-5984-4FCE-BC71-DC8870436A1C}"/>
              </a:ext>
            </a:extLst>
          </p:cNvPr>
          <p:cNvSpPr/>
          <p:nvPr/>
        </p:nvSpPr>
        <p:spPr>
          <a:xfrm>
            <a:off x="1762320" y="4470393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Obdélník 82">
            <a:extLst>
              <a:ext uri="{FF2B5EF4-FFF2-40B4-BE49-F238E27FC236}">
                <a16:creationId xmlns:a16="http://schemas.microsoft.com/office/drawing/2014/main" id="{203DA880-CA12-89A0-B3E2-268EE1114587}"/>
              </a:ext>
            </a:extLst>
          </p:cNvPr>
          <p:cNvSpPr/>
          <p:nvPr/>
        </p:nvSpPr>
        <p:spPr>
          <a:xfrm>
            <a:off x="2727969" y="3200270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Obdélník 83">
            <a:extLst>
              <a:ext uri="{FF2B5EF4-FFF2-40B4-BE49-F238E27FC236}">
                <a16:creationId xmlns:a16="http://schemas.microsoft.com/office/drawing/2014/main" id="{CEB43303-9C4D-9CCB-EAAA-7C2640CE9250}"/>
              </a:ext>
            </a:extLst>
          </p:cNvPr>
          <p:cNvSpPr/>
          <p:nvPr/>
        </p:nvSpPr>
        <p:spPr>
          <a:xfrm>
            <a:off x="4600391" y="3869296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Obdélník 84">
            <a:extLst>
              <a:ext uri="{FF2B5EF4-FFF2-40B4-BE49-F238E27FC236}">
                <a16:creationId xmlns:a16="http://schemas.microsoft.com/office/drawing/2014/main" id="{AC1C95E4-9316-C988-1D28-DB33595B9FFC}"/>
              </a:ext>
            </a:extLst>
          </p:cNvPr>
          <p:cNvSpPr/>
          <p:nvPr/>
        </p:nvSpPr>
        <p:spPr>
          <a:xfrm>
            <a:off x="5544477" y="3887743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Obdélník 85">
            <a:extLst>
              <a:ext uri="{FF2B5EF4-FFF2-40B4-BE49-F238E27FC236}">
                <a16:creationId xmlns:a16="http://schemas.microsoft.com/office/drawing/2014/main" id="{7A7E9D89-05E4-9B8F-BFBC-FF39409FE269}"/>
              </a:ext>
            </a:extLst>
          </p:cNvPr>
          <p:cNvSpPr/>
          <p:nvPr/>
        </p:nvSpPr>
        <p:spPr>
          <a:xfrm>
            <a:off x="7295124" y="3325886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Obdélník 86">
            <a:extLst>
              <a:ext uri="{FF2B5EF4-FFF2-40B4-BE49-F238E27FC236}">
                <a16:creationId xmlns:a16="http://schemas.microsoft.com/office/drawing/2014/main" id="{76077346-74C2-C31A-CF7D-CD92E2C32FEC}"/>
              </a:ext>
            </a:extLst>
          </p:cNvPr>
          <p:cNvSpPr/>
          <p:nvPr/>
        </p:nvSpPr>
        <p:spPr>
          <a:xfrm>
            <a:off x="9272380" y="3194323"/>
            <a:ext cx="195120" cy="2062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433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EF909-3F1D-A5F0-AC46-159E7BEE8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2) Prameny správy daní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6C8CE6-FE5F-256F-F89C-6C9FB3258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Druhy pramenů</a:t>
            </a:r>
          </a:p>
          <a:p>
            <a:pPr lvl="1"/>
            <a:r>
              <a:rPr lang="cs-CZ" b="1" dirty="0"/>
              <a:t>formální pojetí</a:t>
            </a:r>
          </a:p>
          <a:p>
            <a:pPr lvl="2"/>
            <a:r>
              <a:rPr lang="cs-CZ" dirty="0"/>
              <a:t>uznaná forma</a:t>
            </a:r>
          </a:p>
          <a:p>
            <a:pPr lvl="2"/>
            <a:r>
              <a:rPr lang="cs-CZ" dirty="0"/>
              <a:t>vnější projev norem</a:t>
            </a:r>
          </a:p>
          <a:p>
            <a:pPr lvl="1"/>
            <a:r>
              <a:rPr lang="cs-CZ" b="1" dirty="0"/>
              <a:t>materiální pojetí</a:t>
            </a:r>
          </a:p>
          <a:p>
            <a:pPr lvl="2"/>
            <a:r>
              <a:rPr lang="cs-CZ" dirty="0"/>
              <a:t>obsah</a:t>
            </a:r>
          </a:p>
          <a:p>
            <a:pPr lvl="2"/>
            <a:r>
              <a:rPr lang="cs-CZ" dirty="0"/>
              <a:t>vše, co ovlivňuje chování</a:t>
            </a:r>
          </a:p>
          <a:p>
            <a:endParaRPr lang="cs-CZ" dirty="0"/>
          </a:p>
        </p:txBody>
      </p:sp>
      <p:pic>
        <p:nvPicPr>
          <p:cNvPr id="4" name="Grafický objekt 3" descr="Knihy na polici">
            <a:extLst>
              <a:ext uri="{FF2B5EF4-FFF2-40B4-BE49-F238E27FC236}">
                <a16:creationId xmlns:a16="http://schemas.microsoft.com/office/drawing/2014/main" id="{BB92C955-D236-9606-B3B1-0EBEA921E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1833" y="1465954"/>
            <a:ext cx="3178205" cy="31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18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6E5D73-53B6-22F1-1BBD-280228E31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2) Prameny správy daní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A0EB7E-438A-E7DD-4C59-776374C1F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Hlavní prameny</a:t>
            </a:r>
          </a:p>
          <a:p>
            <a:pPr lvl="1"/>
            <a:r>
              <a:rPr lang="cs-CZ" dirty="0"/>
              <a:t>Ústava (čl. 2 odst. 3), LZPS (čl. 4 odst. 1, čl. 36 odst. 2, …)</a:t>
            </a:r>
          </a:p>
          <a:p>
            <a:pPr lvl="1"/>
            <a:r>
              <a:rPr lang="cs-CZ" dirty="0"/>
              <a:t>zákon č. 280/2009 Sb., daňový řád</a:t>
            </a:r>
          </a:p>
          <a:p>
            <a:pPr lvl="1"/>
            <a:r>
              <a:rPr lang="cs-CZ" dirty="0"/>
              <a:t>zákon č. 164/2013 Sb., o mezinárodní pomoci při správě daní</a:t>
            </a:r>
          </a:p>
          <a:p>
            <a:pPr lvl="1"/>
            <a:r>
              <a:rPr lang="cs-CZ" dirty="0"/>
              <a:t>zákon č. 456/2011 Sb., o Finanční správě České republiky</a:t>
            </a:r>
          </a:p>
          <a:p>
            <a:pPr lvl="1"/>
            <a:r>
              <a:rPr lang="cs-CZ" dirty="0"/>
              <a:t>zákon č. 17/2012 Sb., </a:t>
            </a:r>
            <a:r>
              <a:rPr lang="pt-BR" dirty="0"/>
              <a:t>o Celní správě České republiky</a:t>
            </a:r>
            <a:endParaRPr lang="cs-CZ" dirty="0"/>
          </a:p>
          <a:p>
            <a:pPr lvl="1"/>
            <a:r>
              <a:rPr lang="cs-CZ" dirty="0"/>
              <a:t>jednotlivé hmotněprávní daňové předpisy upravující dílčí procesní aspekty</a:t>
            </a:r>
          </a:p>
          <a:p>
            <a:pPr lvl="1"/>
            <a:r>
              <a:rPr lang="cs-CZ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1425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0E03A-FE31-51DB-8227-6BBD7139D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2) Prameny správy daní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91AB33-2A37-E0BB-167F-B4BD91F3A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cs-CZ" sz="2600" dirty="0"/>
              <a:t>mezinárodní smlouvy</a:t>
            </a:r>
          </a:p>
          <a:p>
            <a:pPr lvl="2"/>
            <a:r>
              <a:rPr lang="cs-CZ" sz="2200" dirty="0"/>
              <a:t>Úmluva o vzájemné správní pomoci v daňových záležitostech</a:t>
            </a:r>
          </a:p>
          <a:p>
            <a:pPr lvl="2"/>
            <a:r>
              <a:rPr lang="cs-CZ" sz="2200" dirty="0"/>
              <a:t>Mnohostranná dohoda příslušných orgánů o automatické výměně informací o finančních účtech (MCAA)…</a:t>
            </a:r>
          </a:p>
          <a:p>
            <a:pPr lvl="1"/>
            <a:r>
              <a:rPr lang="cs-CZ" sz="2600" dirty="0"/>
              <a:t>unijní předpisy</a:t>
            </a:r>
          </a:p>
          <a:p>
            <a:pPr lvl="2"/>
            <a:r>
              <a:rPr lang="cs-CZ" sz="2200" dirty="0"/>
              <a:t>směrnice Rady o správní spolupráci v oblasti daní („DAC 1“ – „DAC 8“)</a:t>
            </a:r>
          </a:p>
          <a:p>
            <a:pPr lvl="2"/>
            <a:r>
              <a:rPr lang="pl-PL" sz="2200" dirty="0"/>
              <a:t>nařízení Rady č. 904/2010, </a:t>
            </a:r>
            <a:r>
              <a:rPr lang="cs-CZ" sz="2200" dirty="0"/>
              <a:t>o správní spolupráci a boji proti podvodům v oblasti DPH…</a:t>
            </a:r>
          </a:p>
          <a:p>
            <a:pPr lvl="1"/>
            <a:r>
              <a:rPr lang="cs-CZ" sz="2600" dirty="0"/>
              <a:t>podzákonné předpisy (vyhlášky MF)</a:t>
            </a:r>
          </a:p>
          <a:p>
            <a:pPr lvl="1"/>
            <a:r>
              <a:rPr lang="cs-CZ" sz="2600" dirty="0"/>
              <a:t>daňové pokyny, judikatura…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4325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E89CE4-B663-AA29-8253-DB151A7F8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2) Prameny správy daní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151EF7-C0AE-4489-490A-DEE02C8B7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Vztah daňového řádu k jiným zákonům</a:t>
            </a:r>
          </a:p>
          <a:p>
            <a:pPr lvl="1"/>
            <a:r>
              <a:rPr lang="cs-CZ" dirty="0"/>
              <a:t>zákon č. 500/2004 Sb., správní řád („nepoužije se“; § 262 DŘ)</a:t>
            </a:r>
          </a:p>
          <a:p>
            <a:pPr lvl="1"/>
            <a:r>
              <a:rPr lang="cs-CZ" dirty="0"/>
              <a:t>hmotněprávní daňové zákony (aplikační přednost; § 4 DŘ)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7130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fuk.pptx" id="{7A269987-504B-4087-B03C-5EB8DE11DB40}" vid="{E084D833-96DC-4325-9498-D5556D39F6D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PF UK 2019 s foto (1) (1)</Template>
  <TotalTime>3006</TotalTime>
  <Words>472</Words>
  <Application>Microsoft Office PowerPoint</Application>
  <PresentationFormat>Širokoúhlá obrazovka</PresentationFormat>
  <Paragraphs>92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Gill Sans MT</vt:lpstr>
      <vt:lpstr>Motiv Office</vt:lpstr>
      <vt:lpstr>Prezentace aplikace PowerPoint</vt:lpstr>
      <vt:lpstr>Správa daní</vt:lpstr>
      <vt:lpstr>Osnova</vt:lpstr>
      <vt:lpstr>1) Pojem správy daní</vt:lpstr>
      <vt:lpstr>1) Pojem správy daní</vt:lpstr>
      <vt:lpstr>2) Prameny správy daní</vt:lpstr>
      <vt:lpstr>2) Prameny správy daní</vt:lpstr>
      <vt:lpstr>2) Prameny správy daní</vt:lpstr>
      <vt:lpstr>2) Prameny správy daní</vt:lpstr>
      <vt:lpstr>3) Cíl a předmět správy daní</vt:lpstr>
      <vt:lpstr>4) Zásady správy daní</vt:lpstr>
      <vt:lpstr>4) Zásady správy daní</vt:lpstr>
      <vt:lpstr>5) Subjekty správy daní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Finanční právo I  základní informace</dc:title>
  <dc:creator>RV</dc:creator>
  <cp:lastModifiedBy>Radim Boháč</cp:lastModifiedBy>
  <cp:revision>44</cp:revision>
  <dcterms:created xsi:type="dcterms:W3CDTF">2021-02-24T06:42:22Z</dcterms:created>
  <dcterms:modified xsi:type="dcterms:W3CDTF">2024-02-17T21:06:24Z</dcterms:modified>
</cp:coreProperties>
</file>