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0"/>
  </p:notesMasterIdLst>
  <p:sldIdLst>
    <p:sldId id="256" r:id="rId2"/>
    <p:sldId id="257" r:id="rId3"/>
    <p:sldId id="265" r:id="rId4"/>
    <p:sldId id="599" r:id="rId5"/>
    <p:sldId id="600" r:id="rId6"/>
    <p:sldId id="601" r:id="rId7"/>
    <p:sldId id="602" r:id="rId8"/>
    <p:sldId id="603" r:id="rId9"/>
    <p:sldId id="604" r:id="rId10"/>
    <p:sldId id="605" r:id="rId11"/>
    <p:sldId id="606" r:id="rId12"/>
    <p:sldId id="607" r:id="rId13"/>
    <p:sldId id="608" r:id="rId14"/>
    <p:sldId id="609" r:id="rId15"/>
    <p:sldId id="610" r:id="rId16"/>
    <p:sldId id="611" r:id="rId17"/>
    <p:sldId id="612" r:id="rId18"/>
    <p:sldId id="613" r:id="rId19"/>
    <p:sldId id="614" r:id="rId20"/>
    <p:sldId id="615" r:id="rId21"/>
    <p:sldId id="616" r:id="rId22"/>
    <p:sldId id="679" r:id="rId23"/>
    <p:sldId id="670" r:id="rId24"/>
    <p:sldId id="671" r:id="rId25"/>
    <p:sldId id="672" r:id="rId26"/>
    <p:sldId id="676" r:id="rId27"/>
    <p:sldId id="617" r:id="rId28"/>
    <p:sldId id="618" r:id="rId29"/>
    <p:sldId id="619" r:id="rId30"/>
    <p:sldId id="620" r:id="rId31"/>
    <p:sldId id="621" r:id="rId32"/>
    <p:sldId id="622" r:id="rId33"/>
    <p:sldId id="663" r:id="rId34"/>
    <p:sldId id="623" r:id="rId35"/>
    <p:sldId id="624" r:id="rId36"/>
    <p:sldId id="674" r:id="rId37"/>
    <p:sldId id="673" r:id="rId38"/>
    <p:sldId id="625" r:id="rId39"/>
    <p:sldId id="626" r:id="rId40"/>
    <p:sldId id="627" r:id="rId41"/>
    <p:sldId id="628" r:id="rId42"/>
    <p:sldId id="630" r:id="rId43"/>
    <p:sldId id="664" r:id="rId44"/>
    <p:sldId id="631" r:id="rId45"/>
    <p:sldId id="632" r:id="rId46"/>
    <p:sldId id="633" r:id="rId47"/>
    <p:sldId id="634" r:id="rId48"/>
    <p:sldId id="635" r:id="rId49"/>
    <p:sldId id="636" r:id="rId50"/>
    <p:sldId id="637" r:id="rId51"/>
    <p:sldId id="638" r:id="rId52"/>
    <p:sldId id="639" r:id="rId53"/>
    <p:sldId id="640" r:id="rId54"/>
    <p:sldId id="641" r:id="rId55"/>
    <p:sldId id="642" r:id="rId56"/>
    <p:sldId id="643" r:id="rId57"/>
    <p:sldId id="644" r:id="rId58"/>
    <p:sldId id="645" r:id="rId59"/>
    <p:sldId id="677" r:id="rId60"/>
    <p:sldId id="646" r:id="rId61"/>
    <p:sldId id="647" r:id="rId62"/>
    <p:sldId id="648" r:id="rId63"/>
    <p:sldId id="649" r:id="rId64"/>
    <p:sldId id="650" r:id="rId65"/>
    <p:sldId id="678" r:id="rId66"/>
    <p:sldId id="651" r:id="rId67"/>
    <p:sldId id="653" r:id="rId68"/>
    <p:sldId id="654" r:id="rId69"/>
    <p:sldId id="655" r:id="rId70"/>
    <p:sldId id="656" r:id="rId71"/>
    <p:sldId id="665" r:id="rId72"/>
    <p:sldId id="657" r:id="rId73"/>
    <p:sldId id="658" r:id="rId74"/>
    <p:sldId id="675" r:id="rId75"/>
    <p:sldId id="659" r:id="rId76"/>
    <p:sldId id="660" r:id="rId77"/>
    <p:sldId id="661" r:id="rId78"/>
    <p:sldId id="366" r:id="rId7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09FA8E-E8CB-4769-8CFF-AECB649443B3}" v="2" dt="2025-05-11T19:25:17.712"/>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6374" autoAdjust="0"/>
  </p:normalViewPr>
  <p:slideViewPr>
    <p:cSldViewPr snapToGrid="0" showGuides="1">
      <p:cViewPr varScale="1">
        <p:scale>
          <a:sx n="61" d="100"/>
          <a:sy n="61" d="100"/>
        </p:scale>
        <p:origin x="84" y="10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3209FA8E-E8CB-4769-8CFF-AECB649443B3}"/>
    <pc:docChg chg="undo redo custSel addSld modSld sldOrd">
      <pc:chgData name="Radim Boháč" userId="e5098a9a-6a28-40ce-ac6e-47e9b8c9add8" providerId="ADAL" clId="{3209FA8E-E8CB-4769-8CFF-AECB649443B3}" dt="2025-05-11T19:48:46.363" v="185" actId="20577"/>
      <pc:docMkLst>
        <pc:docMk/>
      </pc:docMkLst>
      <pc:sldChg chg="modSp mod">
        <pc:chgData name="Radim Boháč" userId="e5098a9a-6a28-40ce-ac6e-47e9b8c9add8" providerId="ADAL" clId="{3209FA8E-E8CB-4769-8CFF-AECB649443B3}" dt="2025-05-11T18:43:08.116" v="3" actId="20577"/>
        <pc:sldMkLst>
          <pc:docMk/>
          <pc:sldMk cId="4086439368" sldId="256"/>
        </pc:sldMkLst>
        <pc:spChg chg="mod">
          <ac:chgData name="Radim Boháč" userId="e5098a9a-6a28-40ce-ac6e-47e9b8c9add8" providerId="ADAL" clId="{3209FA8E-E8CB-4769-8CFF-AECB649443B3}" dt="2025-05-11T18:43:08.116" v="3" actId="20577"/>
          <ac:spMkLst>
            <pc:docMk/>
            <pc:sldMk cId="4086439368" sldId="256"/>
            <ac:spMk id="7" creationId="{789D5057-A154-4798-978D-6C9909FC8D3F}"/>
          </ac:spMkLst>
        </pc:spChg>
      </pc:sldChg>
      <pc:sldChg chg="modSp mod">
        <pc:chgData name="Radim Boháč" userId="e5098a9a-6a28-40ce-ac6e-47e9b8c9add8" providerId="ADAL" clId="{3209FA8E-E8CB-4769-8CFF-AECB649443B3}" dt="2025-05-11T19:07:55.337" v="96" actId="113"/>
        <pc:sldMkLst>
          <pc:docMk/>
          <pc:sldMk cId="67812283" sldId="612"/>
        </pc:sldMkLst>
        <pc:spChg chg="mod">
          <ac:chgData name="Radim Boháč" userId="e5098a9a-6a28-40ce-ac6e-47e9b8c9add8" providerId="ADAL" clId="{3209FA8E-E8CB-4769-8CFF-AECB649443B3}" dt="2025-05-11T19:07:55.337" v="96" actId="113"/>
          <ac:spMkLst>
            <pc:docMk/>
            <pc:sldMk cId="67812283" sldId="612"/>
            <ac:spMk id="3" creationId="{FA8CC2E3-78C7-401D-8B6F-791D7C471981}"/>
          </ac:spMkLst>
        </pc:spChg>
      </pc:sldChg>
      <pc:sldChg chg="ord">
        <pc:chgData name="Radim Boháč" userId="e5098a9a-6a28-40ce-ac6e-47e9b8c9add8" providerId="ADAL" clId="{3209FA8E-E8CB-4769-8CFF-AECB649443B3}" dt="2025-05-11T19:07:52.997" v="94" actId="20578"/>
        <pc:sldMkLst>
          <pc:docMk/>
          <pc:sldMk cId="3807264560" sldId="613"/>
        </pc:sldMkLst>
      </pc:sldChg>
      <pc:sldChg chg="modSp mod">
        <pc:chgData name="Radim Boháč" userId="e5098a9a-6a28-40ce-ac6e-47e9b8c9add8" providerId="ADAL" clId="{3209FA8E-E8CB-4769-8CFF-AECB649443B3}" dt="2025-05-11T19:24:05.917" v="97" actId="20577"/>
        <pc:sldMkLst>
          <pc:docMk/>
          <pc:sldMk cId="4291128819" sldId="620"/>
        </pc:sldMkLst>
        <pc:spChg chg="mod">
          <ac:chgData name="Radim Boháč" userId="e5098a9a-6a28-40ce-ac6e-47e9b8c9add8" providerId="ADAL" clId="{3209FA8E-E8CB-4769-8CFF-AECB649443B3}" dt="2025-05-11T19:24:05.917" v="97" actId="20577"/>
          <ac:spMkLst>
            <pc:docMk/>
            <pc:sldMk cId="4291128819" sldId="620"/>
            <ac:spMk id="3" creationId="{FA8CC2E3-78C7-401D-8B6F-791D7C471981}"/>
          </ac:spMkLst>
        </pc:spChg>
      </pc:sldChg>
      <pc:sldChg chg="modSp mod">
        <pc:chgData name="Radim Boháč" userId="e5098a9a-6a28-40ce-ac6e-47e9b8c9add8" providerId="ADAL" clId="{3209FA8E-E8CB-4769-8CFF-AECB649443B3}" dt="2025-05-11T19:48:46.363" v="185" actId="20577"/>
        <pc:sldMkLst>
          <pc:docMk/>
          <pc:sldMk cId="607586104" sldId="654"/>
        </pc:sldMkLst>
        <pc:spChg chg="mod">
          <ac:chgData name="Radim Boháč" userId="e5098a9a-6a28-40ce-ac6e-47e9b8c9add8" providerId="ADAL" clId="{3209FA8E-E8CB-4769-8CFF-AECB649443B3}" dt="2025-05-11T19:48:46.363" v="185" actId="20577"/>
          <ac:spMkLst>
            <pc:docMk/>
            <pc:sldMk cId="607586104" sldId="654"/>
            <ac:spMk id="3" creationId="{FA8CC2E3-78C7-401D-8B6F-791D7C471981}"/>
          </ac:spMkLst>
        </pc:spChg>
      </pc:sldChg>
      <pc:sldChg chg="modSp add mod setBg">
        <pc:chgData name="Radim Boháč" userId="e5098a9a-6a28-40ce-ac6e-47e9b8c9add8" providerId="ADAL" clId="{3209FA8E-E8CB-4769-8CFF-AECB649443B3}" dt="2025-05-11T19:29:02.493" v="170" actId="113"/>
        <pc:sldMkLst>
          <pc:docMk/>
          <pc:sldMk cId="766249608" sldId="679"/>
        </pc:sldMkLst>
        <pc:spChg chg="mod">
          <ac:chgData name="Radim Boháč" userId="e5098a9a-6a28-40ce-ac6e-47e9b8c9add8" providerId="ADAL" clId="{3209FA8E-E8CB-4769-8CFF-AECB649443B3}" dt="2025-05-11T19:25:30.693" v="127" actId="20577"/>
          <ac:spMkLst>
            <pc:docMk/>
            <pc:sldMk cId="766249608" sldId="679"/>
            <ac:spMk id="2" creationId="{4B125AE0-CECC-46A5-0EC2-AFA60D3C9467}"/>
          </ac:spMkLst>
        </pc:spChg>
        <pc:spChg chg="mod">
          <ac:chgData name="Radim Boháč" userId="e5098a9a-6a28-40ce-ac6e-47e9b8c9add8" providerId="ADAL" clId="{3209FA8E-E8CB-4769-8CFF-AECB649443B3}" dt="2025-05-11T19:29:02.493" v="170" actId="113"/>
          <ac:spMkLst>
            <pc:docMk/>
            <pc:sldMk cId="766249608" sldId="679"/>
            <ac:spMk id="3" creationId="{C10C5FA3-CBC5-8169-F28F-F042D205E0AB}"/>
          </ac:spMkLst>
        </pc:spChg>
      </pc:sldChg>
    </pc:docChg>
  </pc:docChgLst>
  <pc:docChgLst>
    <pc:chgData name="Radim Boháč" userId="e5098a9a-6a28-40ce-ac6e-47e9b8c9add8" providerId="ADAL" clId="{51B4C7C1-6201-4654-B7A6-9E75CE074B6C}"/>
    <pc:docChg chg="undo custSel addSld delSld modSld sldOrd">
      <pc:chgData name="Radim Boháč" userId="e5098a9a-6a28-40ce-ac6e-47e9b8c9add8" providerId="ADAL" clId="{51B4C7C1-6201-4654-B7A6-9E75CE074B6C}" dt="2024-05-16T20:16:11.338" v="482"/>
      <pc:docMkLst>
        <pc:docMk/>
      </pc:docMkLst>
      <pc:sldChg chg="modSp mod">
        <pc:chgData name="Radim Boháč" userId="e5098a9a-6a28-40ce-ac6e-47e9b8c9add8" providerId="ADAL" clId="{51B4C7C1-6201-4654-B7A6-9E75CE074B6C}" dt="2024-05-16T20:16:11.338" v="482"/>
        <pc:sldMkLst>
          <pc:docMk/>
          <pc:sldMk cId="956894553" sldId="366"/>
        </pc:sldMkLst>
      </pc:sldChg>
      <pc:sldChg chg="modSp mod">
        <pc:chgData name="Radim Boháč" userId="e5098a9a-6a28-40ce-ac6e-47e9b8c9add8" providerId="ADAL" clId="{51B4C7C1-6201-4654-B7A6-9E75CE074B6C}" dt="2024-05-16T19:48:18.719" v="324" actId="113"/>
        <pc:sldMkLst>
          <pc:docMk/>
          <pc:sldMk cId="1160232593" sldId="645"/>
        </pc:sldMkLst>
      </pc:sldChg>
      <pc:sldChg chg="modSp mod">
        <pc:chgData name="Radim Boháč" userId="e5098a9a-6a28-40ce-ac6e-47e9b8c9add8" providerId="ADAL" clId="{51B4C7C1-6201-4654-B7A6-9E75CE074B6C}" dt="2024-05-16T19:40:32.367" v="26" actId="20577"/>
        <pc:sldMkLst>
          <pc:docMk/>
          <pc:sldMk cId="3449732473" sldId="649"/>
        </pc:sldMkLst>
      </pc:sldChg>
      <pc:sldChg chg="modSp mod ord">
        <pc:chgData name="Radim Boháč" userId="e5098a9a-6a28-40ce-ac6e-47e9b8c9add8" providerId="ADAL" clId="{51B4C7C1-6201-4654-B7A6-9E75CE074B6C}" dt="2024-05-16T19:44:31.542" v="154" actId="20577"/>
        <pc:sldMkLst>
          <pc:docMk/>
          <pc:sldMk cId="1432269036" sldId="650"/>
        </pc:sldMkLst>
      </pc:sldChg>
      <pc:sldChg chg="modSp mod">
        <pc:chgData name="Radim Boháč" userId="e5098a9a-6a28-40ce-ac6e-47e9b8c9add8" providerId="ADAL" clId="{51B4C7C1-6201-4654-B7A6-9E75CE074B6C}" dt="2024-05-16T19:59:57.104" v="396" actId="20577"/>
        <pc:sldMkLst>
          <pc:docMk/>
          <pc:sldMk cId="741627702" sldId="658"/>
        </pc:sldMkLst>
      </pc:sldChg>
      <pc:sldChg chg="modSp mod">
        <pc:chgData name="Radim Boháč" userId="e5098a9a-6a28-40ce-ac6e-47e9b8c9add8" providerId="ADAL" clId="{51B4C7C1-6201-4654-B7A6-9E75CE074B6C}" dt="2024-05-16T20:03:55.660" v="399" actId="207"/>
        <pc:sldMkLst>
          <pc:docMk/>
          <pc:sldMk cId="2277326012" sldId="659"/>
        </pc:sldMkLst>
      </pc:sldChg>
      <pc:sldChg chg="modSp mod">
        <pc:chgData name="Radim Boháč" userId="e5098a9a-6a28-40ce-ac6e-47e9b8c9add8" providerId="ADAL" clId="{51B4C7C1-6201-4654-B7A6-9E75CE074B6C}" dt="2024-05-16T20:13:34.240" v="478" actId="20577"/>
        <pc:sldMkLst>
          <pc:docMk/>
          <pc:sldMk cId="4284205428" sldId="661"/>
        </pc:sldMkLst>
      </pc:sldChg>
      <pc:sldChg chg="del">
        <pc:chgData name="Radim Boháč" userId="e5098a9a-6a28-40ce-ac6e-47e9b8c9add8" providerId="ADAL" clId="{51B4C7C1-6201-4654-B7A6-9E75CE074B6C}" dt="2024-05-16T19:48:26.585" v="325" actId="47"/>
        <pc:sldMkLst>
          <pc:docMk/>
          <pc:sldMk cId="514074106" sldId="666"/>
        </pc:sldMkLst>
      </pc:sldChg>
      <pc:sldChg chg="del">
        <pc:chgData name="Radim Boháč" userId="e5098a9a-6a28-40ce-ac6e-47e9b8c9add8" providerId="ADAL" clId="{51B4C7C1-6201-4654-B7A6-9E75CE074B6C}" dt="2024-05-16T19:48:27.243" v="326" actId="47"/>
        <pc:sldMkLst>
          <pc:docMk/>
          <pc:sldMk cId="114223828" sldId="667"/>
        </pc:sldMkLst>
      </pc:sldChg>
      <pc:sldChg chg="del">
        <pc:chgData name="Radim Boháč" userId="e5098a9a-6a28-40ce-ac6e-47e9b8c9add8" providerId="ADAL" clId="{51B4C7C1-6201-4654-B7A6-9E75CE074B6C}" dt="2024-05-16T19:48:28.447" v="327" actId="47"/>
        <pc:sldMkLst>
          <pc:docMk/>
          <pc:sldMk cId="2742440948" sldId="668"/>
        </pc:sldMkLst>
      </pc:sldChg>
      <pc:sldChg chg="del">
        <pc:chgData name="Radim Boháč" userId="e5098a9a-6a28-40ce-ac6e-47e9b8c9add8" providerId="ADAL" clId="{51B4C7C1-6201-4654-B7A6-9E75CE074B6C}" dt="2024-05-16T19:48:29.519" v="328" actId="47"/>
        <pc:sldMkLst>
          <pc:docMk/>
          <pc:sldMk cId="3885622385" sldId="669"/>
        </pc:sldMkLst>
      </pc:sldChg>
      <pc:sldChg chg="addSp modSp add mod">
        <pc:chgData name="Radim Boháč" userId="e5098a9a-6a28-40ce-ac6e-47e9b8c9add8" providerId="ADAL" clId="{51B4C7C1-6201-4654-B7A6-9E75CE074B6C}" dt="2024-05-16T19:45:51.554" v="295" actId="6549"/>
        <pc:sldMkLst>
          <pc:docMk/>
          <pc:sldMk cId="1574988442" sldId="678"/>
        </pc:sldMkLst>
      </pc:sldChg>
    </pc:docChg>
  </pc:docChgLst>
  <pc:docChgLst>
    <pc:chgData name="Radim Boháč" userId="e5098a9a-6a28-40ce-ac6e-47e9b8c9add8" providerId="ADAL" clId="{F3DD7695-9D34-4861-B4D4-E147EA65986C}"/>
    <pc:docChg chg="modSld">
      <pc:chgData name="Radim Boháč" userId="e5098a9a-6a28-40ce-ac6e-47e9b8c9add8" providerId="ADAL" clId="{F3DD7695-9D34-4861-B4D4-E147EA65986C}" dt="2023-05-26T13:57:14.078" v="3"/>
      <pc:docMkLst>
        <pc:docMk/>
      </pc:docMkLst>
      <pc:sldChg chg="modSp">
        <pc:chgData name="Radim Boháč" userId="e5098a9a-6a28-40ce-ac6e-47e9b8c9add8" providerId="ADAL" clId="{F3DD7695-9D34-4861-B4D4-E147EA65986C}" dt="2023-05-26T13:57:14.078" v="3"/>
        <pc:sldMkLst>
          <pc:docMk/>
          <pc:sldMk cId="3078448013" sldId="618"/>
        </pc:sldMkLst>
      </pc:sldChg>
    </pc:docChg>
  </pc:docChgLst>
  <pc:docChgLst>
    <pc:chgData name="Radim Boháč" userId="e5098a9a-6a28-40ce-ac6e-47e9b8c9add8" providerId="ADAL" clId="{56A6410F-0BB2-44C3-A815-B62C7DE92FDC}"/>
    <pc:docChg chg="undo custSel modSld">
      <pc:chgData name="Radim Boháč" userId="e5098a9a-6a28-40ce-ac6e-47e9b8c9add8" providerId="ADAL" clId="{56A6410F-0BB2-44C3-A815-B62C7DE92FDC}" dt="2023-05-25T18:41:34.827" v="1525" actId="207"/>
      <pc:docMkLst>
        <pc:docMk/>
      </pc:docMkLst>
      <pc:sldChg chg="modSp mod">
        <pc:chgData name="Radim Boháč" userId="e5098a9a-6a28-40ce-ac6e-47e9b8c9add8" providerId="ADAL" clId="{56A6410F-0BB2-44C3-A815-B62C7DE92FDC}" dt="2023-05-25T12:04:34.589" v="2" actId="20577"/>
        <pc:sldMkLst>
          <pc:docMk/>
          <pc:sldMk cId="4086439368" sldId="256"/>
        </pc:sldMkLst>
      </pc:sldChg>
      <pc:sldChg chg="modSp mod">
        <pc:chgData name="Radim Boháč" userId="e5098a9a-6a28-40ce-ac6e-47e9b8c9add8" providerId="ADAL" clId="{56A6410F-0BB2-44C3-A815-B62C7DE92FDC}" dt="2023-05-25T12:04:43.434" v="3" actId="20577"/>
        <pc:sldMkLst>
          <pc:docMk/>
          <pc:sldMk cId="956894553" sldId="366"/>
        </pc:sldMkLst>
      </pc:sldChg>
      <pc:sldChg chg="modSp mod">
        <pc:chgData name="Radim Boháč" userId="e5098a9a-6a28-40ce-ac6e-47e9b8c9add8" providerId="ADAL" clId="{56A6410F-0BB2-44C3-A815-B62C7DE92FDC}" dt="2023-05-25T12:45:02.598" v="363" actId="20577"/>
        <pc:sldMkLst>
          <pc:docMk/>
          <pc:sldMk cId="2638673897" sldId="607"/>
        </pc:sldMkLst>
      </pc:sldChg>
      <pc:sldChg chg="modSp mod">
        <pc:chgData name="Radim Boháč" userId="e5098a9a-6a28-40ce-ac6e-47e9b8c9add8" providerId="ADAL" clId="{56A6410F-0BB2-44C3-A815-B62C7DE92FDC}" dt="2023-05-25T12:44:53.636" v="355" actId="20577"/>
        <pc:sldMkLst>
          <pc:docMk/>
          <pc:sldMk cId="533280461" sldId="608"/>
        </pc:sldMkLst>
      </pc:sldChg>
      <pc:sldChg chg="modSp mod">
        <pc:chgData name="Radim Boháč" userId="e5098a9a-6a28-40ce-ac6e-47e9b8c9add8" providerId="ADAL" clId="{56A6410F-0BB2-44C3-A815-B62C7DE92FDC}" dt="2023-05-25T12:44:39.817" v="339" actId="20577"/>
        <pc:sldMkLst>
          <pc:docMk/>
          <pc:sldMk cId="253471079" sldId="609"/>
        </pc:sldMkLst>
      </pc:sldChg>
      <pc:sldChg chg="modSp mod">
        <pc:chgData name="Radim Boháč" userId="e5098a9a-6a28-40ce-ac6e-47e9b8c9add8" providerId="ADAL" clId="{56A6410F-0BB2-44C3-A815-B62C7DE92FDC}" dt="2023-05-25T12:49:15.891" v="423" actId="207"/>
        <pc:sldMkLst>
          <pc:docMk/>
          <pc:sldMk cId="67812283" sldId="612"/>
        </pc:sldMkLst>
      </pc:sldChg>
      <pc:sldChg chg="modSp mod">
        <pc:chgData name="Radim Boháč" userId="e5098a9a-6a28-40ce-ac6e-47e9b8c9add8" providerId="ADAL" clId="{56A6410F-0BB2-44C3-A815-B62C7DE92FDC}" dt="2023-05-25T13:25:41.060" v="436" actId="207"/>
        <pc:sldMkLst>
          <pc:docMk/>
          <pc:sldMk cId="200884558" sldId="614"/>
        </pc:sldMkLst>
      </pc:sldChg>
      <pc:sldChg chg="modSp mod">
        <pc:chgData name="Radim Boháč" userId="e5098a9a-6a28-40ce-ac6e-47e9b8c9add8" providerId="ADAL" clId="{56A6410F-0BB2-44C3-A815-B62C7DE92FDC}" dt="2023-05-25T13:30:37.598" v="634" actId="6549"/>
        <pc:sldMkLst>
          <pc:docMk/>
          <pc:sldMk cId="2033950164" sldId="615"/>
        </pc:sldMkLst>
      </pc:sldChg>
      <pc:sldChg chg="modSp mod">
        <pc:chgData name="Radim Boháč" userId="e5098a9a-6a28-40ce-ac6e-47e9b8c9add8" providerId="ADAL" clId="{56A6410F-0BB2-44C3-A815-B62C7DE92FDC}" dt="2023-05-25T13:37:08.219" v="661" actId="207"/>
        <pc:sldMkLst>
          <pc:docMk/>
          <pc:sldMk cId="3989039778" sldId="616"/>
        </pc:sldMkLst>
      </pc:sldChg>
      <pc:sldChg chg="modSp mod">
        <pc:chgData name="Radim Boháč" userId="e5098a9a-6a28-40ce-ac6e-47e9b8c9add8" providerId="ADAL" clId="{56A6410F-0BB2-44C3-A815-B62C7DE92FDC}" dt="2023-05-25T13:48:11.866" v="921" actId="20577"/>
        <pc:sldMkLst>
          <pc:docMk/>
          <pc:sldMk cId="4048271271" sldId="617"/>
        </pc:sldMkLst>
      </pc:sldChg>
      <pc:sldChg chg="modSp mod">
        <pc:chgData name="Radim Boháč" userId="e5098a9a-6a28-40ce-ac6e-47e9b8c9add8" providerId="ADAL" clId="{56A6410F-0BB2-44C3-A815-B62C7DE92FDC}" dt="2023-05-25T18:09:14.532" v="1294" actId="207"/>
        <pc:sldMkLst>
          <pc:docMk/>
          <pc:sldMk cId="3078448013" sldId="618"/>
        </pc:sldMkLst>
      </pc:sldChg>
      <pc:sldChg chg="modSp mod">
        <pc:chgData name="Radim Boháč" userId="e5098a9a-6a28-40ce-ac6e-47e9b8c9add8" providerId="ADAL" clId="{56A6410F-0BB2-44C3-A815-B62C7DE92FDC}" dt="2023-05-25T18:09:21.647" v="1295" actId="207"/>
        <pc:sldMkLst>
          <pc:docMk/>
          <pc:sldMk cId="3675564901" sldId="619"/>
        </pc:sldMkLst>
      </pc:sldChg>
      <pc:sldChg chg="modSp mod">
        <pc:chgData name="Radim Boháč" userId="e5098a9a-6a28-40ce-ac6e-47e9b8c9add8" providerId="ADAL" clId="{56A6410F-0BB2-44C3-A815-B62C7DE92FDC}" dt="2023-05-25T18:14:40.259" v="1380" actId="207"/>
        <pc:sldMkLst>
          <pc:docMk/>
          <pc:sldMk cId="4291128819" sldId="620"/>
        </pc:sldMkLst>
      </pc:sldChg>
      <pc:sldChg chg="modSp mod">
        <pc:chgData name="Radim Boháč" userId="e5098a9a-6a28-40ce-ac6e-47e9b8c9add8" providerId="ADAL" clId="{56A6410F-0BB2-44C3-A815-B62C7DE92FDC}" dt="2023-05-25T18:24:13.740" v="1383" actId="1076"/>
        <pc:sldMkLst>
          <pc:docMk/>
          <pc:sldMk cId="4103082409" sldId="632"/>
        </pc:sldMkLst>
      </pc:sldChg>
      <pc:sldChg chg="modSp mod">
        <pc:chgData name="Radim Boháč" userId="e5098a9a-6a28-40ce-ac6e-47e9b8c9add8" providerId="ADAL" clId="{56A6410F-0BB2-44C3-A815-B62C7DE92FDC}" dt="2023-05-25T18:25:24.039" v="1384" actId="6549"/>
        <pc:sldMkLst>
          <pc:docMk/>
          <pc:sldMk cId="2870601044" sldId="646"/>
        </pc:sldMkLst>
      </pc:sldChg>
      <pc:sldChg chg="addSp modSp mod">
        <pc:chgData name="Radim Boháč" userId="e5098a9a-6a28-40ce-ac6e-47e9b8c9add8" providerId="ADAL" clId="{56A6410F-0BB2-44C3-A815-B62C7DE92FDC}" dt="2023-05-25T18:41:34.827" v="1525" actId="207"/>
        <pc:sldMkLst>
          <pc:docMk/>
          <pc:sldMk cId="2277326012" sldId="659"/>
        </pc:sldMkLst>
      </pc:sldChg>
    </pc:docChg>
  </pc:docChgLst>
  <pc:docChgLst>
    <pc:chgData name="Radim Boháč" userId="e5098a9a-6a28-40ce-ac6e-47e9b8c9add8" providerId="ADAL" clId="{29FFB5DF-CF90-4951-85D0-F407DAD0E6BD}"/>
    <pc:docChg chg="undo custSel addSld modSld">
      <pc:chgData name="Radim Boháč" userId="e5098a9a-6a28-40ce-ac6e-47e9b8c9add8" providerId="ADAL" clId="{29FFB5DF-CF90-4951-85D0-F407DAD0E6BD}" dt="2024-05-16T12:25:28.161" v="2341" actId="20577"/>
      <pc:docMkLst>
        <pc:docMk/>
      </pc:docMkLst>
      <pc:sldChg chg="modSp mod">
        <pc:chgData name="Radim Boháč" userId="e5098a9a-6a28-40ce-ac6e-47e9b8c9add8" providerId="ADAL" clId="{29FFB5DF-CF90-4951-85D0-F407DAD0E6BD}" dt="2024-05-15T13:06:00.759" v="2" actId="20577"/>
        <pc:sldMkLst>
          <pc:docMk/>
          <pc:sldMk cId="4086439368" sldId="256"/>
        </pc:sldMkLst>
      </pc:sldChg>
      <pc:sldChg chg="modSp mod">
        <pc:chgData name="Radim Boháč" userId="e5098a9a-6a28-40ce-ac6e-47e9b8c9add8" providerId="ADAL" clId="{29FFB5DF-CF90-4951-85D0-F407DAD0E6BD}" dt="2024-05-16T08:12:43.182" v="1044" actId="20577"/>
        <pc:sldMkLst>
          <pc:docMk/>
          <pc:sldMk cId="3188188334" sldId="257"/>
        </pc:sldMkLst>
      </pc:sldChg>
      <pc:sldChg chg="modSp mod">
        <pc:chgData name="Radim Boháč" userId="e5098a9a-6a28-40ce-ac6e-47e9b8c9add8" providerId="ADAL" clId="{29FFB5DF-CF90-4951-85D0-F407DAD0E6BD}" dt="2024-05-15T15:57:11.736" v="20" actId="20577"/>
        <pc:sldMkLst>
          <pc:docMk/>
          <pc:sldMk cId="1055426357" sldId="600"/>
        </pc:sldMkLst>
      </pc:sldChg>
      <pc:sldChg chg="modSp mod">
        <pc:chgData name="Radim Boháč" userId="e5098a9a-6a28-40ce-ac6e-47e9b8c9add8" providerId="ADAL" clId="{29FFB5DF-CF90-4951-85D0-F407DAD0E6BD}" dt="2024-05-15T16:02:42.414" v="254" actId="20577"/>
        <pc:sldMkLst>
          <pc:docMk/>
          <pc:sldMk cId="2638673897" sldId="607"/>
        </pc:sldMkLst>
      </pc:sldChg>
      <pc:sldChg chg="modSp mod">
        <pc:chgData name="Radim Boháč" userId="e5098a9a-6a28-40ce-ac6e-47e9b8c9add8" providerId="ADAL" clId="{29FFB5DF-CF90-4951-85D0-F407DAD0E6BD}" dt="2024-05-15T16:09:52.278" v="302" actId="20577"/>
        <pc:sldMkLst>
          <pc:docMk/>
          <pc:sldMk cId="533280461" sldId="608"/>
        </pc:sldMkLst>
      </pc:sldChg>
      <pc:sldChg chg="modSp mod">
        <pc:chgData name="Radim Boháč" userId="e5098a9a-6a28-40ce-ac6e-47e9b8c9add8" providerId="ADAL" clId="{29FFB5DF-CF90-4951-85D0-F407DAD0E6BD}" dt="2024-05-15T16:20:30.266" v="365" actId="6549"/>
        <pc:sldMkLst>
          <pc:docMk/>
          <pc:sldMk cId="67812283" sldId="612"/>
        </pc:sldMkLst>
      </pc:sldChg>
      <pc:sldChg chg="modSp mod">
        <pc:chgData name="Radim Boháč" userId="e5098a9a-6a28-40ce-ac6e-47e9b8c9add8" providerId="ADAL" clId="{29FFB5DF-CF90-4951-85D0-F407DAD0E6BD}" dt="2024-05-15T16:22:11.312" v="367" actId="207"/>
        <pc:sldMkLst>
          <pc:docMk/>
          <pc:sldMk cId="200884558" sldId="614"/>
        </pc:sldMkLst>
      </pc:sldChg>
      <pc:sldChg chg="modSp mod">
        <pc:chgData name="Radim Boháč" userId="e5098a9a-6a28-40ce-ac6e-47e9b8c9add8" providerId="ADAL" clId="{29FFB5DF-CF90-4951-85D0-F407DAD0E6BD}" dt="2024-05-15T16:35:03.014" v="385" actId="27636"/>
        <pc:sldMkLst>
          <pc:docMk/>
          <pc:sldMk cId="2033950164" sldId="615"/>
        </pc:sldMkLst>
      </pc:sldChg>
      <pc:sldChg chg="modSp mod">
        <pc:chgData name="Radim Boháč" userId="e5098a9a-6a28-40ce-ac6e-47e9b8c9add8" providerId="ADAL" clId="{29FFB5DF-CF90-4951-85D0-F407DAD0E6BD}" dt="2024-05-15T16:36:43.240" v="389" actId="207"/>
        <pc:sldMkLst>
          <pc:docMk/>
          <pc:sldMk cId="3989039778" sldId="616"/>
        </pc:sldMkLst>
      </pc:sldChg>
      <pc:sldChg chg="modSp mod">
        <pc:chgData name="Radim Boháč" userId="e5098a9a-6a28-40ce-ac6e-47e9b8c9add8" providerId="ADAL" clId="{29FFB5DF-CF90-4951-85D0-F407DAD0E6BD}" dt="2024-05-15T17:10:54.094" v="516" actId="20577"/>
        <pc:sldMkLst>
          <pc:docMk/>
          <pc:sldMk cId="4048271271" sldId="617"/>
        </pc:sldMkLst>
      </pc:sldChg>
      <pc:sldChg chg="modSp mod">
        <pc:chgData name="Radim Boháč" userId="e5098a9a-6a28-40ce-ac6e-47e9b8c9add8" providerId="ADAL" clId="{29FFB5DF-CF90-4951-85D0-F407DAD0E6BD}" dt="2024-05-15T17:18:42.679" v="807" actId="20577"/>
        <pc:sldMkLst>
          <pc:docMk/>
          <pc:sldMk cId="3078448013" sldId="618"/>
        </pc:sldMkLst>
      </pc:sldChg>
      <pc:sldChg chg="modSp mod">
        <pc:chgData name="Radim Boháč" userId="e5098a9a-6a28-40ce-ac6e-47e9b8c9add8" providerId="ADAL" clId="{29FFB5DF-CF90-4951-85D0-F407DAD0E6BD}" dt="2024-05-15T17:30:23.501" v="929" actId="20577"/>
        <pc:sldMkLst>
          <pc:docMk/>
          <pc:sldMk cId="3675564901" sldId="619"/>
        </pc:sldMkLst>
      </pc:sldChg>
      <pc:sldChg chg="modSp mod">
        <pc:chgData name="Radim Boháč" userId="e5098a9a-6a28-40ce-ac6e-47e9b8c9add8" providerId="ADAL" clId="{29FFB5DF-CF90-4951-85D0-F407DAD0E6BD}" dt="2024-05-15T17:36:12.643" v="1015" actId="6549"/>
        <pc:sldMkLst>
          <pc:docMk/>
          <pc:sldMk cId="4291128819" sldId="620"/>
        </pc:sldMkLst>
      </pc:sldChg>
      <pc:sldChg chg="modSp mod">
        <pc:chgData name="Radim Boháč" userId="e5098a9a-6a28-40ce-ac6e-47e9b8c9add8" providerId="ADAL" clId="{29FFB5DF-CF90-4951-85D0-F407DAD0E6BD}" dt="2024-05-16T08:13:00.207" v="1048" actId="20577"/>
        <pc:sldMkLst>
          <pc:docMk/>
          <pc:sldMk cId="3338081775" sldId="622"/>
        </pc:sldMkLst>
      </pc:sldChg>
      <pc:sldChg chg="modSp mod">
        <pc:chgData name="Radim Boháč" userId="e5098a9a-6a28-40ce-ac6e-47e9b8c9add8" providerId="ADAL" clId="{29FFB5DF-CF90-4951-85D0-F407DAD0E6BD}" dt="2024-05-16T08:12:56.573" v="1046" actId="20577"/>
        <pc:sldMkLst>
          <pc:docMk/>
          <pc:sldMk cId="1072706009" sldId="623"/>
        </pc:sldMkLst>
      </pc:sldChg>
      <pc:sldChg chg="modSp mod">
        <pc:chgData name="Radim Boháč" userId="e5098a9a-6a28-40ce-ac6e-47e9b8c9add8" providerId="ADAL" clId="{29FFB5DF-CF90-4951-85D0-F407DAD0E6BD}" dt="2024-05-16T08:13:06.789" v="1053" actId="20577"/>
        <pc:sldMkLst>
          <pc:docMk/>
          <pc:sldMk cId="4136166799" sldId="626"/>
        </pc:sldMkLst>
      </pc:sldChg>
      <pc:sldChg chg="modSp mod">
        <pc:chgData name="Radim Boháč" userId="e5098a9a-6a28-40ce-ac6e-47e9b8c9add8" providerId="ADAL" clId="{29FFB5DF-CF90-4951-85D0-F407DAD0E6BD}" dt="2024-05-16T08:24:30.371" v="1338" actId="20577"/>
        <pc:sldMkLst>
          <pc:docMk/>
          <pc:sldMk cId="4016476190" sldId="638"/>
        </pc:sldMkLst>
      </pc:sldChg>
      <pc:sldChg chg="modSp mod">
        <pc:chgData name="Radim Boháč" userId="e5098a9a-6a28-40ce-ac6e-47e9b8c9add8" providerId="ADAL" clId="{29FFB5DF-CF90-4951-85D0-F407DAD0E6BD}" dt="2024-05-16T08:21:56.898" v="1200" actId="20577"/>
        <pc:sldMkLst>
          <pc:docMk/>
          <pc:sldMk cId="2090122298" sldId="639"/>
        </pc:sldMkLst>
      </pc:sldChg>
      <pc:sldChg chg="modSp mod">
        <pc:chgData name="Radim Boháč" userId="e5098a9a-6a28-40ce-ac6e-47e9b8c9add8" providerId="ADAL" clId="{29FFB5DF-CF90-4951-85D0-F407DAD0E6BD}" dt="2024-05-16T08:23:31.840" v="1266" actId="6549"/>
        <pc:sldMkLst>
          <pc:docMk/>
          <pc:sldMk cId="3674496637" sldId="640"/>
        </pc:sldMkLst>
      </pc:sldChg>
      <pc:sldChg chg="addSp modSp mod">
        <pc:chgData name="Radim Boháč" userId="e5098a9a-6a28-40ce-ac6e-47e9b8c9add8" providerId="ADAL" clId="{29FFB5DF-CF90-4951-85D0-F407DAD0E6BD}" dt="2024-05-16T08:33:59.743" v="1568" actId="113"/>
        <pc:sldMkLst>
          <pc:docMk/>
          <pc:sldMk cId="1477383389" sldId="641"/>
        </pc:sldMkLst>
      </pc:sldChg>
      <pc:sldChg chg="modSp mod">
        <pc:chgData name="Radim Boháč" userId="e5098a9a-6a28-40ce-ac6e-47e9b8c9add8" providerId="ADAL" clId="{29FFB5DF-CF90-4951-85D0-F407DAD0E6BD}" dt="2024-05-16T08:49:10.788" v="1682" actId="20577"/>
        <pc:sldMkLst>
          <pc:docMk/>
          <pc:sldMk cId="2359628136" sldId="642"/>
        </pc:sldMkLst>
      </pc:sldChg>
      <pc:sldChg chg="modSp mod">
        <pc:chgData name="Radim Boháč" userId="e5098a9a-6a28-40ce-ac6e-47e9b8c9add8" providerId="ADAL" clId="{29FFB5DF-CF90-4951-85D0-F407DAD0E6BD}" dt="2024-05-16T08:55:16.881" v="1762" actId="20577"/>
        <pc:sldMkLst>
          <pc:docMk/>
          <pc:sldMk cId="2241549836" sldId="644"/>
        </pc:sldMkLst>
      </pc:sldChg>
      <pc:sldChg chg="modSp mod">
        <pc:chgData name="Radim Boháč" userId="e5098a9a-6a28-40ce-ac6e-47e9b8c9add8" providerId="ADAL" clId="{29FFB5DF-CF90-4951-85D0-F407DAD0E6BD}" dt="2024-05-16T09:19:54.694" v="2268" actId="14734"/>
        <pc:sldMkLst>
          <pc:docMk/>
          <pc:sldMk cId="1160232593" sldId="645"/>
        </pc:sldMkLst>
      </pc:sldChg>
      <pc:sldChg chg="modSp mod">
        <pc:chgData name="Radim Boháč" userId="e5098a9a-6a28-40ce-ac6e-47e9b8c9add8" providerId="ADAL" clId="{29FFB5DF-CF90-4951-85D0-F407DAD0E6BD}" dt="2024-05-16T12:25:28.161" v="2341" actId="20577"/>
        <pc:sldMkLst>
          <pc:docMk/>
          <pc:sldMk cId="2870601044" sldId="646"/>
        </pc:sldMkLst>
      </pc:sldChg>
      <pc:sldChg chg="modSp add mod setBg">
        <pc:chgData name="Radim Boháč" userId="e5098a9a-6a28-40ce-ac6e-47e9b8c9add8" providerId="ADAL" clId="{29FFB5DF-CF90-4951-85D0-F407DAD0E6BD}" dt="2024-05-15T17:01:23.295" v="447" actId="27636"/>
        <pc:sldMkLst>
          <pc:docMk/>
          <pc:sldMk cId="351754536" sldId="676"/>
        </pc:sldMkLst>
      </pc:sldChg>
      <pc:sldChg chg="addSp modSp add mod">
        <pc:chgData name="Radim Boháč" userId="e5098a9a-6a28-40ce-ac6e-47e9b8c9add8" providerId="ADAL" clId="{29FFB5DF-CF90-4951-85D0-F407DAD0E6BD}" dt="2024-05-16T09:20:43.927" v="2304" actId="1076"/>
        <pc:sldMkLst>
          <pc:docMk/>
          <pc:sldMk cId="1923395392" sldId="67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11A5E9-1CA0-4172-9A07-25F44522310C}"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cs-CZ"/>
        </a:p>
      </dgm:t>
    </dgm:pt>
    <dgm:pt modelId="{5BF03DE1-35FC-4DA3-A770-1FF76D450EA6}">
      <dgm:prSet phldrT="[Text]" custT="1"/>
      <dgm:spPr/>
      <dgm:t>
        <a:bodyPr/>
        <a:lstStyle/>
        <a:p>
          <a:r>
            <a:rPr lang="cs-CZ" sz="2400" dirty="0">
              <a:latin typeface="Gill Sans MT" panose="020B0502020104020203" pitchFamily="34" charset="-18"/>
            </a:rPr>
            <a:t>loterie</a:t>
          </a:r>
        </a:p>
      </dgm:t>
    </dgm:pt>
    <dgm:pt modelId="{38268A25-CD84-404B-9F92-84790A30490A}" type="parTrans" cxnId="{CCA8C175-80A9-422A-A7A6-08AD467C6762}">
      <dgm:prSet/>
      <dgm:spPr/>
      <dgm:t>
        <a:bodyPr/>
        <a:lstStyle/>
        <a:p>
          <a:endParaRPr lang="cs-CZ"/>
        </a:p>
      </dgm:t>
    </dgm:pt>
    <dgm:pt modelId="{D0C4C12F-F443-4CFF-AAB1-48819C8AE59A}" type="sibTrans" cxnId="{CCA8C175-80A9-422A-A7A6-08AD467C6762}">
      <dgm:prSet/>
      <dgm:spPr/>
      <dgm:t>
        <a:bodyPr/>
        <a:lstStyle/>
        <a:p>
          <a:endParaRPr lang="cs-CZ"/>
        </a:p>
      </dgm:t>
    </dgm:pt>
    <dgm:pt modelId="{0FC2E58E-0E23-49B1-94AE-C465D32C667F}">
      <dgm:prSet phldrT="[Text]"/>
      <dgm:spPr/>
      <dgm:t>
        <a:bodyPr/>
        <a:lstStyle/>
        <a:p>
          <a:r>
            <a:rPr lang="cs-CZ" dirty="0">
              <a:latin typeface="Gill Sans MT" panose="020B0502020104020203" pitchFamily="34" charset="-18"/>
            </a:rPr>
            <a:t>Ohlášení</a:t>
          </a:r>
        </a:p>
      </dgm:t>
    </dgm:pt>
    <dgm:pt modelId="{99672CBF-BEE4-4E7F-8674-890AE30A4F3E}" type="parTrans" cxnId="{D9DE1AA0-DF62-4BDB-80F6-BB1A487D2F49}">
      <dgm:prSet/>
      <dgm:spPr/>
      <dgm:t>
        <a:bodyPr/>
        <a:lstStyle/>
        <a:p>
          <a:endParaRPr lang="cs-CZ"/>
        </a:p>
      </dgm:t>
    </dgm:pt>
    <dgm:pt modelId="{1A5ACF5B-8E72-42DA-AEBE-783314113A53}" type="sibTrans" cxnId="{D9DE1AA0-DF62-4BDB-80F6-BB1A487D2F49}">
      <dgm:prSet/>
      <dgm:spPr/>
      <dgm:t>
        <a:bodyPr/>
        <a:lstStyle/>
        <a:p>
          <a:endParaRPr lang="cs-CZ"/>
        </a:p>
      </dgm:t>
    </dgm:pt>
    <dgm:pt modelId="{0DB49833-AB39-4AE0-96E8-6CAF5F7E4691}">
      <dgm:prSet phldrT="[Text]" custT="1"/>
      <dgm:spPr/>
      <dgm:t>
        <a:bodyPr/>
        <a:lstStyle/>
        <a:p>
          <a:r>
            <a:rPr lang="cs-CZ" sz="2400" dirty="0">
              <a:latin typeface="Gill Sans MT" panose="020B0502020104020203" pitchFamily="34" charset="-18"/>
            </a:rPr>
            <a:t>tombola s herní jistinou více než </a:t>
          </a:r>
          <a:br>
            <a:rPr lang="cs-CZ" sz="2400" dirty="0">
              <a:latin typeface="Gill Sans MT" panose="020B0502020104020203" pitchFamily="34" charset="-18"/>
            </a:rPr>
          </a:br>
          <a:r>
            <a:rPr lang="cs-CZ" sz="2400" dirty="0">
              <a:solidFill>
                <a:schemeClr val="tx1"/>
              </a:solidFill>
              <a:latin typeface="Gill Sans MT" panose="020B0502020104020203" pitchFamily="34" charset="-18"/>
            </a:rPr>
            <a:t>200 000 Kč</a:t>
          </a:r>
        </a:p>
      </dgm:t>
    </dgm:pt>
    <dgm:pt modelId="{9BA88BF9-8CA2-4F87-A0D0-E89A44AD608C}" type="parTrans" cxnId="{1A26593E-E230-4987-9329-257ED0309178}">
      <dgm:prSet/>
      <dgm:spPr/>
      <dgm:t>
        <a:bodyPr/>
        <a:lstStyle/>
        <a:p>
          <a:endParaRPr lang="cs-CZ"/>
        </a:p>
      </dgm:t>
    </dgm:pt>
    <dgm:pt modelId="{427A4932-B0D9-45EF-8FEA-C6A161040FD6}" type="sibTrans" cxnId="{1A26593E-E230-4987-9329-257ED0309178}">
      <dgm:prSet/>
      <dgm:spPr/>
      <dgm:t>
        <a:bodyPr/>
        <a:lstStyle/>
        <a:p>
          <a:endParaRPr lang="cs-CZ"/>
        </a:p>
      </dgm:t>
    </dgm:pt>
    <dgm:pt modelId="{6EC4E51C-5F45-4E66-83B3-CD95708E13A1}">
      <dgm:prSet phldrT="[Text]" custT="1"/>
      <dgm:spPr/>
      <dgm:t>
        <a:bodyPr/>
        <a:lstStyle/>
        <a:p>
          <a:r>
            <a:rPr lang="cs-CZ" sz="2400" dirty="0">
              <a:latin typeface="Gill Sans MT" panose="020B0502020104020203" pitchFamily="34" charset="-18"/>
            </a:rPr>
            <a:t>turnaj malého rozsahu</a:t>
          </a:r>
        </a:p>
      </dgm:t>
    </dgm:pt>
    <dgm:pt modelId="{FEA73FB2-B154-4DF2-B126-663DAB8C4E6D}" type="parTrans" cxnId="{59F8ED50-39CA-428A-B5D9-0C55B8FB686D}">
      <dgm:prSet/>
      <dgm:spPr/>
      <dgm:t>
        <a:bodyPr/>
        <a:lstStyle/>
        <a:p>
          <a:endParaRPr lang="cs-CZ"/>
        </a:p>
      </dgm:t>
    </dgm:pt>
    <dgm:pt modelId="{C93E4933-9F99-4B24-964F-AB3B4CAA4D11}" type="sibTrans" cxnId="{59F8ED50-39CA-428A-B5D9-0C55B8FB686D}">
      <dgm:prSet/>
      <dgm:spPr/>
      <dgm:t>
        <a:bodyPr/>
        <a:lstStyle/>
        <a:p>
          <a:endParaRPr lang="cs-CZ"/>
        </a:p>
      </dgm:t>
    </dgm:pt>
    <dgm:pt modelId="{BAAB9131-5B7E-4A16-A195-1B8ED30F77F4}">
      <dgm:prSet phldrT="[Text]" custT="1"/>
      <dgm:spPr/>
      <dgm:t>
        <a:bodyPr/>
        <a:lstStyle/>
        <a:p>
          <a:r>
            <a:rPr lang="cs-CZ" sz="2400" dirty="0">
              <a:latin typeface="Gill Sans MT" panose="020B0502020104020203" pitchFamily="34" charset="-18"/>
            </a:rPr>
            <a:t>kursová sázka a totalizátorová hra</a:t>
          </a:r>
        </a:p>
      </dgm:t>
    </dgm:pt>
    <dgm:pt modelId="{3B0FEF62-E734-490D-BA35-24FBB43CCA3B}" type="parTrans" cxnId="{AA8A351A-E825-4E06-BF30-259B9CE8D1A2}">
      <dgm:prSet/>
      <dgm:spPr/>
      <dgm:t>
        <a:bodyPr/>
        <a:lstStyle/>
        <a:p>
          <a:endParaRPr lang="cs-CZ"/>
        </a:p>
      </dgm:t>
    </dgm:pt>
    <dgm:pt modelId="{4B89A511-C039-4B65-A038-7B645BF902CB}" type="sibTrans" cxnId="{AA8A351A-E825-4E06-BF30-259B9CE8D1A2}">
      <dgm:prSet/>
      <dgm:spPr/>
      <dgm:t>
        <a:bodyPr/>
        <a:lstStyle/>
        <a:p>
          <a:endParaRPr lang="cs-CZ"/>
        </a:p>
      </dgm:t>
    </dgm:pt>
    <dgm:pt modelId="{EE7368FB-ED4F-4B5F-BA67-22A393916699}">
      <dgm:prSet phldrT="[Text]" custT="1"/>
      <dgm:spPr/>
      <dgm:t>
        <a:bodyPr/>
        <a:lstStyle/>
        <a:p>
          <a:r>
            <a:rPr lang="cs-CZ" sz="2400" dirty="0">
              <a:latin typeface="Gill Sans MT" panose="020B0502020104020203" pitchFamily="34" charset="-18"/>
            </a:rPr>
            <a:t>živá hra a bingo</a:t>
          </a:r>
        </a:p>
      </dgm:t>
    </dgm:pt>
    <dgm:pt modelId="{E924A2FE-3C13-4DDE-88CC-6EB002FBCBF7}" type="parTrans" cxnId="{C25418E5-36D4-4641-9C6F-0C1D38C2C34B}">
      <dgm:prSet/>
      <dgm:spPr/>
      <dgm:t>
        <a:bodyPr/>
        <a:lstStyle/>
        <a:p>
          <a:endParaRPr lang="cs-CZ"/>
        </a:p>
      </dgm:t>
    </dgm:pt>
    <dgm:pt modelId="{3EFB7A98-0A1E-41E5-8D54-38CBA4810E32}" type="sibTrans" cxnId="{C25418E5-36D4-4641-9C6F-0C1D38C2C34B}">
      <dgm:prSet/>
      <dgm:spPr/>
      <dgm:t>
        <a:bodyPr/>
        <a:lstStyle/>
        <a:p>
          <a:endParaRPr lang="cs-CZ"/>
        </a:p>
      </dgm:t>
    </dgm:pt>
    <dgm:pt modelId="{C137254E-071F-4857-AD60-3E7F8CC1F7A5}">
      <dgm:prSet phldrT="[Text]" custT="1"/>
      <dgm:spPr/>
      <dgm:t>
        <a:bodyPr/>
        <a:lstStyle/>
        <a:p>
          <a:r>
            <a:rPr lang="cs-CZ" sz="2400" dirty="0">
              <a:latin typeface="Gill Sans MT" panose="020B0502020104020203" pitchFamily="34" charset="-18"/>
            </a:rPr>
            <a:t>technická hra</a:t>
          </a:r>
        </a:p>
      </dgm:t>
    </dgm:pt>
    <dgm:pt modelId="{A1E1CC86-4BD5-436D-941B-336CE66F7484}" type="parTrans" cxnId="{BD4E2512-0DF2-42A2-893F-4CBF58657AA9}">
      <dgm:prSet/>
      <dgm:spPr/>
      <dgm:t>
        <a:bodyPr/>
        <a:lstStyle/>
        <a:p>
          <a:endParaRPr lang="cs-CZ"/>
        </a:p>
      </dgm:t>
    </dgm:pt>
    <dgm:pt modelId="{CE89E7BB-DD24-43BF-B6F3-B4C0FF07ADC1}" type="sibTrans" cxnId="{BD4E2512-0DF2-42A2-893F-4CBF58657AA9}">
      <dgm:prSet/>
      <dgm:spPr/>
      <dgm:t>
        <a:bodyPr/>
        <a:lstStyle/>
        <a:p>
          <a:endParaRPr lang="cs-CZ"/>
        </a:p>
      </dgm:t>
    </dgm:pt>
    <dgm:pt modelId="{B9FEFAA5-C918-4F38-8AD3-70D272EE8A05}">
      <dgm:prSet phldrT="[Text]"/>
      <dgm:spPr/>
      <dgm:t>
        <a:bodyPr/>
        <a:lstStyle/>
        <a:p>
          <a:r>
            <a:rPr lang="cs-CZ" dirty="0">
              <a:latin typeface="Gill Sans MT" panose="020B0502020104020203" pitchFamily="34" charset="-18"/>
            </a:rPr>
            <a:t>Povolení</a:t>
          </a:r>
        </a:p>
      </dgm:t>
    </dgm:pt>
    <dgm:pt modelId="{30DB226E-CF77-44DA-8E27-DC73B947BA59}" type="sibTrans" cxnId="{EE76EC5A-2AA6-444D-92AA-47DA6844CD28}">
      <dgm:prSet/>
      <dgm:spPr/>
      <dgm:t>
        <a:bodyPr/>
        <a:lstStyle/>
        <a:p>
          <a:endParaRPr lang="cs-CZ"/>
        </a:p>
      </dgm:t>
    </dgm:pt>
    <dgm:pt modelId="{63C547CC-6A5D-4C88-8FAC-B68DF62803E7}" type="parTrans" cxnId="{EE76EC5A-2AA6-444D-92AA-47DA6844CD28}">
      <dgm:prSet/>
      <dgm:spPr/>
      <dgm:t>
        <a:bodyPr/>
        <a:lstStyle/>
        <a:p>
          <a:endParaRPr lang="cs-CZ"/>
        </a:p>
      </dgm:t>
    </dgm:pt>
    <dgm:pt modelId="{DCF98238-5DF2-4980-B24A-F8529D617FA3}" type="pres">
      <dgm:prSet presAssocID="{8511A5E9-1CA0-4172-9A07-25F44522310C}" presName="Name0" presStyleCnt="0">
        <dgm:presLayoutVars>
          <dgm:dir/>
          <dgm:animLvl val="lvl"/>
          <dgm:resizeHandles val="exact"/>
        </dgm:presLayoutVars>
      </dgm:prSet>
      <dgm:spPr/>
    </dgm:pt>
    <dgm:pt modelId="{F8576C16-2CA1-4F5F-9EE5-B1F7E703F07F}" type="pres">
      <dgm:prSet presAssocID="{B9FEFAA5-C918-4F38-8AD3-70D272EE8A05}" presName="linNode" presStyleCnt="0"/>
      <dgm:spPr/>
    </dgm:pt>
    <dgm:pt modelId="{2DA4384E-0481-447E-9F9A-914B3753863D}" type="pres">
      <dgm:prSet presAssocID="{B9FEFAA5-C918-4F38-8AD3-70D272EE8A05}" presName="parentText" presStyleLbl="node1" presStyleIdx="0" presStyleCnt="2">
        <dgm:presLayoutVars>
          <dgm:chMax val="1"/>
          <dgm:bulletEnabled val="1"/>
        </dgm:presLayoutVars>
      </dgm:prSet>
      <dgm:spPr/>
    </dgm:pt>
    <dgm:pt modelId="{D717F963-35AF-4EAF-9477-C7C6BCDB4388}" type="pres">
      <dgm:prSet presAssocID="{B9FEFAA5-C918-4F38-8AD3-70D272EE8A05}" presName="descendantText" presStyleLbl="alignAccFollowNode1" presStyleIdx="0" presStyleCnt="2">
        <dgm:presLayoutVars>
          <dgm:bulletEnabled val="1"/>
        </dgm:presLayoutVars>
      </dgm:prSet>
      <dgm:spPr/>
    </dgm:pt>
    <dgm:pt modelId="{61D3272F-4018-4A8B-85C4-A86077749CD3}" type="pres">
      <dgm:prSet presAssocID="{30DB226E-CF77-44DA-8E27-DC73B947BA59}" presName="sp" presStyleCnt="0"/>
      <dgm:spPr/>
    </dgm:pt>
    <dgm:pt modelId="{4195F4CB-1CFF-4304-8548-97755394F629}" type="pres">
      <dgm:prSet presAssocID="{0FC2E58E-0E23-49B1-94AE-C465D32C667F}" presName="linNode" presStyleCnt="0"/>
      <dgm:spPr/>
    </dgm:pt>
    <dgm:pt modelId="{C27B443D-287E-4A86-B755-6121F6EB49F6}" type="pres">
      <dgm:prSet presAssocID="{0FC2E58E-0E23-49B1-94AE-C465D32C667F}" presName="parentText" presStyleLbl="node1" presStyleIdx="1" presStyleCnt="2">
        <dgm:presLayoutVars>
          <dgm:chMax val="1"/>
          <dgm:bulletEnabled val="1"/>
        </dgm:presLayoutVars>
      </dgm:prSet>
      <dgm:spPr/>
    </dgm:pt>
    <dgm:pt modelId="{03C8C499-E64F-480D-A7D4-CB5886F899EB}" type="pres">
      <dgm:prSet presAssocID="{0FC2E58E-0E23-49B1-94AE-C465D32C667F}" presName="descendantText" presStyleLbl="alignAccFollowNode1" presStyleIdx="1" presStyleCnt="2">
        <dgm:presLayoutVars>
          <dgm:bulletEnabled val="1"/>
        </dgm:presLayoutVars>
      </dgm:prSet>
      <dgm:spPr/>
    </dgm:pt>
  </dgm:ptLst>
  <dgm:cxnLst>
    <dgm:cxn modelId="{E697FA01-48B8-442C-9B8D-6959C8940F88}" type="presOf" srcId="{6EC4E51C-5F45-4E66-83B3-CD95708E13A1}" destId="{03C8C499-E64F-480D-A7D4-CB5886F899EB}" srcOrd="0" destOrd="1" presId="urn:microsoft.com/office/officeart/2005/8/layout/vList5"/>
    <dgm:cxn modelId="{BD4E2512-0DF2-42A2-893F-4CBF58657AA9}" srcId="{B9FEFAA5-C918-4F38-8AD3-70D272EE8A05}" destId="{C137254E-071F-4857-AD60-3E7F8CC1F7A5}" srcOrd="3" destOrd="0" parTransId="{A1E1CC86-4BD5-436D-941B-336CE66F7484}" sibTransId="{CE89E7BB-DD24-43BF-B6F3-B4C0FF07ADC1}"/>
    <dgm:cxn modelId="{FA46F416-8213-459A-BC3B-778E34BBAAD4}" type="presOf" srcId="{B9FEFAA5-C918-4F38-8AD3-70D272EE8A05}" destId="{2DA4384E-0481-447E-9F9A-914B3753863D}" srcOrd="0" destOrd="0" presId="urn:microsoft.com/office/officeart/2005/8/layout/vList5"/>
    <dgm:cxn modelId="{AA8A351A-E825-4E06-BF30-259B9CE8D1A2}" srcId="{B9FEFAA5-C918-4F38-8AD3-70D272EE8A05}" destId="{BAAB9131-5B7E-4A16-A195-1B8ED30F77F4}" srcOrd="1" destOrd="0" parTransId="{3B0FEF62-E734-490D-BA35-24FBB43CCA3B}" sibTransId="{4B89A511-C039-4B65-A038-7B645BF902CB}"/>
    <dgm:cxn modelId="{0F46D11B-BB54-43F0-A94E-E3E741FCFBCF}" type="presOf" srcId="{C137254E-071F-4857-AD60-3E7F8CC1F7A5}" destId="{D717F963-35AF-4EAF-9477-C7C6BCDB4388}" srcOrd="0" destOrd="3" presId="urn:microsoft.com/office/officeart/2005/8/layout/vList5"/>
    <dgm:cxn modelId="{5EB22826-8ED9-4479-96FF-7904B25E7B0D}" type="presOf" srcId="{BAAB9131-5B7E-4A16-A195-1B8ED30F77F4}" destId="{D717F963-35AF-4EAF-9477-C7C6BCDB4388}" srcOrd="0" destOrd="1" presId="urn:microsoft.com/office/officeart/2005/8/layout/vList5"/>
    <dgm:cxn modelId="{9FE7E031-6B68-4550-90D4-7EE609B61A3D}" type="presOf" srcId="{0DB49833-AB39-4AE0-96E8-6CAF5F7E4691}" destId="{03C8C499-E64F-480D-A7D4-CB5886F899EB}" srcOrd="0" destOrd="0" presId="urn:microsoft.com/office/officeart/2005/8/layout/vList5"/>
    <dgm:cxn modelId="{1A26593E-E230-4987-9329-257ED0309178}" srcId="{0FC2E58E-0E23-49B1-94AE-C465D32C667F}" destId="{0DB49833-AB39-4AE0-96E8-6CAF5F7E4691}" srcOrd="0" destOrd="0" parTransId="{9BA88BF9-8CA2-4F87-A0D0-E89A44AD608C}" sibTransId="{427A4932-B0D9-45EF-8FEA-C6A161040FD6}"/>
    <dgm:cxn modelId="{59F8ED50-39CA-428A-B5D9-0C55B8FB686D}" srcId="{0FC2E58E-0E23-49B1-94AE-C465D32C667F}" destId="{6EC4E51C-5F45-4E66-83B3-CD95708E13A1}" srcOrd="1" destOrd="0" parTransId="{FEA73FB2-B154-4DF2-B126-663DAB8C4E6D}" sibTransId="{C93E4933-9F99-4B24-964F-AB3B4CAA4D11}"/>
    <dgm:cxn modelId="{CCA8C175-80A9-422A-A7A6-08AD467C6762}" srcId="{B9FEFAA5-C918-4F38-8AD3-70D272EE8A05}" destId="{5BF03DE1-35FC-4DA3-A770-1FF76D450EA6}" srcOrd="0" destOrd="0" parTransId="{38268A25-CD84-404B-9F92-84790A30490A}" sibTransId="{D0C4C12F-F443-4CFF-AAB1-48819C8AE59A}"/>
    <dgm:cxn modelId="{EE76EC5A-2AA6-444D-92AA-47DA6844CD28}" srcId="{8511A5E9-1CA0-4172-9A07-25F44522310C}" destId="{B9FEFAA5-C918-4F38-8AD3-70D272EE8A05}" srcOrd="0" destOrd="0" parTransId="{63C547CC-6A5D-4C88-8FAC-B68DF62803E7}" sibTransId="{30DB226E-CF77-44DA-8E27-DC73B947BA59}"/>
    <dgm:cxn modelId="{D9DE1AA0-DF62-4BDB-80F6-BB1A487D2F49}" srcId="{8511A5E9-1CA0-4172-9A07-25F44522310C}" destId="{0FC2E58E-0E23-49B1-94AE-C465D32C667F}" srcOrd="1" destOrd="0" parTransId="{99672CBF-BEE4-4E7F-8674-890AE30A4F3E}" sibTransId="{1A5ACF5B-8E72-42DA-AEBE-783314113A53}"/>
    <dgm:cxn modelId="{07EBFBB6-77D7-4BA6-8CDD-1F6699C0521A}" type="presOf" srcId="{0FC2E58E-0E23-49B1-94AE-C465D32C667F}" destId="{C27B443D-287E-4A86-B755-6121F6EB49F6}" srcOrd="0" destOrd="0" presId="urn:microsoft.com/office/officeart/2005/8/layout/vList5"/>
    <dgm:cxn modelId="{6900E3C7-18BE-4105-8308-E2C5DFEBE7CA}" type="presOf" srcId="{EE7368FB-ED4F-4B5F-BA67-22A393916699}" destId="{D717F963-35AF-4EAF-9477-C7C6BCDB4388}" srcOrd="0" destOrd="2" presId="urn:microsoft.com/office/officeart/2005/8/layout/vList5"/>
    <dgm:cxn modelId="{C25418E5-36D4-4641-9C6F-0C1D38C2C34B}" srcId="{B9FEFAA5-C918-4F38-8AD3-70D272EE8A05}" destId="{EE7368FB-ED4F-4B5F-BA67-22A393916699}" srcOrd="2" destOrd="0" parTransId="{E924A2FE-3C13-4DDE-88CC-6EB002FBCBF7}" sibTransId="{3EFB7A98-0A1E-41E5-8D54-38CBA4810E32}"/>
    <dgm:cxn modelId="{54B44FEF-D715-490A-8DEB-AF15C8C28246}" type="presOf" srcId="{8511A5E9-1CA0-4172-9A07-25F44522310C}" destId="{DCF98238-5DF2-4980-B24A-F8529D617FA3}" srcOrd="0" destOrd="0" presId="urn:microsoft.com/office/officeart/2005/8/layout/vList5"/>
    <dgm:cxn modelId="{9C2037F4-C809-4BC8-ADC9-05455C530967}" type="presOf" srcId="{5BF03DE1-35FC-4DA3-A770-1FF76D450EA6}" destId="{D717F963-35AF-4EAF-9477-C7C6BCDB4388}" srcOrd="0" destOrd="0" presId="urn:microsoft.com/office/officeart/2005/8/layout/vList5"/>
    <dgm:cxn modelId="{E3142057-CA9A-4E97-8A54-33371E39CE9C}" type="presParOf" srcId="{DCF98238-5DF2-4980-B24A-F8529D617FA3}" destId="{F8576C16-2CA1-4F5F-9EE5-B1F7E703F07F}" srcOrd="0" destOrd="0" presId="urn:microsoft.com/office/officeart/2005/8/layout/vList5"/>
    <dgm:cxn modelId="{A4E2B40A-491B-4174-8CD6-836217D9618A}" type="presParOf" srcId="{F8576C16-2CA1-4F5F-9EE5-B1F7E703F07F}" destId="{2DA4384E-0481-447E-9F9A-914B3753863D}" srcOrd="0" destOrd="0" presId="urn:microsoft.com/office/officeart/2005/8/layout/vList5"/>
    <dgm:cxn modelId="{D9B469D0-4B9E-4FDF-84BA-78E69E4F2559}" type="presParOf" srcId="{F8576C16-2CA1-4F5F-9EE5-B1F7E703F07F}" destId="{D717F963-35AF-4EAF-9477-C7C6BCDB4388}" srcOrd="1" destOrd="0" presId="urn:microsoft.com/office/officeart/2005/8/layout/vList5"/>
    <dgm:cxn modelId="{CA8C9C79-9E02-4871-B250-FC0D889FEAF5}" type="presParOf" srcId="{DCF98238-5DF2-4980-B24A-F8529D617FA3}" destId="{61D3272F-4018-4A8B-85C4-A86077749CD3}" srcOrd="1" destOrd="0" presId="urn:microsoft.com/office/officeart/2005/8/layout/vList5"/>
    <dgm:cxn modelId="{CF15A415-7C05-4C25-9949-BFD8B609DCB9}" type="presParOf" srcId="{DCF98238-5DF2-4980-B24A-F8529D617FA3}" destId="{4195F4CB-1CFF-4304-8548-97755394F629}" srcOrd="2" destOrd="0" presId="urn:microsoft.com/office/officeart/2005/8/layout/vList5"/>
    <dgm:cxn modelId="{AC55CFD2-CE18-48E6-90D3-DE8ACF0AEAB0}" type="presParOf" srcId="{4195F4CB-1CFF-4304-8548-97755394F629}" destId="{C27B443D-287E-4A86-B755-6121F6EB49F6}" srcOrd="0" destOrd="0" presId="urn:microsoft.com/office/officeart/2005/8/layout/vList5"/>
    <dgm:cxn modelId="{DDE9DD26-B02C-49A2-9EB3-C3BCE407A4D3}" type="presParOf" srcId="{4195F4CB-1CFF-4304-8548-97755394F629}" destId="{03C8C499-E64F-480D-A7D4-CB5886F899E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7F963-35AF-4EAF-9477-C7C6BCDB4388}">
      <dsp:nvSpPr>
        <dsp:cNvPr id="0" name=""/>
        <dsp:cNvSpPr/>
      </dsp:nvSpPr>
      <dsp:spPr>
        <a:xfrm rot="5400000">
          <a:off x="5372649" y="-1906423"/>
          <a:ext cx="1595644" cy="5807503"/>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loterie</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kursová sázka a totalizátorová hra</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živá hra a bingo</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technická hra</a:t>
          </a:r>
        </a:p>
      </dsp:txBody>
      <dsp:txXfrm rot="-5400000">
        <a:off x="3266720" y="277399"/>
        <a:ext cx="5729610" cy="1439858"/>
      </dsp:txXfrm>
    </dsp:sp>
    <dsp:sp modelId="{2DA4384E-0481-447E-9F9A-914B3753863D}">
      <dsp:nvSpPr>
        <dsp:cNvPr id="0" name=""/>
        <dsp:cNvSpPr/>
      </dsp:nvSpPr>
      <dsp:spPr>
        <a:xfrm>
          <a:off x="0" y="49"/>
          <a:ext cx="3266720" cy="19945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a:lnSpc>
              <a:spcPct val="90000"/>
            </a:lnSpc>
            <a:spcBef>
              <a:spcPct val="0"/>
            </a:spcBef>
            <a:spcAft>
              <a:spcPct val="35000"/>
            </a:spcAft>
            <a:buNone/>
          </a:pPr>
          <a:r>
            <a:rPr lang="cs-CZ" sz="5500" kern="1200" dirty="0">
              <a:latin typeface="Gill Sans MT" panose="020B0502020104020203" pitchFamily="34" charset="-18"/>
            </a:rPr>
            <a:t>Povolení</a:t>
          </a:r>
        </a:p>
      </dsp:txBody>
      <dsp:txXfrm>
        <a:off x="97366" y="97415"/>
        <a:ext cx="3071988" cy="1799824"/>
      </dsp:txXfrm>
    </dsp:sp>
    <dsp:sp modelId="{03C8C499-E64F-480D-A7D4-CB5886F899EB}">
      <dsp:nvSpPr>
        <dsp:cNvPr id="0" name=""/>
        <dsp:cNvSpPr/>
      </dsp:nvSpPr>
      <dsp:spPr>
        <a:xfrm rot="5400000">
          <a:off x="5372649" y="187860"/>
          <a:ext cx="1595644" cy="5807503"/>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tombola s herní jistinou více než </a:t>
          </a:r>
          <a:br>
            <a:rPr lang="cs-CZ" sz="2400" kern="1200" dirty="0">
              <a:latin typeface="Gill Sans MT" panose="020B0502020104020203" pitchFamily="34" charset="-18"/>
            </a:rPr>
          </a:br>
          <a:r>
            <a:rPr lang="cs-CZ" sz="2400" kern="1200" dirty="0">
              <a:solidFill>
                <a:schemeClr val="tx1"/>
              </a:solidFill>
              <a:latin typeface="Gill Sans MT" panose="020B0502020104020203" pitchFamily="34" charset="-18"/>
            </a:rPr>
            <a:t>200 000 Kč</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turnaj malého rozsahu</a:t>
          </a:r>
        </a:p>
      </dsp:txBody>
      <dsp:txXfrm rot="-5400000">
        <a:off x="3266720" y="2371683"/>
        <a:ext cx="5729610" cy="1439858"/>
      </dsp:txXfrm>
    </dsp:sp>
    <dsp:sp modelId="{C27B443D-287E-4A86-B755-6121F6EB49F6}">
      <dsp:nvSpPr>
        <dsp:cNvPr id="0" name=""/>
        <dsp:cNvSpPr/>
      </dsp:nvSpPr>
      <dsp:spPr>
        <a:xfrm>
          <a:off x="0" y="2094333"/>
          <a:ext cx="3266720" cy="19945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a:lnSpc>
              <a:spcPct val="90000"/>
            </a:lnSpc>
            <a:spcBef>
              <a:spcPct val="0"/>
            </a:spcBef>
            <a:spcAft>
              <a:spcPct val="35000"/>
            </a:spcAft>
            <a:buNone/>
          </a:pPr>
          <a:r>
            <a:rPr lang="cs-CZ" sz="5500" kern="1200" dirty="0">
              <a:latin typeface="Gill Sans MT" panose="020B0502020104020203" pitchFamily="34" charset="-18"/>
            </a:rPr>
            <a:t>Ohlášení</a:t>
          </a:r>
        </a:p>
      </dsp:txBody>
      <dsp:txXfrm>
        <a:off x="97366" y="2191699"/>
        <a:ext cx="3071988" cy="179982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11.05.2025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1</a:t>
            </a:fld>
            <a:endParaRPr lang="cs-CZ"/>
          </a:p>
        </p:txBody>
      </p:sp>
    </p:spTree>
    <p:extLst>
      <p:ext uri="{BB962C8B-B14F-4D97-AF65-F5344CB8AC3E}">
        <p14:creationId xmlns:p14="http://schemas.microsoft.com/office/powerpoint/2010/main" val="2167958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76</a:t>
            </a:fld>
            <a:endParaRPr lang="cs-CZ"/>
          </a:p>
        </p:txBody>
      </p:sp>
    </p:spTree>
    <p:extLst>
      <p:ext uri="{BB962C8B-B14F-4D97-AF65-F5344CB8AC3E}">
        <p14:creationId xmlns:p14="http://schemas.microsoft.com/office/powerpoint/2010/main" val="3943745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cs-CZ" dirty="0"/>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dirty="0"/>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endParaRPr lang="cs-CZ" dirty="0"/>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dirty="0"/>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dirty="0"/>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azka.cz/sazka-svet/o-spolecnosti/strucna-histor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z/url?sa=i&amp;rct=j&amp;q=&amp;esrc=s&amp;source=images&amp;cd=&amp;cad=rja&amp;uact=8&amp;ved=2ahUKEwj-we3ovLfaAhVFWxQKHWXKCDUQjRx6BAgAEAU&amp;url=https://www.drogy-info.cz/hazardni-hrani-2015/kriminalita-v-souvislosti-s-hazardnimi-hrami-2015/kriminalita-primarne-souvisejici-s-hranim-hazardnich-her-2015/hlavni-formy-nelegalniho-provozovani-hazardnich-her-2015/&amp;psig=AOvVaw1qD9xkk4B8OG6faOKXIf9D&amp;ust=152371659843344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z/url?sa=i&amp;rct=j&amp;q=&amp;esrc=s&amp;source=images&amp;cd=&amp;cad=rja&amp;uact=8&amp;ved=2ahUKEwi87eqombfaAhUHPhQKHbTmCt0QjRx6BAgAEAU&amp;url=http://www.otta-vzduchotechnika.cz/reference/sazkova-kancelar-tipsport-liberec-obchodni-centrum-nisa-liberec-klimatizace-carrier-fancoil/&amp;psig=AOvVaw1si7fJXHAqLhgQjbNpPvXl&amp;ust=1523706984209986"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www.google.cz/url?sa=i&amp;rct=j&amp;q=&amp;esrc=s&amp;source=images&amp;cd=&amp;cad=rja&amp;uact=8&amp;ved=2ahUKEwiH6eK6mbfaAhUBlhQKHb33Ay0QjRx6BAgAEAU&amp;url=https://www.vseosazeni.cz/sazkova-kancelar-fortuna/&amp;psig=AOvVaw1si7fJXHAqLhgQjbNpPvXl&amp;ust=15237069842099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Hazardní hry a jejich zdanění</a:t>
            </a:r>
            <a:br>
              <a:rPr lang="cs-CZ" sz="4400" dirty="0"/>
            </a:br>
            <a:r>
              <a:rPr lang="cs-CZ" sz="2800" dirty="0"/>
              <a:t>Právo a sportovní příznivci</a:t>
            </a:r>
            <a:endParaRPr lang="en-US" sz="4400" dirty="0"/>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en-US" dirty="0"/>
          </a:p>
          <a:p>
            <a:r>
              <a:rPr lang="en-US" dirty="0"/>
              <a:t>Radim Boháč</a:t>
            </a:r>
          </a:p>
          <a:p>
            <a:r>
              <a:rPr lang="cs-CZ" dirty="0"/>
              <a:t>16. května </a:t>
            </a:r>
            <a:r>
              <a:rPr lang="en-US" dirty="0"/>
              <a:t>20</a:t>
            </a:r>
            <a:r>
              <a:rPr lang="cs-CZ" dirty="0"/>
              <a:t>25</a:t>
            </a:r>
            <a:endParaRPr lang="en-US" dirty="0"/>
          </a:p>
          <a:p>
            <a:endParaRPr lang="en-US"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Financování sportu z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SAZKA</a:t>
            </a:r>
          </a:p>
          <a:p>
            <a:pPr lvl="1"/>
            <a:r>
              <a:rPr lang="cs-CZ" u="sng" dirty="0">
                <a:hlinkClick r:id="rId2"/>
              </a:rPr>
              <a:t>https://www.sazka.cz/sazka-svet/o-spolecnosti/strucna-historie</a:t>
            </a:r>
            <a:r>
              <a:rPr lang="cs-CZ" u="sng" dirty="0"/>
              <a:t> </a:t>
            </a:r>
            <a:endParaRPr lang="cs-CZ" dirty="0"/>
          </a:p>
          <a:p>
            <a:endParaRPr lang="cs-CZ" dirty="0"/>
          </a:p>
          <a:p>
            <a:r>
              <a:rPr lang="cs-CZ" dirty="0"/>
              <a:t>odvod části výtěžku na veřejně prospěšné účely</a:t>
            </a:r>
          </a:p>
          <a:p>
            <a:endParaRPr lang="cs-CZ" dirty="0"/>
          </a:p>
          <a:p>
            <a:r>
              <a:rPr lang="cs-CZ" dirty="0"/>
              <a:t>sleva na odvodu z loterií a jiných podobných her pro Český olympijský výbor</a:t>
            </a:r>
          </a:p>
          <a:p>
            <a:endParaRPr lang="cs-CZ" dirty="0"/>
          </a:p>
          <a:p>
            <a:r>
              <a:rPr lang="cs-CZ" dirty="0"/>
              <a:t>současnost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1610357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Hazardní hry a jejich regulace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hazardní her a působnost zákona</a:t>
            </a:r>
          </a:p>
          <a:p>
            <a:pPr marL="514350" indent="-514350">
              <a:buFont typeface="+mj-lt"/>
              <a:buAutoNum type="alphaUcPeriod"/>
            </a:pPr>
            <a:r>
              <a:rPr lang="cs-CZ" dirty="0"/>
              <a:t>Základní pojmy</a:t>
            </a:r>
          </a:p>
          <a:p>
            <a:pPr marL="514350" indent="-514350">
              <a:buFont typeface="+mj-lt"/>
              <a:buAutoNum type="alphaUcPeriod"/>
            </a:pPr>
            <a:r>
              <a:rPr lang="cs-CZ" dirty="0"/>
              <a:t>Druhy hazardních her</a:t>
            </a:r>
          </a:p>
          <a:p>
            <a:pPr marL="514350" indent="-514350">
              <a:buFont typeface="+mj-lt"/>
              <a:buAutoNum type="alphaUcPeriod"/>
            </a:pPr>
            <a:r>
              <a:rPr lang="cs-CZ" dirty="0"/>
              <a:t>Provozování a provozovatel hazardních her</a:t>
            </a:r>
          </a:p>
          <a:p>
            <a:pPr marL="514350" indent="-514350">
              <a:buFont typeface="+mj-lt"/>
              <a:buAutoNum type="alphaUcPeriod"/>
            </a:pPr>
            <a:r>
              <a:rPr lang="cs-CZ" dirty="0"/>
              <a:t>Regulace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spTree>
    <p:extLst>
      <p:ext uri="{BB962C8B-B14F-4D97-AF65-F5344CB8AC3E}">
        <p14:creationId xmlns:p14="http://schemas.microsoft.com/office/powerpoint/2010/main" val="411394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HH a působnost zákona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vymezení hazardních her </a:t>
            </a:r>
          </a:p>
          <a:p>
            <a:pPr lvl="1"/>
            <a:r>
              <a:rPr lang="cs-CZ" dirty="0"/>
              <a:t>v zákoně o hazardních hrách (§ 3 odst. 1 ZHH)</a:t>
            </a:r>
          </a:p>
          <a:p>
            <a:r>
              <a:rPr lang="cs-CZ" b="1" dirty="0"/>
              <a:t>působnost zákona (§ 2 ZHH)</a:t>
            </a:r>
          </a:p>
          <a:p>
            <a:pPr lvl="1"/>
            <a:r>
              <a:rPr lang="cs-CZ" dirty="0"/>
              <a:t>provozování hazardních her na území České republiky</a:t>
            </a:r>
          </a:p>
          <a:p>
            <a:pPr lvl="2"/>
            <a:r>
              <a:rPr lang="cs-CZ" dirty="0" err="1"/>
              <a:t>land-based</a:t>
            </a:r>
            <a:r>
              <a:rPr lang="cs-CZ" dirty="0"/>
              <a:t> hry</a:t>
            </a:r>
          </a:p>
          <a:p>
            <a:pPr lvl="2"/>
            <a:r>
              <a:rPr lang="cs-CZ" dirty="0"/>
              <a:t>internetové hry</a:t>
            </a:r>
          </a:p>
          <a:p>
            <a:pPr lvl="3"/>
            <a:r>
              <a:rPr lang="cs-CZ" dirty="0"/>
              <a:t>hra dostupná na území ČR se považuje za provozovanou na území ČR</a:t>
            </a:r>
          </a:p>
          <a:p>
            <a:pPr lvl="3"/>
            <a:r>
              <a:rPr lang="cs-CZ" dirty="0"/>
              <a:t>hra dostupná mimo území ČR se považuje za provozovanou na území ČR, pokud je také dostupná na území ČR, kde je provozována na základě základního povolení pro tuto hru</a:t>
            </a:r>
          </a:p>
          <a:p>
            <a:pPr lvl="1"/>
            <a:r>
              <a:rPr lang="cs-CZ" dirty="0"/>
              <a:t>vynětí investičních nástrojů a pojištění z působnosti</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2638673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Základní pojmy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dirty="0"/>
              <a:t>účastník hazardní hry (§ 4 odst. 1 písm. a) ZHH)</a:t>
            </a:r>
          </a:p>
          <a:p>
            <a:pPr lvl="1"/>
            <a:r>
              <a:rPr lang="cs-CZ" dirty="0"/>
              <a:t>fyzická osoba, která se k účasti na hazardní hře provozované na území České republiky registrovala nebo zaplatila vklad</a:t>
            </a:r>
          </a:p>
          <a:p>
            <a:r>
              <a:rPr lang="cs-CZ" b="1" dirty="0"/>
              <a:t>sázející (§ 4 odst. 1 písm. b) ZHH)</a:t>
            </a:r>
          </a:p>
          <a:p>
            <a:pPr lvl="1"/>
            <a:r>
              <a:rPr lang="cs-CZ" dirty="0"/>
              <a:t>účastník hazardní hry, který zaplatil sázku</a:t>
            </a:r>
          </a:p>
          <a:p>
            <a:r>
              <a:rPr lang="cs-CZ" b="1" dirty="0"/>
              <a:t>vklad (§ 4 odst. 1 písm. c) ZHH)</a:t>
            </a:r>
          </a:p>
          <a:p>
            <a:pPr lvl="1"/>
            <a:r>
              <a:rPr lang="cs-CZ" dirty="0"/>
              <a:t>plnění opravňující k účasti na hazardní hře</a:t>
            </a:r>
          </a:p>
          <a:p>
            <a:r>
              <a:rPr lang="cs-CZ" b="1" dirty="0"/>
              <a:t>sázka (§ 4 odst. 1 písm. d) ZHH)</a:t>
            </a:r>
          </a:p>
          <a:p>
            <a:pPr lvl="1"/>
            <a:r>
              <a:rPr lang="cs-CZ" dirty="0"/>
              <a:t>dobrovolně určené nevratné plnění, které bude porovnáváno s výsledkem hazardní hry</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533280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Druhy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8 druhů hazardních her (§ 3 odst. 2 ZHH)</a:t>
            </a:r>
          </a:p>
          <a:p>
            <a:pPr lvl="1"/>
            <a:r>
              <a:rPr lang="cs-CZ" dirty="0"/>
              <a:t>loterie, kursová sázka, totalizátorová hra, bingo, technická hra, živá hra, tombola, turnaj malého rozsahu</a:t>
            </a:r>
          </a:p>
          <a:p>
            <a:r>
              <a:rPr lang="cs-CZ" dirty="0"/>
              <a:t>zákaz provozovat jiné druhy hazardních her (§ 7 odst. 2 písm. a) ZHH)</a:t>
            </a:r>
          </a:p>
          <a:p>
            <a:endParaRPr lang="cs-CZ" dirty="0"/>
          </a:p>
          <a:p>
            <a:r>
              <a:rPr lang="cs-CZ" b="1" dirty="0"/>
              <a:t>co je/byla?</a:t>
            </a:r>
          </a:p>
          <a:p>
            <a:pPr lvl="1"/>
            <a:r>
              <a:rPr lang="cs-CZ" dirty="0"/>
              <a:t>sázková burza</a:t>
            </a:r>
          </a:p>
          <a:p>
            <a:pPr lvl="1"/>
            <a:r>
              <a:rPr lang="cs-CZ" dirty="0"/>
              <a:t>spotřebitelská soutěž</a:t>
            </a:r>
          </a:p>
          <a:p>
            <a:pPr lvl="1"/>
            <a:r>
              <a:rPr lang="cs-CZ" dirty="0" err="1"/>
              <a:t>účtenková</a:t>
            </a:r>
            <a:r>
              <a:rPr lang="cs-CZ" dirty="0"/>
              <a:t> loterie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253471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Provozování a provozovatel HH</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provozování hazardní hry (§ 5 ZHH)</a:t>
            </a:r>
          </a:p>
          <a:p>
            <a:pPr lvl="1"/>
            <a:r>
              <a:rPr lang="cs-CZ" dirty="0"/>
              <a:t>specifický druh podnikání = vykonávání činností spočívajících v uskutečňování hazardní hry se záměrem dosažení zisku</a:t>
            </a:r>
          </a:p>
          <a:p>
            <a:pPr lvl="1"/>
            <a:r>
              <a:rPr lang="cs-CZ" dirty="0"/>
              <a:t>absence prvku soustavnosti</a:t>
            </a:r>
          </a:p>
          <a:p>
            <a:r>
              <a:rPr lang="cs-CZ" b="1" dirty="0"/>
              <a:t>provozovatel hazardní hry (§ 6 ZHH)</a:t>
            </a:r>
          </a:p>
          <a:p>
            <a:pPr lvl="1"/>
            <a:r>
              <a:rPr lang="cs-CZ" dirty="0"/>
              <a:t>Česká republika a právnická osoba splňující stanovené podmínky</a:t>
            </a:r>
          </a:p>
          <a:p>
            <a:pPr lvl="1"/>
            <a:r>
              <a:rPr lang="cs-CZ" dirty="0"/>
              <a:t>odchylka pro tomboly a turnaje malého rozsahu</a:t>
            </a:r>
          </a:p>
          <a:p>
            <a:pPr lvl="1"/>
            <a:r>
              <a:rPr lang="cs-CZ" dirty="0"/>
              <a:t>dřívější úprava ZLOT v rozporu s právem EU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3228602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Regulace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Zákonná omezení</a:t>
            </a:r>
          </a:p>
          <a:p>
            <a:pPr marL="571500" indent="-571500">
              <a:buFont typeface="+mj-lt"/>
              <a:buAutoNum type="romanUcPeriod"/>
            </a:pPr>
            <a:r>
              <a:rPr lang="cs-CZ" dirty="0"/>
              <a:t>Povolovací řízení a ohlášení</a:t>
            </a:r>
          </a:p>
          <a:p>
            <a:pPr marL="571500" indent="-571500">
              <a:buFont typeface="+mj-lt"/>
              <a:buAutoNum type="romanUcPeriod"/>
            </a:pPr>
            <a:r>
              <a:rPr lang="cs-CZ" dirty="0"/>
              <a:t>Obecně závazné vyhlášky obcí</a:t>
            </a:r>
          </a:p>
          <a:p>
            <a:pPr marL="571500" indent="-571500">
              <a:buFont typeface="+mj-lt"/>
              <a:buAutoNum type="romanUcPeriod"/>
            </a:pPr>
            <a:r>
              <a:rPr lang="cs-CZ" dirty="0"/>
              <a:t>Herní prostory</a:t>
            </a:r>
          </a:p>
          <a:p>
            <a:pPr marL="571500" indent="-571500">
              <a:buFont typeface="+mj-lt"/>
              <a:buAutoNum type="romanUcPeriod"/>
            </a:pPr>
            <a:r>
              <a:rPr lang="cs-CZ" dirty="0"/>
              <a:t>Sebeomezující opatření</a:t>
            </a:r>
          </a:p>
          <a:p>
            <a:pPr marL="571500" indent="-571500">
              <a:buFont typeface="+mj-lt"/>
              <a:buAutoNum type="romanUcPeriod"/>
            </a:pPr>
            <a:r>
              <a:rPr lang="cs-CZ" dirty="0"/>
              <a:t>Rejstřík osob vyloučených z účasti na hazardních hrách</a:t>
            </a:r>
          </a:p>
          <a:p>
            <a:pPr marL="571500" indent="-571500">
              <a:buFont typeface="+mj-lt"/>
              <a:buAutoNum type="romanUcPeriod"/>
            </a:pPr>
            <a:r>
              <a:rPr lang="cs-CZ" dirty="0"/>
              <a:t>Opatření u internetových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2566295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Zákonná omezení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hangingPunct="0"/>
            <a:r>
              <a:rPr lang="cs-CZ" dirty="0"/>
              <a:t>zákaz účasti osob mladších 18 let (§ 7 odst. 1 ZHH)</a:t>
            </a:r>
          </a:p>
          <a:p>
            <a:pPr hangingPunct="0"/>
            <a:r>
              <a:rPr lang="cs-CZ" dirty="0"/>
              <a:t>zákaz provozování určitých hazardních her (§ 7 odst. 2 ZHH)</a:t>
            </a:r>
          </a:p>
          <a:p>
            <a:pPr lvl="1" hangingPunct="0"/>
            <a:r>
              <a:rPr lang="cs-CZ" dirty="0"/>
              <a:t>jejíž druh není upraven zákonem o hazardních hrách</a:t>
            </a:r>
          </a:p>
          <a:p>
            <a:pPr lvl="1" hangingPunct="0"/>
            <a:r>
              <a:rPr lang="cs-CZ" dirty="0"/>
              <a:t>ke které nebylo uděleno povolení, nebo která nebyla řádně ohlášena</a:t>
            </a:r>
          </a:p>
          <a:p>
            <a:pPr lvl="1" hangingPunct="0"/>
            <a:r>
              <a:rPr lang="cs-CZ" dirty="0"/>
              <a:t>která odporuje dobrým mravům nebo veřejnému pořádku…</a:t>
            </a:r>
          </a:p>
          <a:p>
            <a:pPr hangingPunct="0"/>
            <a:r>
              <a:rPr lang="cs-CZ" dirty="0"/>
              <a:t>zákaz poskytování účastníkovi jakýchkoli výhod (potraviny, nápoje, tabákové výrobky, povzbuzující látky, </a:t>
            </a:r>
            <a:r>
              <a:rPr lang="cs-CZ" b="1" dirty="0"/>
              <a:t>zakázaný rizikový bonus</a:t>
            </a:r>
            <a:r>
              <a:rPr lang="cs-CZ" dirty="0"/>
              <a:t>)</a:t>
            </a:r>
          </a:p>
          <a:p>
            <a:pPr lvl="1"/>
            <a:r>
              <a:rPr lang="cs-CZ" dirty="0"/>
              <a:t>seznam zakázaných rizikových bonusů = vyhláška č. 466/2023 Sb., </a:t>
            </a:r>
            <a:br>
              <a:rPr lang="cs-CZ" dirty="0"/>
            </a:br>
            <a:r>
              <a:rPr lang="cs-CZ" dirty="0"/>
              <a:t>o podmínkách provozování hazardních her</a:t>
            </a:r>
          </a:p>
          <a:p>
            <a:r>
              <a:rPr lang="cs-CZ" dirty="0"/>
              <a:t>zákaz přijímání nepeněžních vkladů a sázek</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67812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Co to je?</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pic>
        <p:nvPicPr>
          <p:cNvPr id="5" name="Picture 2" descr="Výsledek obrázku pro kvízomat">
            <a:hlinkClick r:id="rId2"/>
            <a:extLst>
              <a:ext uri="{FF2B5EF4-FFF2-40B4-BE49-F238E27FC236}">
                <a16:creationId xmlns:a16="http://schemas.microsoft.com/office/drawing/2014/main" id="{E6E8E387-8258-4BDD-9A0E-59377734DA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537" y="1484784"/>
            <a:ext cx="8396569"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264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Povolovací řízení a ohlášení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graphicFrame>
        <p:nvGraphicFramePr>
          <p:cNvPr id="5" name="Diagram 4">
            <a:extLst>
              <a:ext uri="{FF2B5EF4-FFF2-40B4-BE49-F238E27FC236}">
                <a16:creationId xmlns:a16="http://schemas.microsoft.com/office/drawing/2014/main" id="{FCCFA2DD-F5AF-4EED-9CB2-D5EE4773B29A}"/>
              </a:ext>
            </a:extLst>
          </p:cNvPr>
          <p:cNvGraphicFramePr/>
          <p:nvPr>
            <p:extLst>
              <p:ext uri="{D42A27DB-BD31-4B8C-83A1-F6EECF244321}">
                <p14:modId xmlns:p14="http://schemas.microsoft.com/office/powerpoint/2010/main" val="803924751"/>
              </p:ext>
            </p:extLst>
          </p:nvPr>
        </p:nvGraphicFramePr>
        <p:xfrm>
          <a:off x="1558888" y="1220997"/>
          <a:ext cx="9074224" cy="4088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884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dirty="0"/>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Hazard a sport</a:t>
            </a:r>
          </a:p>
          <a:p>
            <a:pPr marL="624078" indent="-514350">
              <a:buFont typeface="+mj-lt"/>
              <a:buAutoNum type="arabicPeriod"/>
              <a:defRPr/>
            </a:pPr>
            <a:r>
              <a:rPr lang="cs-CZ" dirty="0"/>
              <a:t>Hazardní hry a jejich regulace</a:t>
            </a:r>
          </a:p>
          <a:p>
            <a:pPr marL="624078" indent="-514350">
              <a:buFont typeface="+mj-lt"/>
              <a:buAutoNum type="arabicPeriod"/>
              <a:defRPr/>
            </a:pPr>
            <a:r>
              <a:rPr lang="cs-CZ" dirty="0"/>
              <a:t>Historie zdanění hazardních her</a:t>
            </a:r>
          </a:p>
          <a:p>
            <a:pPr marL="624078" indent="-514350">
              <a:buFont typeface="+mj-lt"/>
              <a:buAutoNum type="arabicPeriod"/>
              <a:defRPr/>
            </a:pPr>
            <a:r>
              <a:rPr lang="cs-CZ" dirty="0"/>
              <a:t>Reforma zdanění hazardních her</a:t>
            </a:r>
          </a:p>
          <a:p>
            <a:pPr marL="624078" indent="-514350">
              <a:buFont typeface="+mj-lt"/>
              <a:buAutoNum type="arabicPeriod"/>
              <a:defRPr/>
            </a:pPr>
            <a:r>
              <a:rPr lang="cs-CZ" dirty="0"/>
              <a:t>Odvod z loterií v roce 2016</a:t>
            </a:r>
          </a:p>
          <a:p>
            <a:pPr marL="624078" indent="-514350">
              <a:buFont typeface="+mj-lt"/>
              <a:buAutoNum type="arabicPeriod"/>
              <a:defRPr/>
            </a:pPr>
            <a:r>
              <a:rPr lang="cs-CZ" dirty="0"/>
              <a:t>Daň z hazardních her</a:t>
            </a:r>
          </a:p>
          <a:p>
            <a:pPr marL="624078" indent="-514350">
              <a:buFont typeface="+mj-lt"/>
              <a:buAutoNum type="arabicPeriod"/>
              <a:defRPr/>
            </a:pPr>
            <a:r>
              <a:rPr lang="cs-CZ" dirty="0"/>
              <a:t>Změny daně z hazardních her</a:t>
            </a:r>
          </a:p>
          <a:p>
            <a:pPr marL="624078" indent="-514350">
              <a:buFont typeface="+mj-lt"/>
              <a:buAutoNum type="arabicPeriod"/>
              <a:defRPr/>
            </a:pPr>
            <a:r>
              <a:rPr lang="cs-CZ" dirty="0"/>
              <a:t>Zdanění ostatními daněmi</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Povolovací řízení a ohlášení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dirty="0"/>
              <a:t>úvodní povolení (§ 89 a násl. ZHH)</a:t>
            </a:r>
          </a:p>
          <a:p>
            <a:pPr lvl="1"/>
            <a:r>
              <a:rPr lang="cs-CZ" dirty="0"/>
              <a:t>založení způsobilosti pro vydání základního povolení</a:t>
            </a:r>
          </a:p>
          <a:p>
            <a:pPr lvl="1"/>
            <a:r>
              <a:rPr lang="cs-CZ" dirty="0"/>
              <a:t>rozhoduje Ministerstvo financí na žádost</a:t>
            </a:r>
          </a:p>
          <a:p>
            <a:pPr hangingPunct="0"/>
            <a:r>
              <a:rPr lang="cs-CZ" b="1" dirty="0"/>
              <a:t>základní povolení (§ 99 a násl. ZHH)</a:t>
            </a:r>
          </a:p>
          <a:p>
            <a:pPr lvl="1"/>
            <a:r>
              <a:rPr lang="cs-CZ" dirty="0"/>
              <a:t>oprávnění k provozování daného druhu hazardní hry</a:t>
            </a:r>
          </a:p>
          <a:p>
            <a:pPr lvl="1"/>
            <a:r>
              <a:rPr lang="cs-CZ" dirty="0"/>
              <a:t>rozhoduje Ministerstvo financí na žádost</a:t>
            </a:r>
          </a:p>
          <a:p>
            <a:pPr lvl="1"/>
            <a:r>
              <a:rPr lang="cs-CZ" dirty="0"/>
              <a:t>nejdéle na 6 let</a:t>
            </a:r>
          </a:p>
          <a:p>
            <a:r>
              <a:rPr lang="cs-CZ" b="1" dirty="0"/>
              <a:t>ohlášení (§ 105 a násl. ZHH)</a:t>
            </a:r>
          </a:p>
          <a:p>
            <a:pPr lvl="1"/>
            <a:r>
              <a:rPr lang="cs-CZ" dirty="0"/>
              <a:t>hry se ohlašují obecnímu úřadu</a:t>
            </a:r>
          </a:p>
          <a:p>
            <a:pPr lvl="1"/>
            <a:r>
              <a:rPr lang="cs-CZ" dirty="0"/>
              <a:t>možnost hru zakázat</a:t>
            </a:r>
          </a:p>
          <a:p>
            <a:pPr lvl="1"/>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203395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Obecně závazné vyhlášky obcí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možnost obce regulovat hazard na svém území (§ 12 ZHH)</a:t>
            </a:r>
          </a:p>
          <a:p>
            <a:pPr hangingPunct="0"/>
            <a:r>
              <a:rPr lang="cs-CZ" dirty="0"/>
              <a:t>jen vybrané druhy her</a:t>
            </a:r>
          </a:p>
          <a:p>
            <a:pPr lvl="1" hangingPunct="0"/>
            <a:r>
              <a:rPr lang="cs-CZ" dirty="0"/>
              <a:t>bingo, technická hra, živá hra a turnaj malého rozsahu</a:t>
            </a:r>
          </a:p>
          <a:p>
            <a:pPr hangingPunct="0"/>
            <a:r>
              <a:rPr lang="cs-CZ" b="1" dirty="0"/>
              <a:t>3 možnosti</a:t>
            </a:r>
          </a:p>
          <a:p>
            <a:pPr lvl="1" hangingPunct="0"/>
            <a:r>
              <a:rPr lang="cs-CZ" dirty="0"/>
              <a:t>místa a čas, kde je povoleno</a:t>
            </a:r>
          </a:p>
          <a:p>
            <a:pPr lvl="1" hangingPunct="0"/>
            <a:r>
              <a:rPr lang="cs-CZ" dirty="0"/>
              <a:t>místa a čas, kde je zakázáno</a:t>
            </a:r>
          </a:p>
          <a:p>
            <a:pPr lvl="1" hangingPunct="0"/>
            <a:r>
              <a:rPr lang="cs-CZ" dirty="0"/>
              <a:t>úplný zákaz</a:t>
            </a:r>
          </a:p>
          <a:p>
            <a:r>
              <a:rPr lang="cs-CZ" dirty="0"/>
              <a:t>nevztahuje se na provozování přenášené živé hry ze studia nacházejícího se v dané obci</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398903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a:extLst>
            <a:ext uri="{FF2B5EF4-FFF2-40B4-BE49-F238E27FC236}">
              <a16:creationId xmlns:a16="http://schemas.microsoft.com/office/drawing/2014/main" id="{1F6ED153-E55B-6442-B37D-772D3E33F0D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B125AE0-CECC-46A5-0EC2-AFA60D3C9467}"/>
              </a:ext>
            </a:extLst>
          </p:cNvPr>
          <p:cNvSpPr>
            <a:spLocks noGrp="1"/>
          </p:cNvSpPr>
          <p:nvPr>
            <p:ph type="title"/>
          </p:nvPr>
        </p:nvSpPr>
        <p:spPr>
          <a:xfrm>
            <a:off x="838200" y="15879"/>
            <a:ext cx="10515600" cy="1325563"/>
          </a:xfrm>
        </p:spPr>
        <p:txBody>
          <a:bodyPr/>
          <a:lstStyle/>
          <a:p>
            <a:r>
              <a:rPr lang="cs-CZ" dirty="0"/>
              <a:t>Nález ÚS </a:t>
            </a:r>
            <a:r>
              <a:rPr lang="cs-CZ" dirty="0" err="1"/>
              <a:t>Pl</a:t>
            </a:r>
            <a:r>
              <a:rPr lang="cs-CZ" dirty="0"/>
              <a:t>. ÚS 24/24</a:t>
            </a:r>
          </a:p>
        </p:txBody>
      </p:sp>
      <p:sp>
        <p:nvSpPr>
          <p:cNvPr id="3" name="Zástupný obsah 2">
            <a:extLst>
              <a:ext uri="{FF2B5EF4-FFF2-40B4-BE49-F238E27FC236}">
                <a16:creationId xmlns:a16="http://schemas.microsoft.com/office/drawing/2014/main" id="{C10C5FA3-CBC5-8169-F28F-F042D205E0AB}"/>
              </a:ext>
            </a:extLst>
          </p:cNvPr>
          <p:cNvSpPr>
            <a:spLocks noGrp="1"/>
          </p:cNvSpPr>
          <p:nvPr>
            <p:ph idx="1"/>
          </p:nvPr>
        </p:nvSpPr>
        <p:spPr>
          <a:xfrm>
            <a:off x="838200" y="1341442"/>
            <a:ext cx="10515600" cy="4175117"/>
          </a:xfrm>
        </p:spPr>
        <p:txBody>
          <a:bodyPr>
            <a:normAutofit fontScale="77500" lnSpcReduction="20000"/>
          </a:bodyPr>
          <a:lstStyle/>
          <a:p>
            <a:pPr marL="0" indent="0" algn="just">
              <a:lnSpc>
                <a:spcPct val="120000"/>
              </a:lnSpc>
              <a:buNone/>
            </a:pPr>
            <a:r>
              <a:rPr lang="cs-CZ" dirty="0"/>
              <a:t>Lze tedy uzavřít, že hlavní město Praha napadenými ustanoveními sleduje legitimní cíle </a:t>
            </a:r>
            <a:r>
              <a:rPr lang="cs-CZ" b="1" dirty="0"/>
              <a:t>omezit hazard na svém území a respektovat vlastní právem dané územní členění, což také představuje legitimní cíl odlišného zacházení</a:t>
            </a:r>
            <a:r>
              <a:rPr lang="cs-CZ" dirty="0"/>
              <a:t>. Regulace hazardu založená na rozumném kompromisu mezi respektováním postojů jednotlivých městských částí a vlastní koncepcí regulovat hazard plošně podle jednotlivých městských částí má k těmto cílům racionální vztah. Napadená ustanovení proto neodporují ústavnímu principu rovnosti a zákazu diskriminace. Nepředstavují ani nepřípustný plošný zákaz, protože  provozování hazardních her doprovází z hlediska veřejného pořádku obecně společensky škodlivé jevy a takovou formu regulace zákon výslovně předpokládá. Z obdobných důvodů nejde ani o zneužití působnosti, nepřiměřený zásah do svobody podnikání, ani o rozpor s § 19a odst. 1 zákona o ochraně hospodářské soutěže. </a:t>
            </a:r>
          </a:p>
          <a:p>
            <a:endParaRPr lang="cs-CZ" dirty="0"/>
          </a:p>
        </p:txBody>
      </p:sp>
      <p:sp>
        <p:nvSpPr>
          <p:cNvPr id="4" name="Zástupný symbol pro číslo snímku 3">
            <a:extLst>
              <a:ext uri="{FF2B5EF4-FFF2-40B4-BE49-F238E27FC236}">
                <a16:creationId xmlns:a16="http://schemas.microsoft.com/office/drawing/2014/main" id="{560A1CFB-0DEE-F931-6215-C1DE3522B4C7}"/>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766249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předmětem žádost o rozhodnutí o předběžné otázce na základě článku 267 SFEU, podaná rozhodnutím Nejvyššího správního soudu (Česká republika) ze dne 21. března 2019, došlým Soudnímu dvoru dne 16. dubna 2019, v řízení </a:t>
            </a:r>
            <a:r>
              <a:rPr lang="cs-CZ" b="1" dirty="0"/>
              <a:t>BONVER WIN, a.s. </a:t>
            </a:r>
            <a:r>
              <a:rPr lang="cs-CZ" dirty="0"/>
              <a:t>proti </a:t>
            </a:r>
            <a:r>
              <a:rPr lang="cs-CZ" b="1" dirty="0"/>
              <a:t>Ministerstvu financí ČR</a:t>
            </a:r>
          </a:p>
          <a:p>
            <a:endParaRPr lang="cs-CZ" b="1" dirty="0"/>
          </a:p>
          <a:p>
            <a:r>
              <a:rPr lang="cs-CZ" dirty="0"/>
              <a:t>rozsudek ze dne 3. prosince 2020</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2659918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dirty="0"/>
              <a:t>Článek 56 SFEU musí být vykládán v tom smyslu, že se použije na situaci společnosti usazené v jednom členském státě, která pozbyla povolení k provozování hazardních her poté, co v tomto členském státě vstoupil v účinnost právní předpis určující místa, na nichž mohou být provozovány takové hry, a použitelný bez rozdílu na všechny poskytovatele provozující svou činnost na území tohoto členského státu bez ohledu na to, zda poskytují služby tuzemským státním příslušníkům nebo státním příslušníkům ostatních členských států, když část jejích zákazníků pochází z jiného členského státu, než ve kterém je usazena.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657921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dirty="0"/>
              <a:t>bod 34 </a:t>
            </a:r>
          </a:p>
          <a:p>
            <a:pPr marL="0" indent="0" algn="just">
              <a:buNone/>
            </a:pPr>
            <a:endParaRPr lang="cs-CZ" dirty="0"/>
          </a:p>
          <a:p>
            <a:pPr marL="0" indent="0" algn="just">
              <a:buNone/>
            </a:pPr>
            <a:r>
              <a:rPr lang="cs-CZ" dirty="0"/>
              <a:t>Tímto konstatováním není ovšem nijak dotčena případná slučitelnost vnitrostátních právních předpisů dotčených ve věci v původním řízení s uvedeným článkem. Soudnímu dvoru nebyla položena otázka, zda tento článek brání takovým právním předpisům, ani nedisponuje relevantními informacemi, které by mu umožnily poskytnout předkládajícímu soudu v tomto ohledu užitečná vodítka.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25</a:t>
            </a:fld>
            <a:endParaRPr lang="cs-CZ"/>
          </a:p>
        </p:txBody>
      </p:sp>
    </p:spTree>
    <p:extLst>
      <p:ext uri="{BB962C8B-B14F-4D97-AF65-F5344CB8AC3E}">
        <p14:creationId xmlns:p14="http://schemas.microsoft.com/office/powerpoint/2010/main" val="146435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čj. 5 As 177/2016-139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marL="0" indent="0" algn="just">
              <a:buNone/>
            </a:pPr>
            <a:r>
              <a:rPr lang="cs-CZ" dirty="0"/>
              <a:t>Účinky práva EU, konkrétně článku 56 a násl. Smlouvy o fungování EU, mohou dle okolností omezit prostor pro samosprávu, v němž obec obecně závaznou vyhláškou v samostatné působnosti na svém území reguluje přípustnost, rozsah a jiné modality provozování sázkových her a jiných podobných her (§ 50 odst. 4 zákona č. 202/1990 Sb., o loteriích a jiných podobných hrách, ve znění účinném od 1. 1. 2012 do 31. 12. 2016). Obec takovou regulaci může v obecné rovině přijmout a má velmi široký prostor pro uvážení ohledně její konkrétní podoby. Prostor pro samosprávu však je omezen v tom, že případné takto vyhláškou vytvořené překážky volnému pohybu služby, která spočívá v umožnění hrát tyto hry, musí být v souladu s podmínkami práva EU.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26</a:t>
            </a:fld>
            <a:endParaRPr lang="cs-CZ"/>
          </a:p>
        </p:txBody>
      </p:sp>
    </p:spTree>
    <p:extLst>
      <p:ext uri="{BB962C8B-B14F-4D97-AF65-F5344CB8AC3E}">
        <p14:creationId xmlns:p14="http://schemas.microsoft.com/office/powerpoint/2010/main" val="351754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Herní prostory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hangingPunct="0"/>
            <a:r>
              <a:rPr lang="cs-CZ" dirty="0"/>
              <a:t>technickou hru, živou hru a bingo lze provozovat jen v herním prostoru</a:t>
            </a:r>
          </a:p>
          <a:p>
            <a:pPr hangingPunct="0"/>
            <a:r>
              <a:rPr lang="cs-CZ" b="1" dirty="0"/>
              <a:t>herna (§ 67 ZHH)</a:t>
            </a:r>
          </a:p>
          <a:p>
            <a:pPr lvl="1" hangingPunct="0"/>
            <a:r>
              <a:rPr lang="cs-CZ" dirty="0"/>
              <a:t>technická hra</a:t>
            </a:r>
          </a:p>
          <a:p>
            <a:pPr lvl="1" hangingPunct="0"/>
            <a:r>
              <a:rPr lang="cs-CZ" dirty="0"/>
              <a:t>nejméně 15 povolených herních pozic technické hry provozovaných po celou provozní dobu herny</a:t>
            </a:r>
          </a:p>
          <a:p>
            <a:pPr lvl="1"/>
            <a:r>
              <a:rPr lang="cs-CZ" dirty="0"/>
              <a:t>nesmí být v provozu v době od 3:00 do 10:00 hodin</a:t>
            </a:r>
          </a:p>
          <a:p>
            <a:pPr hangingPunct="0"/>
            <a:r>
              <a:rPr lang="cs-CZ" b="1" dirty="0"/>
              <a:t>kasino (§ 68 ZHH)</a:t>
            </a:r>
          </a:p>
          <a:p>
            <a:pPr lvl="1" hangingPunct="0"/>
            <a:r>
              <a:rPr lang="cs-CZ" dirty="0"/>
              <a:t>živá hra/ živá hra + technická hra/ živá hra + bingo / živá hra + technická hra + bingo)</a:t>
            </a:r>
          </a:p>
          <a:p>
            <a:pPr lvl="1" hangingPunct="0"/>
            <a:r>
              <a:rPr lang="cs-CZ" dirty="0"/>
              <a:t>nejméně 3 započitatelné hrací stoly živé hry provozované po celou provozní dobu</a:t>
            </a:r>
          </a:p>
          <a:p>
            <a:pPr lvl="1" hangingPunct="0"/>
            <a:r>
              <a:rPr lang="cs-CZ" dirty="0"/>
              <a:t>nejméně 30 povolených herních pozic technické hry</a:t>
            </a:r>
          </a:p>
          <a:p>
            <a:pPr lvl="1" hangingPunct="0"/>
            <a:r>
              <a:rPr lang="cs-CZ" dirty="0"/>
              <a:t>studio = část kasina odkud je přenášená živá hra</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27</a:t>
            </a:fld>
            <a:endParaRPr lang="cs-CZ"/>
          </a:p>
        </p:txBody>
      </p:sp>
    </p:spTree>
    <p:extLst>
      <p:ext uri="{BB962C8B-B14F-4D97-AF65-F5344CB8AC3E}">
        <p14:creationId xmlns:p14="http://schemas.microsoft.com/office/powerpoint/2010/main" val="40482712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 Sebeomezující opatření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85000" lnSpcReduction="20000"/>
          </a:bodyPr>
          <a:lstStyle/>
          <a:p>
            <a:pPr hangingPunct="0"/>
            <a:r>
              <a:rPr lang="cs-CZ" dirty="0"/>
              <a:t>u loterie, kursové sázky a totalizátorové hry, kde je podmínkou registrace, a u binga, technické hry, živé hry a internetové hry, je provozovatel povinen účastníkovi hazardní hry nabídnout a umožnit mu jednotlivě si nastavit sebeomezující opatření nebo jejich nastavení jednotlivě odmítnout (§ 14 ZHH)</a:t>
            </a:r>
          </a:p>
          <a:p>
            <a:pPr hangingPunct="0"/>
            <a:r>
              <a:rPr lang="cs-CZ" dirty="0"/>
              <a:t>zpřísnění nebo zmírnění nejvýše jednou za kalendářní den</a:t>
            </a:r>
          </a:p>
          <a:p>
            <a:pPr hangingPunct="0"/>
            <a:r>
              <a:rPr lang="cs-CZ" dirty="0"/>
              <a:t>zmírnění = + 7 dní</a:t>
            </a:r>
          </a:p>
          <a:p>
            <a:pPr hangingPunct="0"/>
            <a:r>
              <a:rPr lang="cs-CZ" dirty="0"/>
              <a:t>zpřísnění = okamžitě</a:t>
            </a:r>
          </a:p>
          <a:p>
            <a:pPr hangingPunct="0"/>
            <a:r>
              <a:rPr lang="cs-CZ" dirty="0"/>
              <a:t>druhy (§ 15 ZHH)</a:t>
            </a:r>
          </a:p>
          <a:p>
            <a:pPr lvl="1" hangingPunct="0"/>
            <a:r>
              <a:rPr lang="cs-CZ" dirty="0"/>
              <a:t>maximální sázka za 1 kalendářní den nebo měsíc</a:t>
            </a:r>
          </a:p>
          <a:p>
            <a:pPr lvl="1" hangingPunct="0"/>
            <a:r>
              <a:rPr lang="cs-CZ" dirty="0"/>
              <a:t>maximální čistá prohra za 1 kalendářní den nebo měsíc</a:t>
            </a:r>
          </a:p>
          <a:p>
            <a:pPr lvl="1" hangingPunct="0"/>
            <a:r>
              <a:rPr lang="cs-CZ" dirty="0"/>
              <a:t>maximální počet přihlášení do uživatelského konta</a:t>
            </a:r>
          </a:p>
          <a:p>
            <a:pPr lvl="1" hangingPunct="0"/>
            <a:r>
              <a:rPr lang="cs-CZ" dirty="0"/>
              <a:t>maximální počet celkové doby přihlášení do uživatelského konta</a:t>
            </a:r>
          </a:p>
          <a:p>
            <a:pPr lvl="1" hangingPunct="0"/>
            <a:r>
              <a:rPr lang="cs-CZ" dirty="0"/>
              <a:t>maximální počet návštěv herního prostoru za 1 kalendářní měsíc</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28</a:t>
            </a:fld>
            <a:endParaRPr lang="cs-CZ"/>
          </a:p>
        </p:txBody>
      </p:sp>
    </p:spTree>
    <p:extLst>
      <p:ext uri="{BB962C8B-B14F-4D97-AF65-F5344CB8AC3E}">
        <p14:creationId xmlns:p14="http://schemas.microsoft.com/office/powerpoint/2010/main" val="3078448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 Rejstřík osob vyloučených z účasti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hangingPunct="0"/>
            <a:r>
              <a:rPr lang="cs-CZ" dirty="0"/>
              <a:t>neveřejný informační systém veřejné správy spravovaný Ministerstvem financí (§ 16 ZHH)</a:t>
            </a:r>
          </a:p>
          <a:p>
            <a:pPr hangingPunct="0"/>
            <a:r>
              <a:rPr lang="cs-CZ" dirty="0"/>
              <a:t>zápis z moci úřední (§ 16a ZHH)</a:t>
            </a:r>
          </a:p>
          <a:p>
            <a:pPr lvl="1" hangingPunct="0"/>
            <a:r>
              <a:rPr lang="cs-CZ" dirty="0"/>
              <a:t>dávky pomoci v hmotné nouzi</a:t>
            </a:r>
          </a:p>
          <a:p>
            <a:pPr lvl="1" hangingPunct="0"/>
            <a:r>
              <a:rPr lang="cs-CZ" dirty="0"/>
              <a:t>předběžné opatření, přiměřené omezení a přiměřená povinnost nebo ochranné léčení podle trestních předpisů</a:t>
            </a:r>
          </a:p>
          <a:p>
            <a:pPr lvl="1" hangingPunct="0"/>
            <a:r>
              <a:rPr lang="cs-CZ" dirty="0"/>
              <a:t>osoby v úpadku nebo exekuci</a:t>
            </a:r>
          </a:p>
          <a:p>
            <a:pPr lvl="1" hangingPunct="0"/>
            <a:r>
              <a:rPr lang="cs-CZ" dirty="0"/>
              <a:t>osoby, za něž stát platí náhradní výživné</a:t>
            </a:r>
          </a:p>
          <a:p>
            <a:pPr lvl="1" hangingPunct="0"/>
            <a:r>
              <a:rPr lang="cs-CZ" dirty="0"/>
              <a:t>využití prostředku pro zamezení účasti na hazardní hře</a:t>
            </a:r>
          </a:p>
          <a:p>
            <a:pPr hangingPunct="0"/>
            <a:r>
              <a:rPr lang="cs-CZ" dirty="0"/>
              <a:t>zápis na vlastní žádost (§ 16b ZHH)</a:t>
            </a:r>
          </a:p>
          <a:p>
            <a:pPr hangingPunct="0"/>
            <a:r>
              <a:rPr lang="cs-CZ" dirty="0"/>
              <a:t>důsledky zápisu do rejstříku (§ 17 ZHH)</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29</a:t>
            </a:fld>
            <a:endParaRPr lang="cs-CZ"/>
          </a:p>
        </p:txBody>
      </p:sp>
    </p:spTree>
    <p:extLst>
      <p:ext uri="{BB962C8B-B14F-4D97-AF65-F5344CB8AC3E}">
        <p14:creationId xmlns:p14="http://schemas.microsoft.com/office/powerpoint/2010/main" val="3675564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Hazard a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hazardu</a:t>
            </a:r>
          </a:p>
          <a:p>
            <a:pPr marL="514350" indent="-514350">
              <a:buFont typeface="+mj-lt"/>
              <a:buAutoNum type="alphaUcPeriod"/>
            </a:pPr>
            <a:r>
              <a:rPr lang="cs-CZ" dirty="0"/>
              <a:t>Vymezení sportu</a:t>
            </a:r>
          </a:p>
          <a:p>
            <a:pPr marL="514350" indent="-514350">
              <a:buFont typeface="+mj-lt"/>
              <a:buAutoNum type="alphaUcPeriod"/>
            </a:pPr>
            <a:r>
              <a:rPr lang="cs-CZ" dirty="0"/>
              <a:t>Hazard jako sport</a:t>
            </a:r>
          </a:p>
          <a:p>
            <a:pPr marL="514350" indent="-514350">
              <a:buFont typeface="+mj-lt"/>
              <a:buAutoNum type="alphaUcPeriod"/>
            </a:pPr>
            <a:r>
              <a:rPr lang="cs-CZ" dirty="0"/>
              <a:t>Sport jako předmět hazardu</a:t>
            </a:r>
          </a:p>
          <a:p>
            <a:pPr marL="514350" indent="-514350">
              <a:buFont typeface="+mj-lt"/>
              <a:buAutoNum type="alphaUcPeriod"/>
            </a:pPr>
            <a:r>
              <a:rPr lang="cs-CZ" dirty="0"/>
              <a:t>Financování sportu z hazardu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347880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 Opatření u internetových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povinnost registrace (§ 17a a násl. ZHH)</a:t>
            </a:r>
          </a:p>
          <a:p>
            <a:pPr lvl="1" hangingPunct="0"/>
            <a:r>
              <a:rPr lang="cs-CZ" dirty="0"/>
              <a:t>zjištění a ověření totožnosti a věku</a:t>
            </a:r>
          </a:p>
          <a:p>
            <a:pPr lvl="1" hangingPunct="0"/>
            <a:r>
              <a:rPr lang="cs-CZ" dirty="0"/>
              <a:t>uživatelské konto s přístupovými údaji = účet registrovaného účastníka hazardní hry vedený provozovatelem</a:t>
            </a:r>
          </a:p>
          <a:p>
            <a:pPr hangingPunct="0"/>
            <a:r>
              <a:rPr lang="cs-CZ" b="1" dirty="0"/>
              <a:t>blokace nepovolených internetových her a blokace plateb </a:t>
            </a:r>
            <a:br>
              <a:rPr lang="cs-CZ" b="1" dirty="0"/>
            </a:br>
            <a:r>
              <a:rPr lang="cs-CZ" b="1" dirty="0"/>
              <a:t>u nepovolených internetových her (§ 84a až 84g ZHH)</a:t>
            </a:r>
            <a:endParaRPr lang="cs-CZ" dirty="0"/>
          </a:p>
          <a:p>
            <a:pPr lvl="1" hangingPunct="0"/>
            <a:r>
              <a:rPr lang="cs-CZ" dirty="0"/>
              <a:t>povinnost poskytovatelů služby přístupu k internetu a poskytovatelů platebních služeb</a:t>
            </a:r>
          </a:p>
          <a:p>
            <a:pPr lvl="1" hangingPunct="0"/>
            <a:r>
              <a:rPr lang="cs-CZ" dirty="0"/>
              <a:t>seznam internetových stránek s nepovolenými internetovými hrami</a:t>
            </a:r>
          </a:p>
          <a:p>
            <a:pPr lvl="1" hangingPunct="0"/>
            <a:r>
              <a:rPr lang="cs-CZ" dirty="0"/>
              <a:t>nález Ústavního soudu sp. zn. </a:t>
            </a:r>
            <a:r>
              <a:rPr lang="cs-CZ" dirty="0" err="1"/>
              <a:t>Pl</a:t>
            </a:r>
            <a:r>
              <a:rPr lang="cs-CZ" dirty="0"/>
              <a:t>. ÚS 28/16</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30</a:t>
            </a:fld>
            <a:endParaRPr lang="cs-CZ"/>
          </a:p>
        </p:txBody>
      </p:sp>
    </p:spTree>
    <p:extLst>
      <p:ext uri="{BB962C8B-B14F-4D97-AF65-F5344CB8AC3E}">
        <p14:creationId xmlns:p14="http://schemas.microsoft.com/office/powerpoint/2010/main" val="4291128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Nález ÚS sp. zn. </a:t>
            </a:r>
            <a:r>
              <a:rPr lang="cs-CZ" dirty="0" err="1"/>
              <a:t>Pl</a:t>
            </a:r>
            <a:r>
              <a:rPr lang="cs-CZ" dirty="0"/>
              <a:t>. ÚS 28/16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r>
              <a:rPr lang="cs-CZ" b="1" dirty="0"/>
              <a:t>navrhovatel</a:t>
            </a:r>
          </a:p>
          <a:p>
            <a:pPr lvl="1"/>
            <a:r>
              <a:rPr lang="cs-CZ" dirty="0"/>
              <a:t>institut blokace je cenzura prováděná svévolně orgánem výkonné moci a nepřípustný zásah do svobody projevu, práva na informace a také do práva podnikat</a:t>
            </a:r>
          </a:p>
          <a:p>
            <a:r>
              <a:rPr lang="cs-CZ" b="1" dirty="0"/>
              <a:t>Ústavní soud</a:t>
            </a:r>
          </a:p>
          <a:p>
            <a:pPr lvl="1"/>
            <a:r>
              <a:rPr lang="cs-CZ" dirty="0"/>
              <a:t>blokaci nelze přirovnávat k limitům omezení svobody projevu a práva na informace, práva podnikat a ochrany vlastnického práva</a:t>
            </a:r>
          </a:p>
          <a:p>
            <a:pPr lvl="1"/>
            <a:r>
              <a:rPr lang="cs-CZ" dirty="0"/>
              <a:t>provozovatelům nelegálních hazardních her pojmově ani nemůže svědčit ochrana uvedenými ústavně chráněnými hodnotami, neboť jde o nezákonnou činnost, která ohrožuje řadu důležitých zájmů společnosti, navíc je často provázána se závažnými kriminálními aktivitami</a:t>
            </a:r>
          </a:p>
          <a:p>
            <a:pPr lvl="1"/>
            <a:r>
              <a:rPr lang="cs-CZ" dirty="0"/>
              <a:t>blokaci nelze přirovnávat k cenzuře internetu jako (systematické) kontrole či omezování sdělování informací – jde o technické opatření, jehož účelem je zamezit ilegálním aktivitám a které musí být používáno tak, aby nedocházelo k zásahu do legálního obsahu internetu</a:t>
            </a:r>
          </a:p>
          <a:p>
            <a:pPr lvl="1"/>
            <a:r>
              <a:rPr lang="cs-CZ" dirty="0"/>
              <a:t>Ústavní soud neshledává rozpor s ústavním pořádkem ani v tom, že pravomoc k rozhodování o zařazení konkrétní internetové stránky na „</a:t>
            </a:r>
            <a:r>
              <a:rPr lang="cs-CZ" dirty="0" err="1"/>
              <a:t>blacklist</a:t>
            </a:r>
            <a:r>
              <a:rPr lang="cs-CZ" dirty="0"/>
              <a:t>“ zákon svěřuje správním orgánům; děje se tak ve správním řízení a výsledné rozhodnutí tak podléhá standardnímu soudnímu přezkumu, který je dostatečnou pojistkou zákonnosti postupu správních orgánů.</a:t>
            </a:r>
          </a:p>
          <a:p>
            <a:pPr lvl="1"/>
            <a:r>
              <a:rPr lang="cs-CZ" dirty="0"/>
              <a:t>Ústavní soud nepřisvědčil ani námitce ohledně neurčitosti právní úpravy.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31</a:t>
            </a:fld>
            <a:endParaRPr lang="cs-CZ"/>
          </a:p>
        </p:txBody>
      </p:sp>
    </p:spTree>
    <p:extLst>
      <p:ext uri="{BB962C8B-B14F-4D97-AF65-F5344CB8AC3E}">
        <p14:creationId xmlns:p14="http://schemas.microsoft.com/office/powerpoint/2010/main" val="532538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Historie zdanění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Zdanění před rokem 2012</a:t>
            </a:r>
          </a:p>
          <a:p>
            <a:pPr marL="514350" indent="-514350">
              <a:buFont typeface="+mj-lt"/>
              <a:buAutoNum type="alphaUcPeriod"/>
            </a:pPr>
            <a:r>
              <a:rPr lang="cs-CZ" dirty="0"/>
              <a:t>Zdanění v letech 2012-2015</a:t>
            </a:r>
          </a:p>
          <a:p>
            <a:pPr marL="514350" indent="-514350">
              <a:buFont typeface="+mj-lt"/>
              <a:buAutoNum type="alphaUcPeriod"/>
            </a:pPr>
            <a:r>
              <a:rPr lang="cs-CZ" dirty="0"/>
              <a:t>Odvod z loterií a jiných podobných her</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32</a:t>
            </a:fld>
            <a:endParaRPr lang="cs-CZ"/>
          </a:p>
        </p:txBody>
      </p:sp>
    </p:spTree>
    <p:extLst>
      <p:ext uri="{BB962C8B-B14F-4D97-AF65-F5344CB8AC3E}">
        <p14:creationId xmlns:p14="http://schemas.microsoft.com/office/powerpoint/2010/main" val="3338081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Zdanění před rokem 2012</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33</a:t>
            </a:fld>
            <a:endParaRPr lang="cs-CZ"/>
          </a:p>
        </p:txBody>
      </p:sp>
      <p:graphicFrame>
        <p:nvGraphicFramePr>
          <p:cNvPr id="5" name="Zástupný symbol pro obsah 3">
            <a:extLst>
              <a:ext uri="{FF2B5EF4-FFF2-40B4-BE49-F238E27FC236}">
                <a16:creationId xmlns:a16="http://schemas.microsoft.com/office/drawing/2014/main" id="{FF49B796-7A36-4A96-BBC1-63F2EAC20D85}"/>
              </a:ext>
            </a:extLst>
          </p:cNvPr>
          <p:cNvGraphicFramePr>
            <a:graphicFrameLocks/>
          </p:cNvGraphicFramePr>
          <p:nvPr>
            <p:extLst>
              <p:ext uri="{D42A27DB-BD31-4B8C-83A1-F6EECF244321}">
                <p14:modId xmlns:p14="http://schemas.microsoft.com/office/powerpoint/2010/main" val="659506226"/>
              </p:ext>
            </p:extLst>
          </p:nvPr>
        </p:nvGraphicFramePr>
        <p:xfrm>
          <a:off x="1847528" y="1495202"/>
          <a:ext cx="8496300" cy="3878014"/>
        </p:xfrm>
        <a:graphic>
          <a:graphicData uri="http://schemas.openxmlformats.org/drawingml/2006/table">
            <a:tbl>
              <a:tblPr firstRow="1" bandRow="1">
                <a:tableStyleId>{21E4AEA4-8DFA-4A89-87EB-49C32662AFE0}</a:tableStyleId>
              </a:tblPr>
              <a:tblGrid>
                <a:gridCol w="3024014">
                  <a:extLst>
                    <a:ext uri="{9D8B030D-6E8A-4147-A177-3AD203B41FA5}">
                      <a16:colId xmlns:a16="http://schemas.microsoft.com/office/drawing/2014/main" val="20000"/>
                    </a:ext>
                  </a:extLst>
                </a:gridCol>
                <a:gridCol w="5472286">
                  <a:extLst>
                    <a:ext uri="{9D8B030D-6E8A-4147-A177-3AD203B41FA5}">
                      <a16:colId xmlns:a16="http://schemas.microsoft.com/office/drawing/2014/main" val="20001"/>
                    </a:ext>
                  </a:extLst>
                </a:gridCol>
              </a:tblGrid>
              <a:tr h="434434">
                <a:tc>
                  <a:txBody>
                    <a:bodyPr/>
                    <a:lstStyle/>
                    <a:p>
                      <a:pPr algn="ctr"/>
                      <a:r>
                        <a:rPr lang="cs-CZ" sz="1800" dirty="0">
                          <a:latin typeface="Gill Sans MT" panose="020B0502020104020203" pitchFamily="34" charset="-18"/>
                        </a:rPr>
                        <a:t>Plnění</a:t>
                      </a:r>
                    </a:p>
                  </a:txBody>
                  <a:tcPr marL="91433" marR="91433" marT="45700" marB="45700" anchor="ctr"/>
                </a:tc>
                <a:tc>
                  <a:txBody>
                    <a:bodyPr/>
                    <a:lstStyle/>
                    <a:p>
                      <a:pPr algn="ctr"/>
                      <a:r>
                        <a:rPr lang="cs-CZ" sz="1800" dirty="0">
                          <a:latin typeface="Gill Sans MT" panose="020B0502020104020203" pitchFamily="34" charset="-18"/>
                        </a:rPr>
                        <a:t>Výše</a:t>
                      </a:r>
                    </a:p>
                  </a:txBody>
                  <a:tcPr marL="91433" marR="91433" marT="45700" marB="45700" anchor="ctr"/>
                </a:tc>
                <a:extLst>
                  <a:ext uri="{0D108BD9-81ED-4DB2-BD59-A6C34878D82A}">
                    <a16:rowId xmlns:a16="http://schemas.microsoft.com/office/drawing/2014/main" val="10000"/>
                  </a:ext>
                </a:extLst>
              </a:tr>
              <a:tr h="434434">
                <a:tc>
                  <a:txBody>
                    <a:bodyPr/>
                    <a:lstStyle/>
                    <a:p>
                      <a:r>
                        <a:rPr lang="cs-CZ" sz="1800" dirty="0">
                          <a:latin typeface="Gill Sans MT" panose="020B0502020104020203" pitchFamily="34" charset="-18"/>
                        </a:rPr>
                        <a:t>Odvod</a:t>
                      </a:r>
                      <a:r>
                        <a:rPr lang="cs-CZ" sz="1800" baseline="0" dirty="0">
                          <a:latin typeface="Gill Sans MT" panose="020B0502020104020203" pitchFamily="34" charset="-18"/>
                        </a:rPr>
                        <a:t> části výtěžku na veřejně prospěšné účely</a:t>
                      </a:r>
                      <a:endParaRPr lang="cs-CZ" sz="1800" dirty="0">
                        <a:latin typeface="Gill Sans MT" panose="020B0502020104020203" pitchFamily="34" charset="-18"/>
                      </a:endParaRPr>
                    </a:p>
                  </a:txBody>
                  <a:tcPr marL="91433" marR="91433" marT="45700" marB="45700"/>
                </a:tc>
                <a:tc>
                  <a:txBody>
                    <a:bodyPr/>
                    <a:lstStyle/>
                    <a:p>
                      <a:r>
                        <a:rPr lang="cs-CZ" sz="1800" dirty="0">
                          <a:latin typeface="Gill Sans MT" panose="020B0502020104020203" pitchFamily="34" charset="-18"/>
                        </a:rPr>
                        <a:t>6 - 20 % z IN-OUT</a:t>
                      </a:r>
                      <a:r>
                        <a:rPr lang="cs-CZ" sz="1800" baseline="0" dirty="0">
                          <a:latin typeface="Gill Sans MT" panose="020B0502020104020203" pitchFamily="34" charset="-18"/>
                        </a:rPr>
                        <a:t> (progresivní)</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1"/>
                  </a:ext>
                </a:extLst>
              </a:tr>
              <a:tr h="434434">
                <a:tc>
                  <a:txBody>
                    <a:bodyPr/>
                    <a:lstStyle/>
                    <a:p>
                      <a:r>
                        <a:rPr lang="cs-CZ" sz="1800" dirty="0">
                          <a:latin typeface="Gill Sans MT" panose="020B0502020104020203" pitchFamily="34" charset="-18"/>
                        </a:rPr>
                        <a:t>Odvod na státní</a:t>
                      </a:r>
                      <a:r>
                        <a:rPr lang="cs-CZ" sz="1800" baseline="0" dirty="0">
                          <a:latin typeface="Gill Sans MT" panose="020B0502020104020203" pitchFamily="34" charset="-18"/>
                        </a:rPr>
                        <a:t> dozor</a:t>
                      </a:r>
                      <a:endParaRPr lang="cs-CZ" sz="1800" dirty="0">
                        <a:latin typeface="Gill Sans MT" panose="020B0502020104020203" pitchFamily="34" charset="-18"/>
                      </a:endParaRPr>
                    </a:p>
                  </a:txBody>
                  <a:tcPr marL="91433" marR="91433" marT="45700" marB="45700"/>
                </a:tc>
                <a:tc>
                  <a:txBody>
                    <a:bodyPr/>
                    <a:lstStyle/>
                    <a:p>
                      <a:r>
                        <a:rPr lang="cs-CZ" sz="1800" dirty="0">
                          <a:latin typeface="Gill Sans MT" panose="020B0502020104020203" pitchFamily="34" charset="-18"/>
                        </a:rPr>
                        <a:t>1 % z IN-OUT</a:t>
                      </a:r>
                      <a:r>
                        <a:rPr lang="cs-CZ" sz="1800" baseline="0" dirty="0">
                          <a:latin typeface="Gill Sans MT" panose="020B0502020104020203" pitchFamily="34" charset="-18"/>
                        </a:rPr>
                        <a:t> </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2"/>
                  </a:ext>
                </a:extLst>
              </a:tr>
              <a:tr h="434434">
                <a:tc>
                  <a:txBody>
                    <a:bodyPr/>
                    <a:lstStyle/>
                    <a:p>
                      <a:r>
                        <a:rPr lang="cs-CZ" sz="1800" dirty="0">
                          <a:latin typeface="Gill Sans MT" panose="020B0502020104020203" pitchFamily="34" charset="-18"/>
                        </a:rPr>
                        <a:t>Místní poplatky</a:t>
                      </a:r>
                    </a:p>
                  </a:txBody>
                  <a:tcPr marL="91433" marR="91433" marT="45700" marB="45700"/>
                </a:tc>
                <a:tc>
                  <a:txBody>
                    <a:bodyPr/>
                    <a:lstStyle/>
                    <a:p>
                      <a:r>
                        <a:rPr lang="cs-CZ" sz="1800" dirty="0">
                          <a:latin typeface="Gill Sans MT" panose="020B0502020104020203" pitchFamily="34" charset="-18"/>
                        </a:rPr>
                        <a:t>1 000 – 5 000 Kč čtvrtletně za</a:t>
                      </a:r>
                      <a:r>
                        <a:rPr lang="cs-CZ" sz="1800" baseline="0" dirty="0">
                          <a:latin typeface="Gill Sans MT" panose="020B0502020104020203" pitchFamily="34" charset="-18"/>
                        </a:rPr>
                        <a:t> technické herní zařízení</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3"/>
                  </a:ext>
                </a:extLst>
              </a:tr>
              <a:tr h="750119">
                <a:tc>
                  <a:txBody>
                    <a:bodyPr/>
                    <a:lstStyle/>
                    <a:p>
                      <a:r>
                        <a:rPr lang="cs-CZ" sz="1800" dirty="0">
                          <a:latin typeface="Gill Sans MT" panose="020B0502020104020203" pitchFamily="34" charset="-18"/>
                        </a:rPr>
                        <a:t>Správní poplatky</a:t>
                      </a:r>
                    </a:p>
                  </a:txBody>
                  <a:tcPr marL="91433" marR="91433" marT="45700" marB="45700"/>
                </a:tc>
                <a:tc>
                  <a:txBody>
                    <a:bodyPr/>
                    <a:lstStyle/>
                    <a:p>
                      <a:r>
                        <a:rPr lang="cs-CZ" sz="1800" dirty="0">
                          <a:latin typeface="Gill Sans MT" panose="020B0502020104020203" pitchFamily="34" charset="-18"/>
                        </a:rPr>
                        <a:t>1 000 – 30 000 Kč nebo ročně 10 % z IN nebo IN-OUT</a:t>
                      </a:r>
                    </a:p>
                  </a:txBody>
                  <a:tcPr marL="91433" marR="91433" marT="45700" marB="45700"/>
                </a:tc>
                <a:extLst>
                  <a:ext uri="{0D108BD9-81ED-4DB2-BD59-A6C34878D82A}">
                    <a16:rowId xmlns:a16="http://schemas.microsoft.com/office/drawing/2014/main" val="10004"/>
                  </a:ext>
                </a:extLst>
              </a:tr>
              <a:tr h="750119">
                <a:tc>
                  <a:txBody>
                    <a:bodyPr/>
                    <a:lstStyle/>
                    <a:p>
                      <a:r>
                        <a:rPr lang="cs-CZ" sz="1800" dirty="0">
                          <a:latin typeface="Gill Sans MT" panose="020B0502020104020203" pitchFamily="34" charset="-18"/>
                        </a:rPr>
                        <a:t>Daň z příjmů právnických osob</a:t>
                      </a:r>
                    </a:p>
                  </a:txBody>
                  <a:tcPr marL="91433" marR="91433" marT="45700" marB="45700"/>
                </a:tc>
                <a:tc>
                  <a:txBody>
                    <a:bodyPr/>
                    <a:lstStyle/>
                    <a:p>
                      <a:r>
                        <a:rPr lang="cs-CZ" sz="1800" dirty="0">
                          <a:latin typeface="Gill Sans MT" panose="020B0502020104020203" pitchFamily="34" charset="-18"/>
                        </a:rPr>
                        <a:t>Příjmy z přijatých</a:t>
                      </a:r>
                      <a:r>
                        <a:rPr lang="cs-CZ" sz="1800" baseline="0" dirty="0">
                          <a:latin typeface="Gill Sans MT" panose="020B0502020104020203" pitchFamily="34" charset="-18"/>
                        </a:rPr>
                        <a:t> sázek osvobozeny</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5"/>
                  </a:ext>
                </a:extLst>
              </a:tr>
              <a:tr h="434434">
                <a:tc>
                  <a:txBody>
                    <a:bodyPr/>
                    <a:lstStyle/>
                    <a:p>
                      <a:r>
                        <a:rPr lang="cs-CZ" sz="1800" dirty="0">
                          <a:latin typeface="Gill Sans MT" panose="020B0502020104020203" pitchFamily="34" charset="-18"/>
                        </a:rPr>
                        <a:t>Daň z přidané hodnoty</a:t>
                      </a:r>
                    </a:p>
                  </a:txBody>
                  <a:tcPr marL="91433" marR="91433" marT="45700" marB="45700"/>
                </a:tc>
                <a:tc>
                  <a:txBody>
                    <a:bodyPr/>
                    <a:lstStyle/>
                    <a:p>
                      <a:r>
                        <a:rPr lang="cs-CZ" sz="1800" dirty="0">
                          <a:latin typeface="Gill Sans MT" panose="020B0502020104020203" pitchFamily="34" charset="-18"/>
                        </a:rPr>
                        <a:t>Provozování</a:t>
                      </a:r>
                      <a:r>
                        <a:rPr lang="cs-CZ" sz="1800" baseline="0" dirty="0">
                          <a:latin typeface="Gill Sans MT" panose="020B0502020104020203" pitchFamily="34" charset="-18"/>
                        </a:rPr>
                        <a:t> osvobozeno bez nároku na odpočet daně</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17301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Zdanění v letech 2012-2015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na základě novely daňových zákonů </a:t>
            </a:r>
            <a:r>
              <a:rPr lang="cs-CZ" altLang="cs-CZ" dirty="0"/>
              <a:t>č. 458/2011 Sb.</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34</a:t>
            </a:fld>
            <a:endParaRPr lang="cs-CZ"/>
          </a:p>
        </p:txBody>
      </p:sp>
      <p:graphicFrame>
        <p:nvGraphicFramePr>
          <p:cNvPr id="5" name="Zástupný symbol pro obsah 3">
            <a:extLst>
              <a:ext uri="{FF2B5EF4-FFF2-40B4-BE49-F238E27FC236}">
                <a16:creationId xmlns:a16="http://schemas.microsoft.com/office/drawing/2014/main" id="{D06536FC-7D80-4B50-9B4F-C2218E974B2D}"/>
              </a:ext>
            </a:extLst>
          </p:cNvPr>
          <p:cNvGraphicFramePr>
            <a:graphicFrameLocks/>
          </p:cNvGraphicFramePr>
          <p:nvPr>
            <p:extLst>
              <p:ext uri="{D42A27DB-BD31-4B8C-83A1-F6EECF244321}">
                <p14:modId xmlns:p14="http://schemas.microsoft.com/office/powerpoint/2010/main" val="2546616469"/>
              </p:ext>
            </p:extLst>
          </p:nvPr>
        </p:nvGraphicFramePr>
        <p:xfrm>
          <a:off x="1847528" y="1916833"/>
          <a:ext cx="8496300" cy="3136551"/>
        </p:xfrm>
        <a:graphic>
          <a:graphicData uri="http://schemas.openxmlformats.org/drawingml/2006/table">
            <a:tbl>
              <a:tblPr firstRow="1" bandRow="1">
                <a:tableStyleId>{21E4AEA4-8DFA-4A89-87EB-49C32662AFE0}</a:tableStyleId>
              </a:tblPr>
              <a:tblGrid>
                <a:gridCol w="4248150">
                  <a:extLst>
                    <a:ext uri="{9D8B030D-6E8A-4147-A177-3AD203B41FA5}">
                      <a16:colId xmlns:a16="http://schemas.microsoft.com/office/drawing/2014/main" val="20000"/>
                    </a:ext>
                  </a:extLst>
                </a:gridCol>
                <a:gridCol w="4248150">
                  <a:extLst>
                    <a:ext uri="{9D8B030D-6E8A-4147-A177-3AD203B41FA5}">
                      <a16:colId xmlns:a16="http://schemas.microsoft.com/office/drawing/2014/main" val="20001"/>
                    </a:ext>
                  </a:extLst>
                </a:gridCol>
              </a:tblGrid>
              <a:tr h="498432">
                <a:tc>
                  <a:txBody>
                    <a:bodyPr/>
                    <a:lstStyle/>
                    <a:p>
                      <a:r>
                        <a:rPr lang="cs-CZ" sz="1800" dirty="0">
                          <a:latin typeface="Gill Sans MT" panose="020B0502020104020203" pitchFamily="34" charset="-18"/>
                        </a:rPr>
                        <a:t>Plnění</a:t>
                      </a:r>
                    </a:p>
                  </a:txBody>
                  <a:tcPr marL="91433" marR="91433" marT="45748" marB="45748"/>
                </a:tc>
                <a:tc>
                  <a:txBody>
                    <a:bodyPr/>
                    <a:lstStyle/>
                    <a:p>
                      <a:r>
                        <a:rPr lang="cs-CZ" sz="1800" dirty="0">
                          <a:latin typeface="Gill Sans MT" panose="020B0502020104020203" pitchFamily="34" charset="-18"/>
                        </a:rPr>
                        <a:t>Výše</a:t>
                      </a:r>
                    </a:p>
                  </a:txBody>
                  <a:tcPr marL="91433" marR="91433" marT="45748" marB="45748"/>
                </a:tc>
                <a:extLst>
                  <a:ext uri="{0D108BD9-81ED-4DB2-BD59-A6C34878D82A}">
                    <a16:rowId xmlns:a16="http://schemas.microsoft.com/office/drawing/2014/main" val="10000"/>
                  </a:ext>
                </a:extLst>
              </a:tr>
              <a:tr h="874250">
                <a:tc>
                  <a:txBody>
                    <a:bodyPr/>
                    <a:lstStyle/>
                    <a:p>
                      <a:r>
                        <a:rPr lang="cs-CZ" sz="1800" dirty="0">
                          <a:latin typeface="Gill Sans MT" panose="020B0502020104020203" pitchFamily="34" charset="-18"/>
                        </a:rPr>
                        <a:t>Odvod z loterií</a:t>
                      </a:r>
                      <a:r>
                        <a:rPr lang="cs-CZ" sz="1800" baseline="0" dirty="0">
                          <a:latin typeface="Gill Sans MT" panose="020B0502020104020203" pitchFamily="34" charset="-18"/>
                        </a:rPr>
                        <a:t> a jiných podobných her</a:t>
                      </a:r>
                      <a:endParaRPr lang="cs-CZ" sz="1800" dirty="0">
                        <a:latin typeface="Gill Sans MT" panose="020B0502020104020203" pitchFamily="34" charset="-18"/>
                      </a:endParaRPr>
                    </a:p>
                  </a:txBody>
                  <a:tcPr marL="91433" marR="91433" marT="45748" marB="45748"/>
                </a:tc>
                <a:tc>
                  <a:txBody>
                    <a:bodyPr/>
                    <a:lstStyle/>
                    <a:p>
                      <a:pPr marL="1443038" indent="-1443038">
                        <a:tabLst/>
                      </a:pPr>
                      <a:r>
                        <a:rPr lang="cs-CZ" sz="1800" dirty="0">
                          <a:latin typeface="Gill Sans MT" panose="020B0502020104020203" pitchFamily="34" charset="-18"/>
                        </a:rPr>
                        <a:t>Technické hry:  20 % z IN-OUT + </a:t>
                      </a:r>
                      <a:br>
                        <a:rPr lang="cs-CZ" sz="1800" dirty="0">
                          <a:latin typeface="Gill Sans MT" panose="020B0502020104020203" pitchFamily="34" charset="-18"/>
                        </a:rPr>
                      </a:br>
                      <a:r>
                        <a:rPr lang="cs-CZ" sz="1800" dirty="0">
                          <a:latin typeface="Gill Sans MT" panose="020B0502020104020203" pitchFamily="34" charset="-18"/>
                        </a:rPr>
                        <a:t>55 Kč/přístroj/den</a:t>
                      </a:r>
                    </a:p>
                    <a:p>
                      <a:pPr marL="0" indent="0">
                        <a:tabLst>
                          <a:tab pos="1443038" algn="l"/>
                        </a:tabLst>
                      </a:pPr>
                      <a:r>
                        <a:rPr lang="cs-CZ" sz="1800" dirty="0">
                          <a:latin typeface="Gill Sans MT" panose="020B0502020104020203" pitchFamily="34" charset="-18"/>
                        </a:rPr>
                        <a:t>Ostatní hry:      20 % z IN-OUT</a:t>
                      </a:r>
                    </a:p>
                  </a:txBody>
                  <a:tcPr marL="91433" marR="91433" marT="45748" marB="45748"/>
                </a:tc>
                <a:extLst>
                  <a:ext uri="{0D108BD9-81ED-4DB2-BD59-A6C34878D82A}">
                    <a16:rowId xmlns:a16="http://schemas.microsoft.com/office/drawing/2014/main" val="10001"/>
                  </a:ext>
                </a:extLst>
              </a:tr>
              <a:tr h="462746">
                <a:tc>
                  <a:txBody>
                    <a:bodyPr/>
                    <a:lstStyle/>
                    <a:p>
                      <a:r>
                        <a:rPr lang="cs-CZ" sz="1800" dirty="0">
                          <a:latin typeface="Gill Sans MT" panose="020B0502020104020203" pitchFamily="34" charset="-18"/>
                        </a:rPr>
                        <a:t>Správní poplatky</a:t>
                      </a:r>
                    </a:p>
                  </a:txBody>
                  <a:tcPr marL="91433" marR="91433" marT="45748" marB="45748"/>
                </a:tc>
                <a:tc>
                  <a:txBody>
                    <a:bodyPr/>
                    <a:lstStyle/>
                    <a:p>
                      <a:r>
                        <a:rPr lang="cs-CZ" sz="1800" dirty="0">
                          <a:latin typeface="Gill Sans MT" panose="020B0502020104020203" pitchFamily="34" charset="-18"/>
                        </a:rPr>
                        <a:t>3 000 - 5 000 Kč</a:t>
                      </a:r>
                    </a:p>
                  </a:txBody>
                  <a:tcPr marL="91433" marR="91433" marT="45748" marB="45748"/>
                </a:tc>
                <a:extLst>
                  <a:ext uri="{0D108BD9-81ED-4DB2-BD59-A6C34878D82A}">
                    <a16:rowId xmlns:a16="http://schemas.microsoft.com/office/drawing/2014/main" val="10002"/>
                  </a:ext>
                </a:extLst>
              </a:tr>
              <a:tr h="462746">
                <a:tc>
                  <a:txBody>
                    <a:bodyPr/>
                    <a:lstStyle/>
                    <a:p>
                      <a:r>
                        <a:rPr lang="cs-CZ" sz="1800" dirty="0">
                          <a:latin typeface="Gill Sans MT" panose="020B0502020104020203" pitchFamily="34" charset="-18"/>
                        </a:rPr>
                        <a:t>Daň</a:t>
                      </a:r>
                      <a:r>
                        <a:rPr lang="cs-CZ" sz="1800" baseline="0" dirty="0">
                          <a:latin typeface="Gill Sans MT" panose="020B0502020104020203" pitchFamily="34" charset="-18"/>
                        </a:rPr>
                        <a:t> z příjmů právnických osob</a:t>
                      </a:r>
                      <a:endParaRPr lang="cs-CZ" sz="1800" dirty="0">
                        <a:latin typeface="Gill Sans MT" panose="020B0502020104020203" pitchFamily="34" charset="-18"/>
                      </a:endParaRPr>
                    </a:p>
                  </a:txBody>
                  <a:tcPr marL="91433" marR="91433" marT="45748" marB="45748"/>
                </a:tc>
                <a:tc>
                  <a:txBody>
                    <a:bodyPr/>
                    <a:lstStyle/>
                    <a:p>
                      <a:r>
                        <a:rPr lang="cs-CZ" sz="1800" dirty="0">
                          <a:latin typeface="Gill Sans MT" panose="020B0502020104020203" pitchFamily="34" charset="-18"/>
                        </a:rPr>
                        <a:t>19 % z</a:t>
                      </a:r>
                      <a:r>
                        <a:rPr lang="cs-CZ" sz="1800" baseline="0" dirty="0">
                          <a:latin typeface="Gill Sans MT" panose="020B0502020104020203" pitchFamily="34" charset="-18"/>
                        </a:rPr>
                        <a:t> příjmy-výdaje</a:t>
                      </a:r>
                      <a:endParaRPr lang="cs-CZ" sz="1800" dirty="0">
                        <a:latin typeface="Gill Sans MT" panose="020B0502020104020203" pitchFamily="34" charset="-18"/>
                      </a:endParaRPr>
                    </a:p>
                  </a:txBody>
                  <a:tcPr marL="91433" marR="91433" marT="45748" marB="45748"/>
                </a:tc>
                <a:extLst>
                  <a:ext uri="{0D108BD9-81ED-4DB2-BD59-A6C34878D82A}">
                    <a16:rowId xmlns:a16="http://schemas.microsoft.com/office/drawing/2014/main" val="10003"/>
                  </a:ext>
                </a:extLst>
              </a:tr>
              <a:tr h="798171">
                <a:tc>
                  <a:txBody>
                    <a:bodyPr/>
                    <a:lstStyle/>
                    <a:p>
                      <a:r>
                        <a:rPr lang="cs-CZ" sz="1800" dirty="0">
                          <a:latin typeface="Gill Sans MT" panose="020B0502020104020203" pitchFamily="34" charset="-18"/>
                        </a:rPr>
                        <a:t>Daň z přidané hodnoty</a:t>
                      </a:r>
                    </a:p>
                  </a:txBody>
                  <a:tcPr marL="91433" marR="91433" marT="45700" marB="45700"/>
                </a:tc>
                <a:tc>
                  <a:txBody>
                    <a:bodyPr/>
                    <a:lstStyle/>
                    <a:p>
                      <a:r>
                        <a:rPr lang="cs-CZ" sz="1800" dirty="0">
                          <a:latin typeface="Gill Sans MT" panose="020B0502020104020203" pitchFamily="34" charset="-18"/>
                        </a:rPr>
                        <a:t>Provozování</a:t>
                      </a:r>
                      <a:r>
                        <a:rPr lang="cs-CZ" sz="1800" baseline="0" dirty="0">
                          <a:latin typeface="Gill Sans MT" panose="020B0502020104020203" pitchFamily="34" charset="-18"/>
                        </a:rPr>
                        <a:t> osvobozeno bez nároku na odpočet daně</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727060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C. Odvod z loterií a jiných podobných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poplatník odvodu</a:t>
            </a:r>
          </a:p>
          <a:p>
            <a:pPr lvl="1" hangingPunct="0"/>
            <a:r>
              <a:rPr lang="cs-CZ" dirty="0"/>
              <a:t>provozovatel loterie nebo jiné podobné hry </a:t>
            </a:r>
          </a:p>
          <a:p>
            <a:pPr hangingPunct="0"/>
            <a:r>
              <a:rPr lang="cs-CZ" b="1" dirty="0"/>
              <a:t>předmět odvodu</a:t>
            </a:r>
          </a:p>
          <a:p>
            <a:pPr lvl="1" hangingPunct="0"/>
            <a:r>
              <a:rPr lang="cs-CZ" dirty="0"/>
              <a:t>provozování loterie a jiné podobné hry</a:t>
            </a:r>
          </a:p>
          <a:p>
            <a:pPr hangingPunct="0"/>
            <a:r>
              <a:rPr lang="cs-CZ" b="1" dirty="0"/>
              <a:t>základ odvodu</a:t>
            </a:r>
          </a:p>
          <a:p>
            <a:pPr lvl="1" hangingPunct="0"/>
            <a:r>
              <a:rPr lang="cs-CZ" dirty="0"/>
              <a:t>technické hry – poměrná a pevná část (nález Ústavního soudu sp. zn. </a:t>
            </a:r>
            <a:r>
              <a:rPr lang="cs-CZ" dirty="0" err="1"/>
              <a:t>Pl</a:t>
            </a:r>
            <a:r>
              <a:rPr lang="cs-CZ" dirty="0"/>
              <a:t>. ÚS 15/15)</a:t>
            </a:r>
          </a:p>
          <a:p>
            <a:pPr lvl="1" hangingPunct="0"/>
            <a:r>
              <a:rPr lang="cs-CZ" dirty="0"/>
              <a:t>ostatní hry – úhrn vsazených částek převyšuje úhrn vyplacených výher</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11202932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Nález Ústavního soudu </a:t>
            </a:r>
            <a:r>
              <a:rPr lang="cs-CZ" dirty="0" err="1"/>
              <a:t>Pl</a:t>
            </a:r>
            <a:r>
              <a:rPr lang="cs-CZ" dirty="0"/>
              <a:t>. ÚS 15/15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75587"/>
          </a:xfrm>
        </p:spPr>
        <p:txBody>
          <a:bodyPr>
            <a:normAutofit/>
          </a:bodyPr>
          <a:lstStyle/>
          <a:p>
            <a:pPr algn="just" hangingPunct="0">
              <a:lnSpc>
                <a:spcPct val="120000"/>
              </a:lnSpc>
            </a:pPr>
            <a:r>
              <a:rPr lang="cs-CZ" dirty="0"/>
              <a:t>řízení o návrhu Krajského soudu v Plzni na vyslovení neústavnosti </a:t>
            </a:r>
            <a:br>
              <a:rPr lang="cs-CZ" dirty="0"/>
            </a:br>
            <a:r>
              <a:rPr lang="cs-CZ" dirty="0"/>
              <a:t>§ 41b odst. 2 a 4 a § 41c písm. g) zákona České národní rady </a:t>
            </a:r>
            <a:br>
              <a:rPr lang="cs-CZ" dirty="0"/>
            </a:br>
            <a:r>
              <a:rPr lang="cs-CZ" dirty="0"/>
              <a:t>č. 202/1990 Sb., o loteriích a jiných podobných hrách, ve znění účinném do 31. prosince 2015</a:t>
            </a:r>
          </a:p>
          <a:p>
            <a:pPr algn="just" hangingPunct="0">
              <a:lnSpc>
                <a:spcPct val="120000"/>
              </a:lnSpc>
            </a:pPr>
            <a:r>
              <a:rPr lang="cs-CZ" b="1" dirty="0"/>
              <a:t>návrh byl dne 30. ledna 2018 zamítnut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36</a:t>
            </a:fld>
            <a:endParaRPr lang="cs-CZ"/>
          </a:p>
        </p:txBody>
      </p:sp>
    </p:spTree>
    <p:extLst>
      <p:ext uri="{BB962C8B-B14F-4D97-AF65-F5344CB8AC3E}">
        <p14:creationId xmlns:p14="http://schemas.microsoft.com/office/powerpoint/2010/main" val="32741813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Nález Ústavního soudu </a:t>
            </a:r>
            <a:r>
              <a:rPr lang="cs-CZ" dirty="0" err="1"/>
              <a:t>Pl</a:t>
            </a:r>
            <a:r>
              <a:rPr lang="cs-CZ" dirty="0"/>
              <a:t>. ÚS 15/15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75587"/>
          </a:xfrm>
        </p:spPr>
        <p:txBody>
          <a:bodyPr>
            <a:normAutofit fontScale="77500" lnSpcReduction="20000"/>
          </a:bodyPr>
          <a:lstStyle/>
          <a:p>
            <a:pPr marL="0" indent="0" algn="just" hangingPunct="0">
              <a:lnSpc>
                <a:spcPct val="120000"/>
              </a:lnSpc>
              <a:buNone/>
            </a:pPr>
            <a:r>
              <a:rPr lang="cs-CZ" dirty="0"/>
              <a:t>I. Stanoví-li zákonodárce nerovné povinnosti provozovatelům jednotlivých druhů loterií </a:t>
            </a:r>
            <a:br>
              <a:rPr lang="cs-CZ" dirty="0"/>
            </a:br>
            <a:r>
              <a:rPr lang="cs-CZ" dirty="0"/>
              <a:t>a podobných her, není porušením čl. 1, čl. 2 odst. 2 a čl. 26 odst. 1 a 2 Listiny základních práv a svobod, popř. čl. 2 odst. 3 Ústavy České republiky, je-li takové rozlišování založeno na rozdílné povaze těchto hazardních her a jejích negativních dopadech na ústavně chráněné hodnoty jakými jsou zejména ochrana zdraví, zejména duševního, vytváření překážek pro vznik patologické závislosti na hraní těchto her (tzv. gamblerství), ochrana rodiny a jejího majetku, jakož i ochrana dětí a mládeže.</a:t>
            </a:r>
          </a:p>
          <a:p>
            <a:pPr marL="0" indent="0" algn="just" hangingPunct="0">
              <a:lnSpc>
                <a:spcPct val="120000"/>
              </a:lnSpc>
              <a:buNone/>
            </a:pPr>
            <a:r>
              <a:rPr lang="cs-CZ" dirty="0"/>
              <a:t>II. Při posuzování takové nerovnosti nelze srovnávat pouze obor provozování hospodářské činnosti srovnávaných provozovatelů, nýbrž daňovou skutkovou podstatu jako celek, </a:t>
            </a:r>
            <a:br>
              <a:rPr lang="cs-CZ" dirty="0"/>
            </a:br>
            <a:r>
              <a:rPr lang="cs-CZ" dirty="0"/>
              <a:t>tzn. i to, co se provozuje, jakým způsobem a s jakými náklady dosahují zisku, a zda a jak se provozování konkrétní hazardní hry projevuje na hodnotách chráněných ústavním pořádkem.</a:t>
            </a:r>
          </a:p>
          <a:p>
            <a:pPr>
              <a:lnSpc>
                <a:spcPct val="120000"/>
              </a:lnSpc>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37</a:t>
            </a:fld>
            <a:endParaRPr lang="cs-CZ"/>
          </a:p>
        </p:txBody>
      </p:sp>
    </p:spTree>
    <p:extLst>
      <p:ext uri="{BB962C8B-B14F-4D97-AF65-F5344CB8AC3E}">
        <p14:creationId xmlns:p14="http://schemas.microsoft.com/office/powerpoint/2010/main" val="42073839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sazba odvodu</a:t>
            </a:r>
          </a:p>
          <a:p>
            <a:pPr lvl="1" hangingPunct="0"/>
            <a:r>
              <a:rPr lang="cs-CZ" dirty="0"/>
              <a:t>technické hry – 20 % z poměrné části a 55 Kč denně za každý výherní hrací přístroj a zařízení</a:t>
            </a:r>
          </a:p>
          <a:p>
            <a:pPr lvl="1" hangingPunct="0"/>
            <a:r>
              <a:rPr lang="cs-CZ" dirty="0"/>
              <a:t>ostatní hry – 20 % z poměrné části </a:t>
            </a:r>
          </a:p>
          <a:p>
            <a:pPr hangingPunct="0"/>
            <a:r>
              <a:rPr lang="cs-CZ" b="1" dirty="0"/>
              <a:t>rozpočtové určení odvodu</a:t>
            </a:r>
          </a:p>
          <a:p>
            <a:pPr lvl="1" hangingPunct="0"/>
            <a:r>
              <a:rPr lang="cs-CZ" dirty="0"/>
              <a:t>technické hry – 20 % stát a 80 % obce</a:t>
            </a:r>
          </a:p>
          <a:p>
            <a:pPr lvl="1" hangingPunct="0"/>
            <a:r>
              <a:rPr lang="cs-CZ" dirty="0"/>
              <a:t>ostatní hry – 70 % stát a 30 % obce</a:t>
            </a:r>
          </a:p>
          <a:p>
            <a:pPr hangingPunct="0"/>
            <a:r>
              <a:rPr lang="cs-CZ" b="1" dirty="0"/>
              <a:t>sleva na dílčím odvodu</a:t>
            </a:r>
          </a:p>
          <a:p>
            <a:pPr lvl="1" hangingPunct="0"/>
            <a:r>
              <a:rPr lang="cs-CZ" dirty="0"/>
              <a:t>od 1. ledna 2014, do výše 25 % dílčího základu odvodu z loterií nebo </a:t>
            </a:r>
            <a:br>
              <a:rPr lang="cs-CZ" dirty="0"/>
            </a:br>
            <a:r>
              <a:rPr lang="cs-CZ" dirty="0"/>
              <a:t>z kursových sázek, a to ve výši darů ČOV</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38</a:t>
            </a:fld>
            <a:endParaRPr lang="cs-CZ"/>
          </a:p>
        </p:txBody>
      </p:sp>
      <p:sp>
        <p:nvSpPr>
          <p:cNvPr id="5" name="Nadpis 1">
            <a:extLst>
              <a:ext uri="{FF2B5EF4-FFF2-40B4-BE49-F238E27FC236}">
                <a16:creationId xmlns:a16="http://schemas.microsoft.com/office/drawing/2014/main" id="{4C58ADAE-43E6-4156-A41E-3E7959B6A151}"/>
              </a:ext>
            </a:extLst>
          </p:cNvPr>
          <p:cNvSpPr>
            <a:spLocks noGrp="1"/>
          </p:cNvSpPr>
          <p:nvPr>
            <p:ph type="title"/>
          </p:nvPr>
        </p:nvSpPr>
        <p:spPr>
          <a:xfrm>
            <a:off x="417095" y="15879"/>
            <a:ext cx="11373851" cy="1325563"/>
          </a:xfrm>
        </p:spPr>
        <p:txBody>
          <a:bodyPr/>
          <a:lstStyle/>
          <a:p>
            <a:r>
              <a:rPr lang="cs-CZ" dirty="0"/>
              <a:t>C. Odvod z loterií a jiných podobných her</a:t>
            </a:r>
          </a:p>
        </p:txBody>
      </p:sp>
    </p:spTree>
    <p:extLst>
      <p:ext uri="{BB962C8B-B14F-4D97-AF65-F5344CB8AC3E}">
        <p14:creationId xmlns:p14="http://schemas.microsoft.com/office/powerpoint/2010/main" val="2386903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744200" cy="1325563"/>
          </a:xfrm>
        </p:spPr>
        <p:txBody>
          <a:bodyPr/>
          <a:lstStyle/>
          <a:p>
            <a:r>
              <a:rPr lang="cs-CZ" dirty="0"/>
              <a:t>4. Reforma zdanění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Impulzy pro reformu zdanění</a:t>
            </a:r>
          </a:p>
          <a:p>
            <a:pPr marL="514350" indent="-514350">
              <a:buFont typeface="+mj-lt"/>
              <a:buAutoNum type="alphaUcPeriod"/>
            </a:pPr>
            <a:r>
              <a:rPr lang="cs-CZ" dirty="0"/>
              <a:t>Dvě fáze reformy zdanění</a:t>
            </a:r>
          </a:p>
          <a:p>
            <a:pPr marL="514350" indent="-514350">
              <a:buFont typeface="+mj-lt"/>
              <a:buAutoNum type="alphaUcPeriod"/>
            </a:pPr>
            <a:endParaRPr lang="cs-CZ" dirty="0"/>
          </a:p>
          <a:p>
            <a:pPr marL="514350" indent="-514350">
              <a:buFont typeface="+mj-lt"/>
              <a:buAutoNum type="alphaUcPeriod"/>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39</a:t>
            </a:fld>
            <a:endParaRPr lang="cs-CZ"/>
          </a:p>
        </p:txBody>
      </p:sp>
    </p:spTree>
    <p:extLst>
      <p:ext uri="{BB962C8B-B14F-4D97-AF65-F5344CB8AC3E}">
        <p14:creationId xmlns:p14="http://schemas.microsoft.com/office/powerpoint/2010/main" val="4136166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soukromoprávní úprava</a:t>
            </a:r>
          </a:p>
          <a:p>
            <a:pPr lvl="1"/>
            <a:r>
              <a:rPr lang="cs-CZ" dirty="0"/>
              <a:t>sázka, hra a los v občanském zákoníku (§ 2873 a násl.)</a:t>
            </a:r>
          </a:p>
          <a:p>
            <a:pPr lvl="1"/>
            <a:r>
              <a:rPr lang="cs-CZ" dirty="0"/>
              <a:t>nevymahatelnost výher</a:t>
            </a:r>
          </a:p>
          <a:p>
            <a:pPr lvl="2"/>
            <a:r>
              <a:rPr lang="cs-CZ" dirty="0"/>
              <a:t>výjimka pro stát a státem povolené sázky, hry nebo loterie</a:t>
            </a:r>
          </a:p>
          <a:p>
            <a:pPr lvl="1"/>
            <a:r>
              <a:rPr lang="cs-CZ" b="1" dirty="0"/>
              <a:t>sázka</a:t>
            </a:r>
          </a:p>
          <a:p>
            <a:pPr lvl="2"/>
            <a:r>
              <a:rPr lang="cs-CZ" dirty="0"/>
              <a:t>Sázkou se alespoň jedna strana zavazuje vůči druhé plnit výhru, ukáže-li se nesprávným její tvrzení o skutečnosti stranám neznámé nebo ukáže-li se tvrzení druhé strany o této události správným.</a:t>
            </a:r>
          </a:p>
          <a:p>
            <a:pPr lvl="1"/>
            <a:r>
              <a:rPr lang="cs-CZ" b="1" dirty="0"/>
              <a:t>hra a los</a:t>
            </a:r>
          </a:p>
          <a:p>
            <a:pPr lvl="2"/>
            <a:r>
              <a:rPr lang="cs-CZ" dirty="0"/>
              <a:t>obdobná aplikace ustanovení o sázce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1696697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Impulsy pro reformu zdanění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legislativa zaostávala za vývojem technologií</a:t>
            </a:r>
          </a:p>
          <a:p>
            <a:r>
              <a:rPr lang="cs-CZ" dirty="0"/>
              <a:t>významný černý a šedý trh</a:t>
            </a:r>
          </a:p>
          <a:p>
            <a:r>
              <a:rPr lang="cs-CZ" dirty="0"/>
              <a:t>nevyhovující a příliš liberální právní úprava</a:t>
            </a:r>
          </a:p>
          <a:p>
            <a:r>
              <a:rPr lang="cs-CZ" dirty="0"/>
              <a:t>rozpor s unijním právem – právo na volný pohyb služeb</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40</a:t>
            </a:fld>
            <a:endParaRPr lang="cs-CZ"/>
          </a:p>
        </p:txBody>
      </p:sp>
    </p:spTree>
    <p:extLst>
      <p:ext uri="{BB962C8B-B14F-4D97-AF65-F5344CB8AC3E}">
        <p14:creationId xmlns:p14="http://schemas.microsoft.com/office/powerpoint/2010/main" val="4413649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Dvě fáze reformy zdanění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41</a:t>
            </a:fld>
            <a:endParaRPr lang="cs-CZ"/>
          </a:p>
        </p:txBody>
      </p:sp>
      <p:graphicFrame>
        <p:nvGraphicFramePr>
          <p:cNvPr id="5" name="Table 5">
            <a:extLst>
              <a:ext uri="{FF2B5EF4-FFF2-40B4-BE49-F238E27FC236}">
                <a16:creationId xmlns:a16="http://schemas.microsoft.com/office/drawing/2014/main" id="{95AA4DA8-0FF3-48DC-ABA9-46E278EFCFB6}"/>
              </a:ext>
            </a:extLst>
          </p:cNvPr>
          <p:cNvGraphicFramePr>
            <a:graphicFrameLocks noGrp="1"/>
          </p:cNvGraphicFramePr>
          <p:nvPr>
            <p:extLst>
              <p:ext uri="{D42A27DB-BD31-4B8C-83A1-F6EECF244321}">
                <p14:modId xmlns:p14="http://schemas.microsoft.com/office/powerpoint/2010/main" val="2714115268"/>
              </p:ext>
            </p:extLst>
          </p:nvPr>
        </p:nvGraphicFramePr>
        <p:xfrm>
          <a:off x="1138989" y="1341443"/>
          <a:ext cx="9946106" cy="4080789"/>
        </p:xfrm>
        <a:graphic>
          <a:graphicData uri="http://schemas.openxmlformats.org/drawingml/2006/table">
            <a:tbl>
              <a:tblPr firstRow="1" firstCol="1" bandRow="1">
                <a:tableStyleId>{21E4AEA4-8DFA-4A89-87EB-49C32662AFE0}</a:tableStyleId>
              </a:tblPr>
              <a:tblGrid>
                <a:gridCol w="2400783">
                  <a:extLst>
                    <a:ext uri="{9D8B030D-6E8A-4147-A177-3AD203B41FA5}">
                      <a16:colId xmlns:a16="http://schemas.microsoft.com/office/drawing/2014/main" val="20000"/>
                    </a:ext>
                  </a:extLst>
                </a:gridCol>
                <a:gridCol w="3686919">
                  <a:extLst>
                    <a:ext uri="{9D8B030D-6E8A-4147-A177-3AD203B41FA5}">
                      <a16:colId xmlns:a16="http://schemas.microsoft.com/office/drawing/2014/main" val="20001"/>
                    </a:ext>
                  </a:extLst>
                </a:gridCol>
                <a:gridCol w="3858404">
                  <a:extLst>
                    <a:ext uri="{9D8B030D-6E8A-4147-A177-3AD203B41FA5}">
                      <a16:colId xmlns:a16="http://schemas.microsoft.com/office/drawing/2014/main" val="20002"/>
                    </a:ext>
                  </a:extLst>
                </a:gridCol>
              </a:tblGrid>
              <a:tr h="708184">
                <a:tc>
                  <a:txBody>
                    <a:bodyPr/>
                    <a:lstStyle/>
                    <a:p>
                      <a:pPr>
                        <a:lnSpc>
                          <a:spcPct val="115000"/>
                        </a:lnSpc>
                        <a:spcAft>
                          <a:spcPts val="0"/>
                        </a:spcAft>
                      </a:pPr>
                      <a:r>
                        <a:rPr lang="cs-CZ" sz="1600" dirty="0">
                          <a:effectLst/>
                          <a:latin typeface="Gill Sans MT" panose="020B0502020104020203" pitchFamily="34" charset="-18"/>
                        </a:rPr>
                        <a:t> </a:t>
                      </a: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Novela ZLOT č. 380/2015 Sb.</a:t>
                      </a:r>
                      <a:endParaRPr lang="cs-CZ" sz="24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č. 187/2016 Sb., o dani z hazardních her</a:t>
                      </a:r>
                      <a:endParaRPr lang="cs-CZ" sz="2400" dirty="0">
                        <a:effectLst/>
                        <a:latin typeface="Gill Sans MT" panose="020B0502020104020203" pitchFamily="34" charset="-18"/>
                      </a:endParaRPr>
                    </a:p>
                  </a:txBody>
                  <a:tcPr marL="68580" marR="68580" marT="0" marB="0" anchor="ctr"/>
                </a:tc>
                <a:extLst>
                  <a:ext uri="{0D108BD9-81ED-4DB2-BD59-A6C34878D82A}">
                    <a16:rowId xmlns:a16="http://schemas.microsoft.com/office/drawing/2014/main" val="10000"/>
                  </a:ext>
                </a:extLst>
              </a:tr>
              <a:tr h="956727">
                <a:tc>
                  <a:txBody>
                    <a:bodyPr/>
                    <a:lstStyle/>
                    <a:p>
                      <a:pPr>
                        <a:lnSpc>
                          <a:spcPct val="115000"/>
                        </a:lnSpc>
                        <a:spcAft>
                          <a:spcPts val="0"/>
                        </a:spcAft>
                      </a:pPr>
                      <a:r>
                        <a:rPr lang="cs-CZ" sz="1800" dirty="0">
                          <a:effectLst/>
                          <a:latin typeface="Gill Sans MT" panose="020B0502020104020203" pitchFamily="34" charset="-18"/>
                        </a:rPr>
                        <a:t>Charakteristika</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Dílčí novela zákona č. 202/1990 Sb., o loteriích a jiných podobných hrách</a:t>
                      </a: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a:effectLst/>
                          <a:latin typeface="Gill Sans MT" panose="020B0502020104020203" pitchFamily="34" charset="-18"/>
                        </a:rPr>
                        <a:t>Komplexní úprava</a:t>
                      </a:r>
                      <a:endParaRPr lang="cs-CZ" sz="200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1013424">
                <a:tc>
                  <a:txBody>
                    <a:bodyPr/>
                    <a:lstStyle/>
                    <a:p>
                      <a:pPr>
                        <a:lnSpc>
                          <a:spcPct val="115000"/>
                        </a:lnSpc>
                        <a:spcAft>
                          <a:spcPts val="0"/>
                        </a:spcAft>
                      </a:pPr>
                      <a:r>
                        <a:rPr lang="cs-CZ" sz="1800" dirty="0">
                          <a:effectLst/>
                          <a:latin typeface="Gill Sans MT" panose="020B0502020104020203" pitchFamily="34" charset="-18"/>
                        </a:rPr>
                        <a:t>Účinnost</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kern="1200" dirty="0">
                          <a:effectLst/>
                          <a:latin typeface="Gill Sans MT" panose="020B0502020104020203" pitchFamily="34" charset="-18"/>
                        </a:rPr>
                        <a:t>1. ledna 2016</a:t>
                      </a:r>
                      <a:endParaRPr lang="cs-CZ" sz="1600" kern="1200" dirty="0">
                        <a:solidFill>
                          <a:schemeClr val="dk1"/>
                        </a:solidFill>
                        <a:effectLst/>
                        <a:latin typeface="Gill Sans MT" panose="020B0502020104020203" pitchFamily="34" charset="-18"/>
                        <a:ea typeface="+mn-ea"/>
                        <a:cs typeface="+mn-cs"/>
                      </a:endParaRPr>
                    </a:p>
                  </a:txBody>
                  <a:tcPr marL="68580" marR="68580" marT="0" marB="0"/>
                </a:tc>
                <a:tc>
                  <a:txBody>
                    <a:bodyPr/>
                    <a:lstStyle/>
                    <a:p>
                      <a:pPr marL="0" indent="0">
                        <a:lnSpc>
                          <a:spcPct val="115000"/>
                        </a:lnSpc>
                        <a:spcAft>
                          <a:spcPts val="0"/>
                        </a:spcAft>
                        <a:buNone/>
                      </a:pPr>
                      <a:r>
                        <a:rPr lang="cs-CZ" sz="1600" kern="1200" dirty="0">
                          <a:effectLst/>
                          <a:latin typeface="Gill Sans MT" panose="020B0502020104020203" pitchFamily="34" charset="-18"/>
                        </a:rPr>
                        <a:t>1. ledna 2017</a:t>
                      </a:r>
                    </a:p>
                    <a:p>
                      <a:pPr marL="0" indent="0">
                        <a:lnSpc>
                          <a:spcPct val="115000"/>
                        </a:lnSpc>
                        <a:spcAft>
                          <a:spcPts val="0"/>
                        </a:spcAft>
                        <a:buNone/>
                      </a:pPr>
                      <a:r>
                        <a:rPr lang="cs-CZ" sz="1600" kern="1200" dirty="0">
                          <a:effectLst/>
                          <a:latin typeface="Gill Sans MT" panose="020B0502020104020203" pitchFamily="34" charset="-18"/>
                        </a:rPr>
                        <a:t>(část 15. června 2016)</a:t>
                      </a:r>
                      <a:endParaRPr lang="cs-CZ" sz="1600" kern="1200" dirty="0">
                        <a:solidFill>
                          <a:schemeClr val="dk1"/>
                        </a:solidFill>
                        <a:effectLst/>
                        <a:latin typeface="Gill Sans MT" panose="020B0502020104020203" pitchFamily="34" charset="-18"/>
                        <a:ea typeface="+mn-ea"/>
                        <a:cs typeface="+mn-cs"/>
                      </a:endParaRPr>
                    </a:p>
                  </a:txBody>
                  <a:tcPr marL="68580" marR="68580" marT="0" marB="0"/>
                </a:tc>
                <a:extLst>
                  <a:ext uri="{0D108BD9-81ED-4DB2-BD59-A6C34878D82A}">
                    <a16:rowId xmlns:a16="http://schemas.microsoft.com/office/drawing/2014/main" val="10002"/>
                  </a:ext>
                </a:extLst>
              </a:tr>
              <a:tr h="1402454">
                <a:tc>
                  <a:txBody>
                    <a:bodyPr/>
                    <a:lstStyle/>
                    <a:p>
                      <a:pPr>
                        <a:lnSpc>
                          <a:spcPct val="115000"/>
                        </a:lnSpc>
                        <a:spcAft>
                          <a:spcPts val="0"/>
                        </a:spcAft>
                      </a:pPr>
                      <a:r>
                        <a:rPr lang="cs-CZ" sz="1800" dirty="0">
                          <a:effectLst/>
                          <a:latin typeface="Gill Sans MT" panose="020B0502020104020203" pitchFamily="34" charset="-18"/>
                        </a:rPr>
                        <a:t>Hlavní</a:t>
                      </a:r>
                      <a:r>
                        <a:rPr lang="cs-CZ" sz="1800" baseline="0" dirty="0">
                          <a:effectLst/>
                          <a:latin typeface="Gill Sans MT" panose="020B0502020104020203" pitchFamily="34" charset="-18"/>
                        </a:rPr>
                        <a:t> cíle</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Ochrana hráčů</a:t>
                      </a:r>
                    </a:p>
                    <a:p>
                      <a:pPr>
                        <a:lnSpc>
                          <a:spcPct val="115000"/>
                        </a:lnSpc>
                        <a:spcAft>
                          <a:spcPts val="0"/>
                        </a:spcAft>
                      </a:pPr>
                      <a:r>
                        <a:rPr kumimoji="0" lang="cs-CZ" sz="1600" kern="1200" dirty="0">
                          <a:effectLst/>
                          <a:latin typeface="Gill Sans MT" panose="020B0502020104020203" pitchFamily="34" charset="-18"/>
                        </a:rPr>
                        <a:t>Vyšší výnos odvodu (cca + 2 mld. Kč)</a:t>
                      </a:r>
                    </a:p>
                    <a:p>
                      <a:pPr>
                        <a:lnSpc>
                          <a:spcPct val="115000"/>
                        </a:lnSpc>
                        <a:spcAft>
                          <a:spcPts val="0"/>
                        </a:spcAft>
                      </a:pP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Ochrana hráčů</a:t>
                      </a:r>
                      <a:endParaRPr lang="cs-CZ" sz="2000" dirty="0">
                        <a:effectLst/>
                        <a:latin typeface="Gill Sans MT" panose="020B0502020104020203" pitchFamily="34" charset="-18"/>
                      </a:endParaRPr>
                    </a:p>
                    <a:p>
                      <a:pPr>
                        <a:lnSpc>
                          <a:spcPct val="115000"/>
                        </a:lnSpc>
                        <a:spcAft>
                          <a:spcPts val="0"/>
                        </a:spcAft>
                      </a:pPr>
                      <a:r>
                        <a:rPr lang="cs-CZ" sz="1600" dirty="0">
                          <a:effectLst/>
                          <a:latin typeface="Gill Sans MT" panose="020B0502020104020203" pitchFamily="34" charset="-18"/>
                        </a:rPr>
                        <a:t>Otevření trhu zahraničním provozovatelům</a:t>
                      </a:r>
                    </a:p>
                    <a:p>
                      <a:pPr>
                        <a:lnSpc>
                          <a:spcPct val="115000"/>
                        </a:lnSpc>
                        <a:spcAft>
                          <a:spcPts val="0"/>
                        </a:spcAft>
                      </a:pPr>
                      <a:r>
                        <a:rPr lang="cs-CZ" sz="1600" dirty="0">
                          <a:effectLst/>
                          <a:latin typeface="Gill Sans MT" panose="020B0502020104020203" pitchFamily="34" charset="-18"/>
                        </a:rPr>
                        <a:t>Reakce na růst trhu</a:t>
                      </a:r>
                      <a:r>
                        <a:rPr lang="cs-CZ" sz="1600" baseline="0" dirty="0">
                          <a:effectLst/>
                          <a:latin typeface="Gill Sans MT" panose="020B0502020104020203" pitchFamily="34" charset="-18"/>
                        </a:rPr>
                        <a:t> internetových her</a:t>
                      </a:r>
                      <a:endParaRPr lang="cs-CZ" sz="2000" dirty="0">
                        <a:effectLst/>
                        <a:latin typeface="Gill Sans MT" panose="020B0502020104020203" pitchFamily="34" charset="-18"/>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615579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5. Odvod z loterií v roce 2016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Základní informace o novele</a:t>
            </a:r>
          </a:p>
          <a:p>
            <a:pPr marL="514350" indent="-514350">
              <a:buFont typeface="+mj-lt"/>
              <a:buAutoNum type="alphaUcPeriod"/>
            </a:pPr>
            <a:r>
              <a:rPr lang="cs-CZ" dirty="0"/>
              <a:t>Zvýšení sazeb odvodu</a:t>
            </a:r>
          </a:p>
          <a:p>
            <a:pPr marL="514350" indent="-514350">
              <a:buFont typeface="+mj-lt"/>
              <a:buAutoNum type="alphaUcPeriod"/>
            </a:pPr>
            <a:r>
              <a:rPr lang="cs-CZ" dirty="0"/>
              <a:t>Změna rozpočtového určení odvodu</a:t>
            </a:r>
          </a:p>
          <a:p>
            <a:pPr marL="514350" indent="-514350">
              <a:buFont typeface="+mj-lt"/>
              <a:buAutoNum type="alphaUcPeriod"/>
            </a:pPr>
            <a:r>
              <a:rPr lang="cs-CZ" dirty="0"/>
              <a:t>Původně nepřijatý návrh</a:t>
            </a:r>
          </a:p>
          <a:p>
            <a:pPr marL="514350" indent="-514350">
              <a:buFont typeface="+mj-lt"/>
              <a:buAutoNum type="alphaUcPeriod"/>
            </a:pPr>
            <a:endParaRPr lang="cs-CZ" dirty="0"/>
          </a:p>
          <a:p>
            <a:pPr marL="514350" indent="-514350">
              <a:buFont typeface="+mj-lt"/>
              <a:buAutoNum type="alphaUcPeriod"/>
            </a:pPr>
            <a:endParaRPr lang="cs-CZ" dirty="0"/>
          </a:p>
          <a:p>
            <a:pPr marL="514350" indent="-514350">
              <a:buFont typeface="+mj-lt"/>
              <a:buAutoNum type="alphaUcPeriod"/>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42</a:t>
            </a:fld>
            <a:endParaRPr lang="cs-CZ"/>
          </a:p>
        </p:txBody>
      </p:sp>
    </p:spTree>
    <p:extLst>
      <p:ext uri="{BB962C8B-B14F-4D97-AF65-F5344CB8AC3E}">
        <p14:creationId xmlns:p14="http://schemas.microsoft.com/office/powerpoint/2010/main" val="40341328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Základní informace o novele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novela č. 380/2015 Sb.</a:t>
            </a:r>
          </a:p>
          <a:p>
            <a:pPr lvl="1" hangingPunct="0"/>
            <a:r>
              <a:rPr lang="cs-CZ" dirty="0"/>
              <a:t>účinnost k 1. lednu 2016</a:t>
            </a:r>
          </a:p>
          <a:p>
            <a:pPr hangingPunct="0"/>
            <a:endParaRPr lang="cs-CZ" dirty="0"/>
          </a:p>
          <a:p>
            <a:pPr hangingPunct="0"/>
            <a:r>
              <a:rPr lang="cs-CZ" dirty="0"/>
              <a:t>změna odvodu z loterií a jiných podobných her</a:t>
            </a:r>
          </a:p>
          <a:p>
            <a:pPr lvl="1" hangingPunct="0"/>
            <a:r>
              <a:rPr lang="cs-CZ" dirty="0"/>
              <a:t>v zákoně č. 202/1990 Sb., o loteriích a jiných podobných hrách (ZLOT)</a:t>
            </a:r>
          </a:p>
          <a:p>
            <a:pPr hangingPunct="0"/>
            <a:endParaRPr lang="cs-CZ" dirty="0"/>
          </a:p>
          <a:p>
            <a:pPr hangingPunct="0"/>
            <a:r>
              <a:rPr lang="cs-CZ" dirty="0"/>
              <a:t>realizace I. fáze reformy zdanění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43</a:t>
            </a:fld>
            <a:endParaRPr lang="cs-CZ"/>
          </a:p>
        </p:txBody>
      </p:sp>
    </p:spTree>
    <p:extLst>
      <p:ext uri="{BB962C8B-B14F-4D97-AF65-F5344CB8AC3E}">
        <p14:creationId xmlns:p14="http://schemas.microsoft.com/office/powerpoint/2010/main" val="3390257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Zvýšení sazeb odvodu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44</a:t>
            </a:fld>
            <a:endParaRPr lang="cs-CZ"/>
          </a:p>
        </p:txBody>
      </p:sp>
      <p:graphicFrame>
        <p:nvGraphicFramePr>
          <p:cNvPr id="5" name="Zástupný symbol pro obsah 3">
            <a:extLst>
              <a:ext uri="{FF2B5EF4-FFF2-40B4-BE49-F238E27FC236}">
                <a16:creationId xmlns:a16="http://schemas.microsoft.com/office/drawing/2014/main" id="{811ACB88-5CAE-4D9C-9660-B77171183489}"/>
              </a:ext>
            </a:extLst>
          </p:cNvPr>
          <p:cNvGraphicFramePr>
            <a:graphicFrameLocks/>
          </p:cNvGraphicFramePr>
          <p:nvPr>
            <p:extLst>
              <p:ext uri="{D42A27DB-BD31-4B8C-83A1-F6EECF244321}">
                <p14:modId xmlns:p14="http://schemas.microsoft.com/office/powerpoint/2010/main" val="641808414"/>
              </p:ext>
            </p:extLst>
          </p:nvPr>
        </p:nvGraphicFramePr>
        <p:xfrm>
          <a:off x="1331495" y="1341441"/>
          <a:ext cx="9545052" cy="3743905"/>
        </p:xfrm>
        <a:graphic>
          <a:graphicData uri="http://schemas.openxmlformats.org/drawingml/2006/table">
            <a:tbl>
              <a:tblPr firstRow="1" bandRow="1">
                <a:tableStyleId>{21E4AEA4-8DFA-4A89-87EB-49C32662AFE0}</a:tableStyleId>
              </a:tblPr>
              <a:tblGrid>
                <a:gridCol w="4772526">
                  <a:extLst>
                    <a:ext uri="{9D8B030D-6E8A-4147-A177-3AD203B41FA5}">
                      <a16:colId xmlns:a16="http://schemas.microsoft.com/office/drawing/2014/main" val="20000"/>
                    </a:ext>
                  </a:extLst>
                </a:gridCol>
                <a:gridCol w="4772526">
                  <a:extLst>
                    <a:ext uri="{9D8B030D-6E8A-4147-A177-3AD203B41FA5}">
                      <a16:colId xmlns:a16="http://schemas.microsoft.com/office/drawing/2014/main" val="20001"/>
                    </a:ext>
                  </a:extLst>
                </a:gridCol>
              </a:tblGrid>
              <a:tr h="1228993">
                <a:tc>
                  <a:txBody>
                    <a:bodyPr/>
                    <a:lstStyle/>
                    <a:p>
                      <a:pPr algn="ctr"/>
                      <a:r>
                        <a:rPr lang="cs-CZ" sz="2400" dirty="0">
                          <a:latin typeface="Gill Sans MT" panose="020B0502020104020203" pitchFamily="34" charset="-18"/>
                        </a:rPr>
                        <a:t>Sazby do 2015</a:t>
                      </a:r>
                    </a:p>
                  </a:txBody>
                  <a:tcPr marL="91433" marR="91433" marT="45748" marB="45748" anchor="ctr"/>
                </a:tc>
                <a:tc>
                  <a:txBody>
                    <a:bodyPr/>
                    <a:lstStyle/>
                    <a:p>
                      <a:pPr algn="ctr"/>
                      <a:r>
                        <a:rPr lang="cs-CZ" sz="2400" dirty="0">
                          <a:latin typeface="Gill Sans MT" panose="020B0502020104020203" pitchFamily="34" charset="-18"/>
                        </a:rPr>
                        <a:t>Sazby pro 2016</a:t>
                      </a:r>
                    </a:p>
                  </a:txBody>
                  <a:tcPr marL="91433" marR="91433" marT="45748" marB="45748" anchor="ctr"/>
                </a:tc>
                <a:extLst>
                  <a:ext uri="{0D108BD9-81ED-4DB2-BD59-A6C34878D82A}">
                    <a16:rowId xmlns:a16="http://schemas.microsoft.com/office/drawing/2014/main" val="10000"/>
                  </a:ext>
                </a:extLst>
              </a:tr>
              <a:tr h="2514912">
                <a:tc>
                  <a:txBody>
                    <a:bodyPr/>
                    <a:lstStyle/>
                    <a:p>
                      <a:pPr marL="1443038" indent="-1443038">
                        <a:spcAft>
                          <a:spcPts val="1200"/>
                        </a:spcAft>
                      </a:pPr>
                      <a:r>
                        <a:rPr lang="cs-CZ" sz="2400" dirty="0">
                          <a:latin typeface="Gill Sans MT" panose="020B0502020104020203" pitchFamily="34" charset="-18"/>
                        </a:rPr>
                        <a:t>Technické hry: 20 % z IN-OUT + </a:t>
                      </a:r>
                      <a:br>
                        <a:rPr lang="cs-CZ" sz="2400" dirty="0">
                          <a:latin typeface="Gill Sans MT" panose="020B0502020104020203" pitchFamily="34" charset="-18"/>
                        </a:rPr>
                      </a:br>
                      <a:r>
                        <a:rPr lang="cs-CZ" sz="2400" dirty="0">
                          <a:latin typeface="Gill Sans MT" panose="020B0502020104020203" pitchFamily="34" charset="-18"/>
                        </a:rPr>
                        <a:t>55 Kč/přístroj/den</a:t>
                      </a:r>
                    </a:p>
                    <a:p>
                      <a:pPr marL="0" indent="0">
                        <a:tabLst>
                          <a:tab pos="1443038" algn="l"/>
                        </a:tabLst>
                      </a:pPr>
                      <a:r>
                        <a:rPr lang="cs-CZ" sz="2400" dirty="0">
                          <a:latin typeface="Gill Sans MT" panose="020B0502020104020203" pitchFamily="34" charset="-18"/>
                        </a:rPr>
                        <a:t>Ostatní hry:      20 % z IN-OUT</a:t>
                      </a:r>
                    </a:p>
                  </a:txBody>
                  <a:tcPr marL="91433" marR="91433" marT="45748" marB="45748"/>
                </a:tc>
                <a:tc>
                  <a:txBody>
                    <a:bodyPr/>
                    <a:lstStyle/>
                    <a:p>
                      <a:pPr marL="1443038" indent="-1443038">
                        <a:spcBef>
                          <a:spcPts val="0"/>
                        </a:spcBef>
                        <a:spcAft>
                          <a:spcPts val="1200"/>
                        </a:spcAft>
                      </a:pPr>
                      <a:r>
                        <a:rPr lang="cs-CZ" sz="2400" dirty="0">
                          <a:latin typeface="Gill Sans MT" panose="020B0502020104020203" pitchFamily="34" charset="-18"/>
                        </a:rPr>
                        <a:t>Technické</a:t>
                      </a:r>
                      <a:r>
                        <a:rPr lang="cs-CZ" sz="2400" baseline="0" dirty="0">
                          <a:latin typeface="Gill Sans MT" panose="020B0502020104020203" pitchFamily="34" charset="-18"/>
                        </a:rPr>
                        <a:t> hry: </a:t>
                      </a:r>
                      <a:r>
                        <a:rPr lang="cs-CZ" sz="2400" dirty="0">
                          <a:latin typeface="Gill Sans MT" panose="020B0502020104020203" pitchFamily="34" charset="-18"/>
                        </a:rPr>
                        <a:t>28 % z IN-OUT + </a:t>
                      </a:r>
                      <a:br>
                        <a:rPr lang="cs-CZ" sz="2400" dirty="0">
                          <a:latin typeface="Gill Sans MT" panose="020B0502020104020203" pitchFamily="34" charset="-18"/>
                        </a:rPr>
                      </a:br>
                      <a:r>
                        <a:rPr lang="cs-CZ" sz="2400" dirty="0">
                          <a:latin typeface="Gill Sans MT" panose="020B0502020104020203" pitchFamily="34" charset="-18"/>
                        </a:rPr>
                        <a:t>80 Kč/přístroj/den</a:t>
                      </a:r>
                    </a:p>
                    <a:p>
                      <a:r>
                        <a:rPr lang="cs-CZ" sz="2400" dirty="0">
                          <a:latin typeface="Gill Sans MT" panose="020B0502020104020203" pitchFamily="34" charset="-18"/>
                        </a:rPr>
                        <a:t>Ostatní hry:      23 % z IN-OUT</a:t>
                      </a:r>
                    </a:p>
                  </a:txBody>
                  <a:tcPr marL="91433" marR="91433" marT="45748" marB="45748"/>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71393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Změna rozpočtového určení odvodu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45</a:t>
            </a:fld>
            <a:endParaRPr lang="cs-CZ"/>
          </a:p>
        </p:txBody>
      </p:sp>
      <p:graphicFrame>
        <p:nvGraphicFramePr>
          <p:cNvPr id="5" name="Zástupný symbol pro obsah 3">
            <a:extLst>
              <a:ext uri="{FF2B5EF4-FFF2-40B4-BE49-F238E27FC236}">
                <a16:creationId xmlns:a16="http://schemas.microsoft.com/office/drawing/2014/main" id="{19F7B8AF-1E68-4CEA-B65D-B82EEA929D02}"/>
              </a:ext>
            </a:extLst>
          </p:cNvPr>
          <p:cNvGraphicFramePr>
            <a:graphicFrameLocks/>
          </p:cNvGraphicFramePr>
          <p:nvPr>
            <p:extLst>
              <p:ext uri="{D42A27DB-BD31-4B8C-83A1-F6EECF244321}">
                <p14:modId xmlns:p14="http://schemas.microsoft.com/office/powerpoint/2010/main" val="1898628293"/>
              </p:ext>
            </p:extLst>
          </p:nvPr>
        </p:nvGraphicFramePr>
        <p:xfrm>
          <a:off x="1275348" y="1341442"/>
          <a:ext cx="9641304" cy="4129364"/>
        </p:xfrm>
        <a:graphic>
          <a:graphicData uri="http://schemas.openxmlformats.org/drawingml/2006/table">
            <a:tbl>
              <a:tblPr firstRow="1" bandRow="1">
                <a:tableStyleId>{21E4AEA4-8DFA-4A89-87EB-49C32662AFE0}</a:tableStyleId>
              </a:tblPr>
              <a:tblGrid>
                <a:gridCol w="1606884">
                  <a:extLst>
                    <a:ext uri="{9D8B030D-6E8A-4147-A177-3AD203B41FA5}">
                      <a16:colId xmlns:a16="http://schemas.microsoft.com/office/drawing/2014/main" val="20000"/>
                    </a:ext>
                  </a:extLst>
                </a:gridCol>
                <a:gridCol w="1606884">
                  <a:extLst>
                    <a:ext uri="{9D8B030D-6E8A-4147-A177-3AD203B41FA5}">
                      <a16:colId xmlns:a16="http://schemas.microsoft.com/office/drawing/2014/main" val="20001"/>
                    </a:ext>
                  </a:extLst>
                </a:gridCol>
                <a:gridCol w="1606884">
                  <a:extLst>
                    <a:ext uri="{9D8B030D-6E8A-4147-A177-3AD203B41FA5}">
                      <a16:colId xmlns:a16="http://schemas.microsoft.com/office/drawing/2014/main" val="20002"/>
                    </a:ext>
                  </a:extLst>
                </a:gridCol>
                <a:gridCol w="1606884">
                  <a:extLst>
                    <a:ext uri="{9D8B030D-6E8A-4147-A177-3AD203B41FA5}">
                      <a16:colId xmlns:a16="http://schemas.microsoft.com/office/drawing/2014/main" val="20003"/>
                    </a:ext>
                  </a:extLst>
                </a:gridCol>
                <a:gridCol w="1606884">
                  <a:extLst>
                    <a:ext uri="{9D8B030D-6E8A-4147-A177-3AD203B41FA5}">
                      <a16:colId xmlns:a16="http://schemas.microsoft.com/office/drawing/2014/main" val="20004"/>
                    </a:ext>
                  </a:extLst>
                </a:gridCol>
                <a:gridCol w="1606884">
                  <a:extLst>
                    <a:ext uri="{9D8B030D-6E8A-4147-A177-3AD203B41FA5}">
                      <a16:colId xmlns:a16="http://schemas.microsoft.com/office/drawing/2014/main" val="20005"/>
                    </a:ext>
                  </a:extLst>
                </a:gridCol>
              </a:tblGrid>
              <a:tr h="718756">
                <a:tc gridSpan="3">
                  <a:txBody>
                    <a:bodyPr/>
                    <a:lstStyle/>
                    <a:p>
                      <a:pPr algn="ctr"/>
                      <a:r>
                        <a:rPr lang="cs-CZ" sz="2000" dirty="0">
                          <a:latin typeface="Gill Sans MT" panose="020B0502020104020203" pitchFamily="34" charset="-18"/>
                        </a:rPr>
                        <a:t>Rozpočtové</a:t>
                      </a:r>
                      <a:r>
                        <a:rPr lang="cs-CZ" sz="2000" baseline="0" dirty="0">
                          <a:latin typeface="Gill Sans MT" panose="020B0502020104020203" pitchFamily="34" charset="-18"/>
                        </a:rPr>
                        <a:t> určení odvodu do 2015</a:t>
                      </a:r>
                      <a:endParaRPr lang="cs-CZ" sz="2000" dirty="0">
                        <a:latin typeface="Gill Sans MT" panose="020B0502020104020203" pitchFamily="34" charset="-18"/>
                      </a:endParaRPr>
                    </a:p>
                  </a:txBody>
                  <a:tcPr marL="91433" marR="91433" marT="45748" marB="45748" anchor="ctr"/>
                </a:tc>
                <a:tc hMerge="1">
                  <a:txBody>
                    <a:bodyPr/>
                    <a:lstStyle/>
                    <a:p>
                      <a:endParaRPr lang="cs-CZ" sz="1800" dirty="0"/>
                    </a:p>
                  </a:txBody>
                  <a:tcPr marL="91433" marR="91433" marT="45748" marB="45748"/>
                </a:tc>
                <a:tc hMerge="1">
                  <a:txBody>
                    <a:bodyPr/>
                    <a:lstStyle/>
                    <a:p>
                      <a:endParaRPr lang="cs-CZ" sz="1800" dirty="0"/>
                    </a:p>
                  </a:txBody>
                  <a:tcPr marL="91433" marR="91433" marT="45748" marB="45748"/>
                </a:tc>
                <a:tc gridSpan="3">
                  <a:txBody>
                    <a:bodyPr/>
                    <a:lstStyle/>
                    <a:p>
                      <a:pPr algn="ctr"/>
                      <a:r>
                        <a:rPr lang="cs-CZ" sz="2000" dirty="0">
                          <a:latin typeface="Gill Sans MT" panose="020B0502020104020203" pitchFamily="34" charset="-18"/>
                        </a:rPr>
                        <a:t>Rozpočtové</a:t>
                      </a:r>
                      <a:r>
                        <a:rPr lang="cs-CZ" sz="2000" baseline="0" dirty="0">
                          <a:latin typeface="Gill Sans MT" panose="020B0502020104020203" pitchFamily="34" charset="-18"/>
                        </a:rPr>
                        <a:t> určení odvodu pro 2016</a:t>
                      </a:r>
                      <a:endParaRPr lang="cs-CZ" sz="2000" dirty="0">
                        <a:latin typeface="Gill Sans MT" panose="020B0502020104020203" pitchFamily="34" charset="-18"/>
                      </a:endParaRPr>
                    </a:p>
                  </a:txBody>
                  <a:tcPr marL="91433" marR="91433" marT="45748" marB="45748" anchor="ctr"/>
                </a:tc>
                <a:tc hMerge="1">
                  <a:txBody>
                    <a:bodyPr/>
                    <a:lstStyle/>
                    <a:p>
                      <a:endParaRPr lang="cs-CZ" sz="1800" dirty="0"/>
                    </a:p>
                  </a:txBody>
                  <a:tcPr marL="91433" marR="91433" marT="45748" marB="45748"/>
                </a:tc>
                <a:tc hMerge="1">
                  <a:txBody>
                    <a:bodyPr/>
                    <a:lstStyle/>
                    <a:p>
                      <a:endParaRPr lang="cs-CZ" sz="1800" dirty="0"/>
                    </a:p>
                  </a:txBody>
                  <a:tcPr marL="91433" marR="91433" marT="45748" marB="45748"/>
                </a:tc>
                <a:extLst>
                  <a:ext uri="{0D108BD9-81ED-4DB2-BD59-A6C34878D82A}">
                    <a16:rowId xmlns:a16="http://schemas.microsoft.com/office/drawing/2014/main" val="10000"/>
                  </a:ext>
                </a:extLst>
              </a:tr>
              <a:tr h="667296">
                <a:tc>
                  <a:txBody>
                    <a:bodyPr/>
                    <a:lstStyle/>
                    <a:p>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Stát</a:t>
                      </a:r>
                    </a:p>
                  </a:txBody>
                  <a:tcPr marL="91433" marR="91433" marT="45748" marB="45748" anchor="ctr"/>
                </a:tc>
                <a:tc>
                  <a:txBody>
                    <a:bodyPr/>
                    <a:lstStyle/>
                    <a:p>
                      <a:pPr algn="ctr"/>
                      <a:r>
                        <a:rPr lang="cs-CZ" sz="2800" dirty="0">
                          <a:latin typeface="Gill Sans MT" panose="020B0502020104020203" pitchFamily="34" charset="-18"/>
                        </a:rPr>
                        <a:t>Obce</a:t>
                      </a:r>
                    </a:p>
                  </a:txBody>
                  <a:tcPr marL="91433" marR="91433" marT="45748" marB="45748" anchor="ctr"/>
                </a:tc>
                <a:tc>
                  <a:txBody>
                    <a:bodyPr/>
                    <a:lstStyle/>
                    <a:p>
                      <a:pPr algn="ct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Stát</a:t>
                      </a:r>
                    </a:p>
                  </a:txBody>
                  <a:tcPr marL="91433" marR="91433" marT="45748" marB="45748" anchor="ctr"/>
                </a:tc>
                <a:tc>
                  <a:txBody>
                    <a:bodyPr/>
                    <a:lstStyle/>
                    <a:p>
                      <a:pPr algn="ctr"/>
                      <a:r>
                        <a:rPr lang="cs-CZ" sz="2800" dirty="0">
                          <a:latin typeface="Gill Sans MT" panose="020B0502020104020203" pitchFamily="34" charset="-18"/>
                        </a:rPr>
                        <a:t>Obce</a:t>
                      </a:r>
                    </a:p>
                  </a:txBody>
                  <a:tcPr marL="91433" marR="91433" marT="45748" marB="45748" anchor="ctr"/>
                </a:tc>
                <a:extLst>
                  <a:ext uri="{0D108BD9-81ED-4DB2-BD59-A6C34878D82A}">
                    <a16:rowId xmlns:a16="http://schemas.microsoft.com/office/drawing/2014/main" val="10001"/>
                  </a:ext>
                </a:extLst>
              </a:tr>
              <a:tr h="1260698">
                <a:tc>
                  <a:txBody>
                    <a:bodyPr/>
                    <a:lstStyle/>
                    <a:p>
                      <a:r>
                        <a:rPr lang="cs-CZ" sz="2800" dirty="0">
                          <a:latin typeface="Gill Sans MT" panose="020B0502020104020203" pitchFamily="34" charset="-18"/>
                        </a:rPr>
                        <a:t>Výnos</a:t>
                      </a:r>
                      <a:r>
                        <a:rPr lang="cs-CZ" sz="2800" baseline="0" dirty="0">
                          <a:latin typeface="Gill Sans MT" panose="020B0502020104020203" pitchFamily="34" charset="-18"/>
                        </a:rPr>
                        <a:t> z technické hry</a:t>
                      </a: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20 %</a:t>
                      </a:r>
                    </a:p>
                  </a:txBody>
                  <a:tcPr marL="91433" marR="91433" marT="45748" marB="45748" anchor="ctr"/>
                </a:tc>
                <a:tc>
                  <a:txBody>
                    <a:bodyPr/>
                    <a:lstStyle/>
                    <a:p>
                      <a:pPr algn="ctr"/>
                      <a:r>
                        <a:rPr lang="cs-CZ" sz="2800" dirty="0">
                          <a:latin typeface="Gill Sans MT" panose="020B0502020104020203" pitchFamily="34" charset="-18"/>
                        </a:rPr>
                        <a:t>80 %</a:t>
                      </a:r>
                    </a:p>
                  </a:txBody>
                  <a:tcPr marL="91433" marR="91433" marT="45748" marB="45748" anchor="ctr"/>
                </a:tc>
                <a:tc>
                  <a:txBody>
                    <a:bodyPr/>
                    <a:lstStyle/>
                    <a:p>
                      <a:r>
                        <a:rPr lang="cs-CZ" sz="2800" dirty="0">
                          <a:latin typeface="Gill Sans MT" panose="020B0502020104020203" pitchFamily="34" charset="-18"/>
                        </a:rPr>
                        <a:t>Výnos</a:t>
                      </a:r>
                      <a:r>
                        <a:rPr lang="cs-CZ" sz="2800" baseline="0" dirty="0">
                          <a:latin typeface="Gill Sans MT" panose="020B0502020104020203" pitchFamily="34" charset="-18"/>
                        </a:rPr>
                        <a:t> z technické hry</a:t>
                      </a: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37 %</a:t>
                      </a:r>
                    </a:p>
                  </a:txBody>
                  <a:tcPr marL="91433" marR="91433" marT="45748" marB="45748" anchor="ctr"/>
                </a:tc>
                <a:tc>
                  <a:txBody>
                    <a:bodyPr/>
                    <a:lstStyle/>
                    <a:p>
                      <a:pPr algn="ctr"/>
                      <a:r>
                        <a:rPr lang="cs-CZ" sz="2800" dirty="0">
                          <a:latin typeface="Gill Sans MT" panose="020B0502020104020203" pitchFamily="34" charset="-18"/>
                        </a:rPr>
                        <a:t>63 %</a:t>
                      </a:r>
                    </a:p>
                  </a:txBody>
                  <a:tcPr marL="91433" marR="91433" marT="45748" marB="45748" anchor="ctr"/>
                </a:tc>
                <a:extLst>
                  <a:ext uri="{0D108BD9-81ED-4DB2-BD59-A6C34878D82A}">
                    <a16:rowId xmlns:a16="http://schemas.microsoft.com/office/drawing/2014/main" val="10002"/>
                  </a:ext>
                </a:extLst>
              </a:tr>
              <a:tr h="882512">
                <a:tc>
                  <a:txBody>
                    <a:bodyPr/>
                    <a:lstStyle/>
                    <a:p>
                      <a:r>
                        <a:rPr lang="cs-CZ" sz="2800" dirty="0">
                          <a:latin typeface="Gill Sans MT" panose="020B0502020104020203" pitchFamily="34" charset="-18"/>
                        </a:rPr>
                        <a:t>Výnos z ostatních her</a:t>
                      </a:r>
                    </a:p>
                  </a:txBody>
                  <a:tcPr marL="91433" marR="91433" marT="45748" marB="45748" anchor="ctr"/>
                </a:tc>
                <a:tc>
                  <a:txBody>
                    <a:bodyPr/>
                    <a:lstStyle/>
                    <a:p>
                      <a:pPr algn="ctr"/>
                      <a:r>
                        <a:rPr lang="cs-CZ" sz="2800" dirty="0">
                          <a:latin typeface="Gill Sans MT" panose="020B0502020104020203" pitchFamily="34" charset="-18"/>
                        </a:rPr>
                        <a:t>70 %</a:t>
                      </a:r>
                    </a:p>
                  </a:txBody>
                  <a:tcPr marL="91433" marR="91433" marT="45748" marB="45748" anchor="ctr"/>
                </a:tc>
                <a:tc>
                  <a:txBody>
                    <a:bodyPr/>
                    <a:lstStyle/>
                    <a:p>
                      <a:pPr algn="ctr"/>
                      <a:r>
                        <a:rPr lang="cs-CZ" sz="2800" dirty="0">
                          <a:latin typeface="Gill Sans MT" panose="020B0502020104020203" pitchFamily="34" charset="-18"/>
                        </a:rPr>
                        <a:t>30 %</a:t>
                      </a:r>
                    </a:p>
                  </a:txBody>
                  <a:tcPr marL="91433" marR="91433" marT="45748" marB="45748" anchor="ctr"/>
                </a:tc>
                <a:tc>
                  <a:txBody>
                    <a:bodyPr/>
                    <a:lstStyle/>
                    <a:p>
                      <a:r>
                        <a:rPr lang="cs-CZ" sz="2800" dirty="0">
                          <a:latin typeface="Gill Sans MT" panose="020B0502020104020203" pitchFamily="34" charset="-18"/>
                        </a:rPr>
                        <a:t>Výnos z ostatních her</a:t>
                      </a:r>
                    </a:p>
                  </a:txBody>
                  <a:tcPr marL="91433" marR="91433" marT="45748" marB="45748" anchor="ctr"/>
                </a:tc>
                <a:tc>
                  <a:txBody>
                    <a:bodyPr/>
                    <a:lstStyle/>
                    <a:p>
                      <a:pPr algn="ctr"/>
                      <a:r>
                        <a:rPr lang="cs-CZ" sz="2800" dirty="0">
                          <a:latin typeface="Gill Sans MT" panose="020B0502020104020203" pitchFamily="34" charset="-18"/>
                        </a:rPr>
                        <a:t>70 %</a:t>
                      </a:r>
                    </a:p>
                  </a:txBody>
                  <a:tcPr marL="91433" marR="91433" marT="45748" marB="45748" anchor="ctr"/>
                </a:tc>
                <a:tc>
                  <a:txBody>
                    <a:bodyPr/>
                    <a:lstStyle/>
                    <a:p>
                      <a:pPr algn="ctr"/>
                      <a:r>
                        <a:rPr lang="cs-CZ" sz="2800" dirty="0">
                          <a:latin typeface="Gill Sans MT" panose="020B0502020104020203" pitchFamily="34" charset="-18"/>
                        </a:rPr>
                        <a:t>30 %</a:t>
                      </a:r>
                    </a:p>
                  </a:txBody>
                  <a:tcPr marL="91433" marR="91433" marT="45748" marB="45748"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030824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Původní nepřijatý návrh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tzv. Lex Volný (sněmovní tisk 437)</a:t>
            </a:r>
          </a:p>
          <a:p>
            <a:r>
              <a:rPr lang="cs-CZ" dirty="0"/>
              <a:t>navrhované sazby pro rok 2016:</a:t>
            </a:r>
          </a:p>
          <a:p>
            <a:pPr lvl="1"/>
            <a:r>
              <a:rPr lang="cs-CZ" dirty="0"/>
              <a:t>25 % z IN-OUT + 110 Kč/přístroj/den pro technickou hru</a:t>
            </a:r>
          </a:p>
          <a:p>
            <a:pPr lvl="1"/>
            <a:r>
              <a:rPr lang="cs-CZ" dirty="0"/>
              <a:t>25 % z IN-OUT pro ostatní hry</a:t>
            </a:r>
          </a:p>
          <a:p>
            <a:r>
              <a:rPr lang="cs-CZ" dirty="0"/>
              <a:t>navrhované rozpočtové určení u technických her: 40 % stát a 60 % obce </a:t>
            </a:r>
          </a:p>
          <a:p>
            <a:r>
              <a:rPr lang="cs-CZ" dirty="0"/>
              <a:t>20. října 2015 vzat zpět</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46</a:t>
            </a:fld>
            <a:endParaRPr lang="cs-CZ"/>
          </a:p>
        </p:txBody>
      </p:sp>
    </p:spTree>
    <p:extLst>
      <p:ext uri="{BB962C8B-B14F-4D97-AF65-F5344CB8AC3E}">
        <p14:creationId xmlns:p14="http://schemas.microsoft.com/office/powerpoint/2010/main" val="41410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6. Daň z hazardních her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Obecně k dani z hazardních her</a:t>
            </a:r>
          </a:p>
          <a:p>
            <a:pPr marL="514350" indent="-514350">
              <a:buFont typeface="+mj-lt"/>
              <a:buAutoNum type="alphaUcPeriod"/>
            </a:pPr>
            <a:r>
              <a:rPr lang="cs-CZ" dirty="0"/>
              <a:t>Konstrukční prvky daně z hazardních her</a:t>
            </a:r>
          </a:p>
          <a:p>
            <a:pPr marL="514350" indent="-514350">
              <a:buFont typeface="+mj-lt"/>
              <a:buAutoNum type="alphaUcPeriod"/>
            </a:pPr>
            <a:r>
              <a:rPr lang="cs-CZ" dirty="0"/>
              <a:t>Správa daně z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47</a:t>
            </a:fld>
            <a:endParaRPr lang="cs-CZ"/>
          </a:p>
        </p:txBody>
      </p:sp>
    </p:spTree>
    <p:extLst>
      <p:ext uri="{BB962C8B-B14F-4D97-AF65-F5344CB8AC3E}">
        <p14:creationId xmlns:p14="http://schemas.microsoft.com/office/powerpoint/2010/main" val="26715633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Obecné informace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součást nové komplexní úpravy trhu s hazardními hrami od 1. ledna 2017</a:t>
            </a:r>
          </a:p>
          <a:p>
            <a:pPr lvl="1"/>
            <a:r>
              <a:rPr lang="cs-CZ" dirty="0"/>
              <a:t>zákon o hazardních hrách (186/2016 Sb.; ZHH)</a:t>
            </a:r>
          </a:p>
          <a:p>
            <a:pPr lvl="1"/>
            <a:r>
              <a:rPr lang="cs-CZ" dirty="0"/>
              <a:t>zákon o dani z hazardních her (187/2016 Sb.; ZDHH)</a:t>
            </a:r>
          </a:p>
          <a:p>
            <a:pPr lvl="1"/>
            <a:r>
              <a:rPr lang="cs-CZ" dirty="0"/>
              <a:t>změnový zákon (č. 188/2016 Sb.)</a:t>
            </a:r>
          </a:p>
          <a:p>
            <a:r>
              <a:rPr lang="cs-CZ" dirty="0"/>
              <a:t>nahrazení odvodu z loterií daní z hazardních her</a:t>
            </a:r>
          </a:p>
          <a:p>
            <a:r>
              <a:rPr lang="cs-CZ" dirty="0"/>
              <a:t>II. fáze reformy zdanění hazardních her</a:t>
            </a:r>
          </a:p>
          <a:p>
            <a:r>
              <a:rPr lang="cs-CZ" dirty="0"/>
              <a:t>sektorová daň</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48</a:t>
            </a:fld>
            <a:endParaRPr lang="cs-CZ"/>
          </a:p>
        </p:txBody>
      </p:sp>
    </p:spTree>
    <p:extLst>
      <p:ext uri="{BB962C8B-B14F-4D97-AF65-F5344CB8AC3E}">
        <p14:creationId xmlns:p14="http://schemas.microsoft.com/office/powerpoint/2010/main" val="23560708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Konstrukční prvky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Subjekt daně</a:t>
            </a:r>
          </a:p>
          <a:p>
            <a:pPr marL="571500" indent="-571500">
              <a:buFont typeface="+mj-lt"/>
              <a:buAutoNum type="romanUcPeriod"/>
            </a:pPr>
            <a:r>
              <a:rPr lang="cs-CZ" dirty="0"/>
              <a:t>Předmět daně</a:t>
            </a:r>
          </a:p>
          <a:p>
            <a:pPr marL="571500" indent="-571500">
              <a:buFont typeface="+mj-lt"/>
              <a:buAutoNum type="romanUcPeriod"/>
            </a:pPr>
            <a:r>
              <a:rPr lang="cs-CZ" dirty="0"/>
              <a:t>Základ daně</a:t>
            </a:r>
          </a:p>
          <a:p>
            <a:pPr marL="571500" indent="-571500">
              <a:buFont typeface="+mj-lt"/>
              <a:buAutoNum type="romanUcPeriod"/>
            </a:pPr>
            <a:r>
              <a:rPr lang="cs-CZ" dirty="0"/>
              <a:t>Sazba daně</a:t>
            </a:r>
          </a:p>
          <a:p>
            <a:pPr marL="571500" indent="-571500">
              <a:buFont typeface="+mj-lt"/>
              <a:buAutoNum type="romanUcPeriod"/>
            </a:pPr>
            <a:r>
              <a:rPr lang="cs-CZ" dirty="0"/>
              <a:t>Výpočet daně</a:t>
            </a:r>
          </a:p>
          <a:p>
            <a:pPr marL="571500" indent="-571500">
              <a:buFont typeface="+mj-lt"/>
              <a:buAutoNum type="romanUcPeriod"/>
            </a:pPr>
            <a:r>
              <a:rPr lang="cs-CZ" strike="sngStrike" dirty="0"/>
              <a:t>Úlevy na dani</a:t>
            </a:r>
          </a:p>
          <a:p>
            <a:pPr marL="571500" indent="-571500">
              <a:buFont typeface="+mj-lt"/>
              <a:buAutoNum type="romanUcPeriod"/>
            </a:pPr>
            <a:r>
              <a:rPr lang="cs-CZ" dirty="0"/>
              <a:t>Zdaňovací období</a:t>
            </a:r>
          </a:p>
          <a:p>
            <a:pPr marL="571500" indent="-571500">
              <a:buFont typeface="+mj-lt"/>
              <a:buAutoNum type="romanUcPeriod"/>
            </a:pPr>
            <a:r>
              <a:rPr lang="cs-CZ" altLang="cs-CZ" dirty="0"/>
              <a:t>Rozpočtové určení daně</a:t>
            </a: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49</a:t>
            </a:fld>
            <a:endParaRPr lang="cs-CZ"/>
          </a:p>
        </p:txBody>
      </p:sp>
    </p:spTree>
    <p:extLst>
      <p:ext uri="{BB962C8B-B14F-4D97-AF65-F5344CB8AC3E}">
        <p14:creationId xmlns:p14="http://schemas.microsoft.com/office/powerpoint/2010/main" val="397333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veřejnoprávní úprava</a:t>
            </a:r>
          </a:p>
          <a:p>
            <a:pPr lvl="1"/>
            <a:r>
              <a:rPr lang="cs-CZ" dirty="0"/>
              <a:t>vymezení hazardní hry v zákoně o hazardních hrách (§ 3 odst. 1 z. č. 186/2016 Sb.)</a:t>
            </a:r>
          </a:p>
          <a:p>
            <a:pPr lvl="1"/>
            <a:r>
              <a:rPr lang="cs-CZ" dirty="0"/>
              <a:t>Hazardní hrou se rozumí hra, </a:t>
            </a:r>
            <a:r>
              <a:rPr lang="cs-CZ" dirty="0">
                <a:solidFill>
                  <a:schemeClr val="accent1"/>
                </a:solidFill>
              </a:rPr>
              <a:t>sázka</a:t>
            </a:r>
            <a:r>
              <a:rPr lang="cs-CZ" dirty="0"/>
              <a:t> nebo los, do nichž sázející vloží </a:t>
            </a:r>
            <a:r>
              <a:rPr lang="cs-CZ" dirty="0">
                <a:solidFill>
                  <a:schemeClr val="accent4"/>
                </a:solidFill>
              </a:rPr>
              <a:t>sázku</a:t>
            </a:r>
            <a:r>
              <a:rPr lang="cs-CZ" dirty="0"/>
              <a:t>, jejíž návratnost se nezaručuje, a v nichž o výhře nebo prohře rozhoduje zcela nebo zčásti náhoda nebo neznámá okolnost.</a:t>
            </a:r>
          </a:p>
          <a:p>
            <a:pPr lvl="1"/>
            <a:r>
              <a:rPr lang="cs-CZ" b="1" dirty="0"/>
              <a:t>sázka</a:t>
            </a:r>
          </a:p>
          <a:p>
            <a:pPr lvl="2"/>
            <a:r>
              <a:rPr lang="cs-CZ" dirty="0">
                <a:solidFill>
                  <a:schemeClr val="accent1"/>
                </a:solidFill>
              </a:rPr>
              <a:t>význam podle občanského zákoníku</a:t>
            </a:r>
          </a:p>
          <a:p>
            <a:pPr lvl="2"/>
            <a:r>
              <a:rPr lang="cs-CZ" dirty="0">
                <a:solidFill>
                  <a:schemeClr val="accent4"/>
                </a:solidFill>
              </a:rPr>
              <a:t>význam podle zákona o hazardních hrách</a:t>
            </a:r>
          </a:p>
          <a:p>
            <a:pPr marL="457200" lvl="1"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10554263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Subjekt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subjektem je </a:t>
            </a:r>
            <a:r>
              <a:rPr lang="cs-CZ" b="1" dirty="0"/>
              <a:t>poplatník daně</a:t>
            </a:r>
          </a:p>
          <a:p>
            <a:r>
              <a:rPr lang="cs-CZ" altLang="cs-CZ" dirty="0"/>
              <a:t>u odvodu „provozovatel loterie nebo jiné podobné hry“</a:t>
            </a:r>
          </a:p>
          <a:p>
            <a:pPr lvl="1"/>
            <a:r>
              <a:rPr lang="cs-CZ" altLang="cs-CZ" dirty="0"/>
              <a:t>provozovatelem je právnická osoba se sídlem v České republice, která je držitelem povolení</a:t>
            </a:r>
          </a:p>
          <a:p>
            <a:r>
              <a:rPr lang="cs-CZ" altLang="cs-CZ" dirty="0"/>
              <a:t>u daně </a:t>
            </a:r>
            <a:r>
              <a:rPr lang="cs-CZ" altLang="cs-CZ" b="1" dirty="0"/>
              <a:t>legální i nelegální </a:t>
            </a:r>
            <a:r>
              <a:rPr lang="cs-CZ" altLang="cs-CZ" dirty="0"/>
              <a:t>provozovatelé, tj.</a:t>
            </a:r>
          </a:p>
          <a:p>
            <a:pPr lvl="1">
              <a:buSzPct val="68000"/>
            </a:pPr>
            <a:r>
              <a:rPr lang="cs-CZ" altLang="cs-CZ" dirty="0"/>
              <a:t>držitel základního povolení</a:t>
            </a:r>
          </a:p>
          <a:p>
            <a:pPr lvl="1">
              <a:buSzPct val="68000"/>
            </a:pPr>
            <a:r>
              <a:rPr lang="cs-CZ" altLang="cs-CZ" dirty="0"/>
              <a:t>ten, kdo hazardní hru provozuje bez povolení</a:t>
            </a:r>
          </a:p>
          <a:p>
            <a:pPr lvl="1">
              <a:buSzPct val="68000"/>
            </a:pPr>
            <a:r>
              <a:rPr lang="cs-CZ" altLang="cs-CZ" dirty="0"/>
              <a:t>ohlašovatel hazardní hry</a:t>
            </a:r>
          </a:p>
          <a:p>
            <a:pPr lvl="1">
              <a:buSzPct val="68000"/>
            </a:pPr>
            <a:r>
              <a:rPr lang="cs-CZ" altLang="cs-CZ" dirty="0"/>
              <a:t>ten, kdo hazardní hru provozuje bez ohlášení</a:t>
            </a: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50</a:t>
            </a:fld>
            <a:endParaRPr lang="cs-CZ"/>
          </a:p>
        </p:txBody>
      </p:sp>
    </p:spTree>
    <p:extLst>
      <p:ext uri="{BB962C8B-B14F-4D97-AF65-F5344CB8AC3E}">
        <p14:creationId xmlns:p14="http://schemas.microsoft.com/office/powerpoint/2010/main" val="9620428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dirty="0"/>
              <a:t>u odvodu provozování loterie nebo jiné podobné hry </a:t>
            </a:r>
          </a:p>
          <a:p>
            <a:pPr lvl="1"/>
            <a:r>
              <a:rPr lang="cs-CZ" altLang="cs-CZ" dirty="0"/>
              <a:t>bez explicitního vymezení teritoriální a osobní působnosti</a:t>
            </a:r>
          </a:p>
          <a:p>
            <a:r>
              <a:rPr lang="cs-CZ" altLang="cs-CZ" dirty="0"/>
              <a:t>u daně provozování hazardní hry </a:t>
            </a:r>
            <a:r>
              <a:rPr lang="cs-CZ" altLang="cs-CZ" b="1" dirty="0"/>
              <a:t>na území České republiky pro účastníka hazardní hry</a:t>
            </a:r>
            <a:r>
              <a:rPr lang="cs-CZ" altLang="cs-CZ" dirty="0"/>
              <a:t>, pro které je </a:t>
            </a:r>
            <a:r>
              <a:rPr lang="cs-CZ" altLang="cs-CZ" b="1" dirty="0"/>
              <a:t>potřeba povolení nebo ohlášení</a:t>
            </a:r>
          </a:p>
          <a:p>
            <a:pPr lvl="1"/>
            <a:r>
              <a:rPr lang="cs-CZ" altLang="cs-CZ" dirty="0"/>
              <a:t>explicitní úprava místní a osobní působnosti (viz následující 2 slidy)</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51</a:t>
            </a:fld>
            <a:endParaRPr lang="cs-CZ"/>
          </a:p>
        </p:txBody>
      </p:sp>
    </p:spTree>
    <p:extLst>
      <p:ext uri="{BB962C8B-B14F-4D97-AF65-F5344CB8AC3E}">
        <p14:creationId xmlns:p14="http://schemas.microsoft.com/office/powerpoint/2010/main" val="40164761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místní působnost pro </a:t>
            </a:r>
            <a:r>
              <a:rPr lang="cs-CZ" b="1" dirty="0" err="1"/>
              <a:t>land-based</a:t>
            </a:r>
            <a:r>
              <a:rPr lang="cs-CZ" b="1" dirty="0"/>
              <a:t> provozování</a:t>
            </a:r>
          </a:p>
          <a:p>
            <a:pPr lvl="1"/>
            <a:r>
              <a:rPr lang="cs-CZ" dirty="0"/>
              <a:t>podmínka provozování na území České republiky</a:t>
            </a:r>
          </a:p>
          <a:p>
            <a:r>
              <a:rPr lang="cs-CZ" b="1" dirty="0"/>
              <a:t>místní působnost pro on-line</a:t>
            </a:r>
            <a:r>
              <a:rPr lang="cs-CZ" sz="2400" b="1" dirty="0"/>
              <a:t> </a:t>
            </a:r>
            <a:r>
              <a:rPr lang="cs-CZ" b="1" dirty="0"/>
              <a:t>provozování</a:t>
            </a:r>
          </a:p>
          <a:p>
            <a:pPr lvl="1"/>
            <a:r>
              <a:rPr lang="cs-CZ" dirty="0"/>
              <a:t>podmínka provozování na území České republiky, ale:</a:t>
            </a:r>
          </a:p>
          <a:p>
            <a:pPr lvl="1"/>
            <a:r>
              <a:rPr lang="cs-CZ" dirty="0"/>
              <a:t>uplatní se fikce provozování na území České republiky, je-li</a:t>
            </a:r>
          </a:p>
          <a:p>
            <a:pPr lvl="2"/>
            <a:r>
              <a:rPr lang="cs-CZ" dirty="0"/>
              <a:t>hazardní hra dostupná na území České republiky</a:t>
            </a:r>
          </a:p>
          <a:p>
            <a:pPr lvl="2"/>
            <a:r>
              <a:rPr lang="cs-CZ" dirty="0"/>
              <a:t>hazardní hra dostupná mimo území České republiky, pokud je také dostupná na území České republiky, kde je provozována na základě základního povolení pro tuto hru</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52</a:t>
            </a:fld>
            <a:endParaRPr lang="cs-CZ"/>
          </a:p>
        </p:txBody>
      </p:sp>
    </p:spTree>
    <p:extLst>
      <p:ext uri="{BB962C8B-B14F-4D97-AF65-F5344CB8AC3E}">
        <p14:creationId xmlns:p14="http://schemas.microsoft.com/office/powerpoint/2010/main" val="20901222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osobní působnost pro </a:t>
            </a:r>
            <a:r>
              <a:rPr lang="cs-CZ" b="1" dirty="0" err="1"/>
              <a:t>land-based</a:t>
            </a:r>
            <a:r>
              <a:rPr lang="cs-CZ" b="1" dirty="0"/>
              <a:t> i on-line provozování</a:t>
            </a:r>
          </a:p>
          <a:p>
            <a:pPr lvl="1"/>
            <a:r>
              <a:rPr lang="cs-CZ" dirty="0"/>
              <a:t>podmínka provozování pro účastníky hazardní hry, tj. fyzické osoby, které se k hazardní hře provozované na území České republiky registrovaly nebo zaplatily vklad</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53</a:t>
            </a:fld>
            <a:endParaRPr lang="cs-CZ"/>
          </a:p>
        </p:txBody>
      </p:sp>
    </p:spTree>
    <p:extLst>
      <p:ext uri="{BB962C8B-B14F-4D97-AF65-F5344CB8AC3E}">
        <p14:creationId xmlns:p14="http://schemas.microsoft.com/office/powerpoint/2010/main" val="36744966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57800" cy="4175117"/>
          </a:xfrm>
        </p:spPr>
        <p:txBody>
          <a:bodyPr>
            <a:normAutofit/>
          </a:bodyPr>
          <a:lstStyle/>
          <a:p>
            <a:r>
              <a:rPr lang="cs-CZ" b="1" dirty="0"/>
              <a:t>do 2023</a:t>
            </a:r>
          </a:p>
          <a:p>
            <a:r>
              <a:rPr lang="cs-CZ" dirty="0"/>
              <a:t>základem daně je součet dílčích základů</a:t>
            </a:r>
          </a:p>
          <a:p>
            <a:r>
              <a:rPr lang="cs-CZ" b="1" dirty="0"/>
              <a:t>8</a:t>
            </a:r>
            <a:r>
              <a:rPr lang="cs-CZ" dirty="0"/>
              <a:t> </a:t>
            </a:r>
            <a:r>
              <a:rPr lang="cs-CZ" b="1" dirty="0"/>
              <a:t>dílčích základů daně </a:t>
            </a:r>
            <a:r>
              <a:rPr lang="cs-CZ" dirty="0"/>
              <a:t>podle jednotlivých druhů her</a:t>
            </a:r>
          </a:p>
          <a:p>
            <a:pPr lvl="1"/>
            <a:r>
              <a:rPr lang="cs-CZ" dirty="0"/>
              <a:t>loterie, kursové sázky, totalizátorové hry, binga, živé hry, technické hry, tomboly, turnaje malého rozsahu</a:t>
            </a:r>
          </a:p>
          <a:p>
            <a:pPr lvl="1"/>
            <a:endParaRPr lang="cs-CZ" alt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54</a:t>
            </a:fld>
            <a:endParaRPr lang="cs-CZ"/>
          </a:p>
        </p:txBody>
      </p:sp>
      <p:sp>
        <p:nvSpPr>
          <p:cNvPr id="5" name="Zástupný obsah 2">
            <a:extLst>
              <a:ext uri="{FF2B5EF4-FFF2-40B4-BE49-F238E27FC236}">
                <a16:creationId xmlns:a16="http://schemas.microsoft.com/office/drawing/2014/main" id="{A4D8476F-DA13-9F80-D322-3E6ACA827FF4}"/>
              </a:ext>
            </a:extLst>
          </p:cNvPr>
          <p:cNvSpPr txBox="1">
            <a:spLocks/>
          </p:cNvSpPr>
          <p:nvPr/>
        </p:nvSpPr>
        <p:spPr>
          <a:xfrm>
            <a:off x="5981700" y="1341441"/>
            <a:ext cx="5257800"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od 2024</a:t>
            </a:r>
          </a:p>
          <a:p>
            <a:r>
              <a:rPr lang="cs-CZ" dirty="0"/>
              <a:t>není stanoven základ daně, ale základy dílčích daní</a:t>
            </a:r>
          </a:p>
          <a:p>
            <a:r>
              <a:rPr lang="cs-CZ" altLang="cs-CZ" b="1" dirty="0"/>
              <a:t>21 základů dílčích daní </a:t>
            </a:r>
            <a:r>
              <a:rPr lang="cs-CZ" altLang="cs-CZ" dirty="0"/>
              <a:t>podle jednotlivých druhů her a způsobu jejich provozování</a:t>
            </a:r>
          </a:p>
          <a:p>
            <a:endParaRPr lang="cs-CZ" dirty="0"/>
          </a:p>
          <a:p>
            <a:endParaRPr lang="cs-CZ" dirty="0"/>
          </a:p>
        </p:txBody>
      </p:sp>
    </p:spTree>
    <p:extLst>
      <p:ext uri="{BB962C8B-B14F-4D97-AF65-F5344CB8AC3E}">
        <p14:creationId xmlns:p14="http://schemas.microsoft.com/office/powerpoint/2010/main" val="14773833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princip BET-WIN/ IN-OUT</a:t>
            </a:r>
          </a:p>
          <a:p>
            <a:r>
              <a:rPr lang="cs-CZ" dirty="0"/>
              <a:t>od 1. ledna 2017 do 31. března 2019</a:t>
            </a:r>
          </a:p>
          <a:p>
            <a:pPr lvl="1"/>
            <a:r>
              <a:rPr lang="cs-CZ" dirty="0"/>
              <a:t>částka, o kterou úhrn přijatých a nevrácených vkladů převyšuje úhrn vyplacených výher</a:t>
            </a:r>
          </a:p>
          <a:p>
            <a:r>
              <a:rPr lang="cs-CZ" altLang="cs-CZ" dirty="0"/>
              <a:t>od 1. dubna 2019</a:t>
            </a:r>
          </a:p>
          <a:p>
            <a:pPr lvl="1"/>
            <a:r>
              <a:rPr lang="cs-CZ" altLang="cs-CZ" dirty="0"/>
              <a:t>částka, o kterou úhrn přijatých vkladů převyšuje součet úhrnu vyplacených výher a úhrnu vrácených vkladů</a:t>
            </a:r>
          </a:p>
          <a:p>
            <a:r>
              <a:rPr lang="cs-CZ" dirty="0"/>
              <a:t>od 1. ledna 2024</a:t>
            </a:r>
          </a:p>
          <a:p>
            <a:pPr lvl="1"/>
            <a:r>
              <a:rPr lang="cs-CZ" dirty="0"/>
              <a:t>jinak stanovený základ pro dílčí daň z ostatních živých her</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55</a:t>
            </a:fld>
            <a:endParaRPr lang="cs-CZ"/>
          </a:p>
        </p:txBody>
      </p:sp>
    </p:spTree>
    <p:extLst>
      <p:ext uri="{BB962C8B-B14F-4D97-AF65-F5344CB8AC3E}">
        <p14:creationId xmlns:p14="http://schemas.microsoft.com/office/powerpoint/2010/main" val="23596281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80"/>
            <a:ext cx="10515600" cy="1000474"/>
          </a:xfrm>
        </p:spPr>
        <p:txBody>
          <a:bodyPr/>
          <a:lstStyle/>
          <a:p>
            <a:r>
              <a:rPr lang="cs-CZ" dirty="0"/>
              <a:t>Základ daně u sdílených loterií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56</a:t>
            </a:fld>
            <a:endParaRPr lang="cs-CZ"/>
          </a:p>
        </p:txBody>
      </p:sp>
      <p:pic>
        <p:nvPicPr>
          <p:cNvPr id="5" name="Zástupný symbol pro obsah 3">
            <a:extLst>
              <a:ext uri="{FF2B5EF4-FFF2-40B4-BE49-F238E27FC236}">
                <a16:creationId xmlns:a16="http://schemas.microsoft.com/office/drawing/2014/main" id="{5533F7BE-A608-4775-8EDE-5646CBD7E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611" y="901801"/>
            <a:ext cx="6979767" cy="4568557"/>
          </a:xfrm>
          <a:prstGeom prst="rect">
            <a:avLst/>
          </a:prstGeom>
        </p:spPr>
      </p:pic>
    </p:spTree>
    <p:extLst>
      <p:ext uri="{BB962C8B-B14F-4D97-AF65-F5344CB8AC3E}">
        <p14:creationId xmlns:p14="http://schemas.microsoft.com/office/powerpoint/2010/main" val="34303517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do základu dílčí daně u internetové hry hráč proti hráči</a:t>
            </a:r>
          </a:p>
          <a:p>
            <a:pPr lvl="1"/>
            <a:r>
              <a:rPr lang="cs-CZ" dirty="0"/>
              <a:t>rozdíl: </a:t>
            </a:r>
          </a:p>
          <a:p>
            <a:pPr lvl="2"/>
            <a:r>
              <a:rPr lang="cs-CZ" dirty="0"/>
              <a:t>součinu </a:t>
            </a:r>
          </a:p>
          <a:p>
            <a:pPr lvl="3"/>
            <a:r>
              <a:rPr lang="cs-CZ" dirty="0"/>
              <a:t>a) částky, o kterou úhrn přijatých vkladů převyšuje úhrn vyplacených výher, a </a:t>
            </a:r>
          </a:p>
          <a:p>
            <a:pPr lvl="3"/>
            <a:r>
              <a:rPr lang="cs-CZ" dirty="0"/>
              <a:t>b) poměru úhrnu přijatých vkladů od účastníka hazardní hry a úhrnu všech přijatých vkladů, a</a:t>
            </a:r>
          </a:p>
          <a:p>
            <a:pPr lvl="2"/>
            <a:r>
              <a:rPr lang="cs-CZ" dirty="0"/>
              <a:t>úhrnu vkladů vrácených účastníkovi hazardní hry</a:t>
            </a:r>
          </a:p>
          <a:p>
            <a:r>
              <a:rPr lang="cs-CZ" dirty="0"/>
              <a:t>speciální pravidlo pro turnaj živé hry</a:t>
            </a:r>
          </a:p>
          <a:p>
            <a:pPr lvl="1"/>
            <a:r>
              <a:rPr lang="cs-CZ" dirty="0"/>
              <a:t>z každého turnaje živé hry se zohlední výhry pouze do výše 95 % přijatých vkladů do tohoto turnaje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57</a:t>
            </a:fld>
            <a:endParaRPr lang="cs-CZ"/>
          </a:p>
        </p:txBody>
      </p:sp>
    </p:spTree>
    <p:extLst>
      <p:ext uri="{BB962C8B-B14F-4D97-AF65-F5344CB8AC3E}">
        <p14:creationId xmlns:p14="http://schemas.microsoft.com/office/powerpoint/2010/main" val="22415498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Sazba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58</a:t>
            </a:fld>
            <a:endParaRPr lang="cs-CZ"/>
          </a:p>
        </p:txBody>
      </p:sp>
      <p:graphicFrame>
        <p:nvGraphicFramePr>
          <p:cNvPr id="5" name="Table 2">
            <a:extLst>
              <a:ext uri="{FF2B5EF4-FFF2-40B4-BE49-F238E27FC236}">
                <a16:creationId xmlns:a16="http://schemas.microsoft.com/office/drawing/2014/main" id="{D133F521-38D2-46F6-AAF6-F110AAAEADE2}"/>
              </a:ext>
            </a:extLst>
          </p:cNvPr>
          <p:cNvGraphicFramePr>
            <a:graphicFrameLocks noGrp="1"/>
          </p:cNvGraphicFramePr>
          <p:nvPr>
            <p:extLst>
              <p:ext uri="{D42A27DB-BD31-4B8C-83A1-F6EECF244321}">
                <p14:modId xmlns:p14="http://schemas.microsoft.com/office/powerpoint/2010/main" val="1468388013"/>
              </p:ext>
            </p:extLst>
          </p:nvPr>
        </p:nvGraphicFramePr>
        <p:xfrm>
          <a:off x="593558" y="1155032"/>
          <a:ext cx="10984884" cy="4626605"/>
        </p:xfrm>
        <a:graphic>
          <a:graphicData uri="http://schemas.openxmlformats.org/drawingml/2006/table">
            <a:tbl>
              <a:tblPr firstRow="1" firstCol="1" bandRow="1">
                <a:tableStyleId>{21E4AEA4-8DFA-4A89-87EB-49C32662AFE0}</a:tableStyleId>
              </a:tblPr>
              <a:tblGrid>
                <a:gridCol w="3031989">
                  <a:extLst>
                    <a:ext uri="{9D8B030D-6E8A-4147-A177-3AD203B41FA5}">
                      <a16:colId xmlns:a16="http://schemas.microsoft.com/office/drawing/2014/main" val="20000"/>
                    </a:ext>
                  </a:extLst>
                </a:gridCol>
                <a:gridCol w="1856724">
                  <a:extLst>
                    <a:ext uri="{9D8B030D-6E8A-4147-A177-3AD203B41FA5}">
                      <a16:colId xmlns:a16="http://schemas.microsoft.com/office/drawing/2014/main" val="20001"/>
                    </a:ext>
                  </a:extLst>
                </a:gridCol>
                <a:gridCol w="2032057">
                  <a:extLst>
                    <a:ext uri="{9D8B030D-6E8A-4147-A177-3AD203B41FA5}">
                      <a16:colId xmlns:a16="http://schemas.microsoft.com/office/drawing/2014/main" val="2891168015"/>
                    </a:ext>
                  </a:extLst>
                </a:gridCol>
                <a:gridCol w="2032057">
                  <a:extLst>
                    <a:ext uri="{9D8B030D-6E8A-4147-A177-3AD203B41FA5}">
                      <a16:colId xmlns:a16="http://schemas.microsoft.com/office/drawing/2014/main" val="20002"/>
                    </a:ext>
                  </a:extLst>
                </a:gridCol>
                <a:gridCol w="2032057">
                  <a:extLst>
                    <a:ext uri="{9D8B030D-6E8A-4147-A177-3AD203B41FA5}">
                      <a16:colId xmlns:a16="http://schemas.microsoft.com/office/drawing/2014/main" val="4022539907"/>
                    </a:ext>
                  </a:extLst>
                </a:gridCol>
              </a:tblGrid>
              <a:tr h="916809">
                <a:tc>
                  <a:txBody>
                    <a:bodyPr/>
                    <a:lstStyle/>
                    <a:p>
                      <a:pPr>
                        <a:lnSpc>
                          <a:spcPct val="115000"/>
                        </a:lnSpc>
                        <a:spcAft>
                          <a:spcPts val="0"/>
                        </a:spcAft>
                      </a:pPr>
                      <a:r>
                        <a:rPr lang="cs-CZ" sz="2000" dirty="0">
                          <a:effectLst/>
                          <a:latin typeface="Gill Sans MT" panose="020B0502020104020203" pitchFamily="34" charset="-18"/>
                        </a:rPr>
                        <a:t> </a:t>
                      </a:r>
                    </a:p>
                    <a:p>
                      <a:pPr algn="ctr">
                        <a:lnSpc>
                          <a:spcPct val="115000"/>
                        </a:lnSpc>
                        <a:spcAft>
                          <a:spcPts val="0"/>
                        </a:spcAft>
                      </a:pPr>
                      <a:r>
                        <a:rPr lang="cs-CZ" sz="2000" dirty="0">
                          <a:effectLst/>
                          <a:latin typeface="Gill Sans MT" panose="020B0502020104020203" pitchFamily="34" charset="-18"/>
                          <a:ea typeface="Calibri"/>
                          <a:cs typeface="Times New Roman"/>
                        </a:rPr>
                        <a:t>2017-2023</a:t>
                      </a: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Novela ZLOT </a:t>
                      </a:r>
                      <a:br>
                        <a:rPr lang="cs-CZ" sz="1800" dirty="0">
                          <a:effectLst/>
                          <a:latin typeface="Gill Sans MT" panose="020B0502020104020203" pitchFamily="34" charset="-18"/>
                        </a:rPr>
                      </a:br>
                      <a:r>
                        <a:rPr lang="cs-CZ" sz="1800" dirty="0">
                          <a:effectLst/>
                          <a:latin typeface="Gill Sans MT" panose="020B0502020104020203" pitchFamily="34" charset="-18"/>
                        </a:rPr>
                        <a:t>č. 380/2015 Sb.</a:t>
                      </a:r>
                      <a:endParaRPr lang="cs-CZ" sz="24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Návrh (předloženo vládě)</a:t>
                      </a: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o dani z hazardních her 2017-2019</a:t>
                      </a:r>
                      <a:endParaRPr lang="cs-CZ" sz="2400" dirty="0">
                        <a:effectLst/>
                        <a:latin typeface="Gill Sans MT" panose="020B0502020104020203" pitchFamily="34" charset="-18"/>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o dani z hazardních her 2020-2023</a:t>
                      </a:r>
                      <a:endParaRPr lang="cs-CZ" sz="2400" dirty="0">
                        <a:effectLst/>
                        <a:latin typeface="Gill Sans MT" panose="020B0502020104020203" pitchFamily="34" charset="-18"/>
                      </a:endParaRPr>
                    </a:p>
                  </a:txBody>
                  <a:tcPr marL="68580" marR="68580" marT="0" marB="0" anchor="ctr"/>
                </a:tc>
                <a:extLst>
                  <a:ext uri="{0D108BD9-81ED-4DB2-BD59-A6C34878D82A}">
                    <a16:rowId xmlns:a16="http://schemas.microsoft.com/office/drawing/2014/main" val="10000"/>
                  </a:ext>
                </a:extLst>
              </a:tr>
              <a:tr h="281661">
                <a:tc>
                  <a:txBody>
                    <a:bodyPr/>
                    <a:lstStyle/>
                    <a:p>
                      <a:pPr>
                        <a:lnSpc>
                          <a:spcPct val="115000"/>
                        </a:lnSpc>
                        <a:spcAft>
                          <a:spcPts val="0"/>
                        </a:spcAft>
                      </a:pPr>
                      <a:r>
                        <a:rPr lang="cs-CZ" sz="1800" dirty="0">
                          <a:effectLst/>
                          <a:latin typeface="Gill Sans MT" panose="020B0502020104020203" pitchFamily="34" charset="-18"/>
                        </a:rPr>
                        <a:t>Loterie</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b="1" dirty="0">
                          <a:effectLst/>
                          <a:latin typeface="Gill Sans MT" panose="020B0502020104020203" pitchFamily="34" charset="-18"/>
                        </a:rPr>
                        <a:t>30 %</a:t>
                      </a:r>
                      <a:endParaRPr lang="cs-CZ" sz="1600" b="1"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281661">
                <a:tc>
                  <a:txBody>
                    <a:bodyPr/>
                    <a:lstStyle/>
                    <a:p>
                      <a:pPr>
                        <a:lnSpc>
                          <a:spcPct val="115000"/>
                        </a:lnSpc>
                        <a:spcAft>
                          <a:spcPts val="0"/>
                        </a:spcAft>
                      </a:pPr>
                      <a:r>
                        <a:rPr lang="cs-CZ" sz="1800" dirty="0">
                          <a:effectLst/>
                          <a:latin typeface="Gill Sans MT" panose="020B0502020104020203" pitchFamily="34" charset="-18"/>
                        </a:rPr>
                        <a:t>Živé hry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2"/>
                  </a:ext>
                </a:extLst>
              </a:tr>
              <a:tr h="281661">
                <a:tc>
                  <a:txBody>
                    <a:bodyPr/>
                    <a:lstStyle/>
                    <a:p>
                      <a:pPr>
                        <a:lnSpc>
                          <a:spcPct val="115000"/>
                        </a:lnSpc>
                        <a:spcAft>
                          <a:spcPts val="0"/>
                        </a:spcAft>
                      </a:pPr>
                      <a:r>
                        <a:rPr lang="cs-CZ" sz="1800" dirty="0">
                          <a:effectLst/>
                          <a:latin typeface="Gill Sans MT" panose="020B0502020104020203" pitchFamily="34" charset="-18"/>
                        </a:rPr>
                        <a:t>Binga</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3"/>
                  </a:ext>
                </a:extLst>
              </a:tr>
              <a:tr h="299344">
                <a:tc>
                  <a:txBody>
                    <a:bodyPr/>
                    <a:lstStyle/>
                    <a:p>
                      <a:pPr>
                        <a:lnSpc>
                          <a:spcPct val="115000"/>
                        </a:lnSpc>
                        <a:spcAft>
                          <a:spcPts val="0"/>
                        </a:spcAft>
                      </a:pPr>
                      <a:r>
                        <a:rPr lang="cs-CZ" sz="1800" dirty="0">
                          <a:effectLst/>
                          <a:latin typeface="Gill Sans MT" panose="020B0502020104020203" pitchFamily="34" charset="-18"/>
                        </a:rPr>
                        <a:t>Kursové sázky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4"/>
                  </a:ext>
                </a:extLst>
              </a:tr>
              <a:tr h="281661">
                <a:tc>
                  <a:txBody>
                    <a:bodyPr/>
                    <a:lstStyle/>
                    <a:p>
                      <a:pPr>
                        <a:lnSpc>
                          <a:spcPct val="115000"/>
                        </a:lnSpc>
                        <a:spcAft>
                          <a:spcPts val="0"/>
                        </a:spcAft>
                      </a:pPr>
                      <a:r>
                        <a:rPr lang="cs-CZ" sz="1800" dirty="0">
                          <a:effectLst/>
                          <a:latin typeface="Gill Sans MT" panose="020B0502020104020203" pitchFamily="34" charset="-18"/>
                        </a:rPr>
                        <a:t>Totalizátorové hry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5"/>
                  </a:ext>
                </a:extLst>
              </a:tr>
              <a:tr h="294481">
                <a:tc>
                  <a:txBody>
                    <a:bodyPr/>
                    <a:lstStyle/>
                    <a:p>
                      <a:pPr>
                        <a:lnSpc>
                          <a:spcPct val="115000"/>
                        </a:lnSpc>
                        <a:spcAft>
                          <a:spcPts val="0"/>
                        </a:spcAft>
                      </a:pPr>
                      <a:r>
                        <a:rPr lang="cs-CZ" sz="1800" dirty="0">
                          <a:effectLst/>
                          <a:latin typeface="Gill Sans MT" panose="020B0502020104020203" pitchFamily="34" charset="-18"/>
                        </a:rPr>
                        <a:t>Tomboly (nad 100</a:t>
                      </a:r>
                      <a:r>
                        <a:rPr lang="cs-CZ" sz="1800" baseline="0" dirty="0">
                          <a:effectLst/>
                          <a:latin typeface="Gill Sans MT" panose="020B0502020104020203" pitchFamily="34" charset="-18"/>
                        </a:rPr>
                        <a:t> </a:t>
                      </a:r>
                      <a:r>
                        <a:rPr lang="cs-CZ" sz="1800" dirty="0">
                          <a:effectLst/>
                          <a:latin typeface="Gill Sans MT" panose="020B0502020104020203" pitchFamily="34" charset="-18"/>
                        </a:rPr>
                        <a:t>000 Kč)</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6"/>
                  </a:ext>
                </a:extLst>
              </a:tr>
              <a:tr h="281661">
                <a:tc>
                  <a:txBody>
                    <a:bodyPr/>
                    <a:lstStyle/>
                    <a:p>
                      <a:pPr>
                        <a:lnSpc>
                          <a:spcPct val="115000"/>
                        </a:lnSpc>
                        <a:spcAft>
                          <a:spcPts val="0"/>
                        </a:spcAft>
                      </a:pPr>
                      <a:r>
                        <a:rPr lang="cs-CZ" sz="1800" dirty="0">
                          <a:effectLst/>
                          <a:latin typeface="Gill Sans MT" panose="020B0502020104020203" pitchFamily="34" charset="-18"/>
                        </a:rPr>
                        <a:t>Turnaje malého rozsahu</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7"/>
                  </a:ext>
                </a:extLst>
              </a:tr>
              <a:tr h="281661">
                <a:tc>
                  <a:txBody>
                    <a:bodyPr/>
                    <a:lstStyle/>
                    <a:p>
                      <a:pPr>
                        <a:lnSpc>
                          <a:spcPct val="115000"/>
                        </a:lnSpc>
                        <a:spcAft>
                          <a:spcPts val="0"/>
                        </a:spcAft>
                      </a:pPr>
                      <a:r>
                        <a:rPr lang="cs-CZ" sz="1800" dirty="0">
                          <a:effectLst/>
                          <a:latin typeface="Gill Sans MT" panose="020B0502020104020203" pitchFamily="34" charset="-18"/>
                        </a:rPr>
                        <a:t>Technické hry – poměrná část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28 %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8"/>
                  </a:ext>
                </a:extLst>
              </a:tr>
              <a:tr h="1048340">
                <a:tc>
                  <a:txBody>
                    <a:bodyPr/>
                    <a:lstStyle/>
                    <a:p>
                      <a:pPr>
                        <a:lnSpc>
                          <a:spcPct val="115000"/>
                        </a:lnSpc>
                        <a:spcAft>
                          <a:spcPts val="0"/>
                        </a:spcAft>
                      </a:pPr>
                      <a:r>
                        <a:rPr lang="cs-CZ" sz="1800" dirty="0">
                          <a:effectLst/>
                          <a:latin typeface="Gill Sans MT" panose="020B0502020104020203" pitchFamily="34" charset="-18"/>
                        </a:rPr>
                        <a:t>Technické hry – pevná složka</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Pevná část odvodu</a:t>
                      </a:r>
                    </a:p>
                    <a:p>
                      <a:pPr algn="ctr">
                        <a:lnSpc>
                          <a:spcPct val="115000"/>
                        </a:lnSpc>
                        <a:spcAft>
                          <a:spcPts val="0"/>
                        </a:spcAft>
                      </a:pPr>
                      <a:r>
                        <a:rPr lang="cs-CZ" sz="1600" dirty="0">
                          <a:effectLst/>
                          <a:latin typeface="Gill Sans MT" panose="020B0502020104020203" pitchFamily="34" charset="-18"/>
                        </a:rPr>
                        <a:t>80 Kč/den</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602325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Sazba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59</a:t>
            </a:fld>
            <a:endParaRPr lang="cs-CZ"/>
          </a:p>
        </p:txBody>
      </p:sp>
      <p:graphicFrame>
        <p:nvGraphicFramePr>
          <p:cNvPr id="5" name="Table 2">
            <a:extLst>
              <a:ext uri="{FF2B5EF4-FFF2-40B4-BE49-F238E27FC236}">
                <a16:creationId xmlns:a16="http://schemas.microsoft.com/office/drawing/2014/main" id="{D133F521-38D2-46F6-AAF6-F110AAAEADE2}"/>
              </a:ext>
            </a:extLst>
          </p:cNvPr>
          <p:cNvGraphicFramePr>
            <a:graphicFrameLocks noGrp="1"/>
          </p:cNvGraphicFramePr>
          <p:nvPr>
            <p:extLst>
              <p:ext uri="{D42A27DB-BD31-4B8C-83A1-F6EECF244321}">
                <p14:modId xmlns:p14="http://schemas.microsoft.com/office/powerpoint/2010/main" val="3679829990"/>
              </p:ext>
            </p:extLst>
          </p:nvPr>
        </p:nvGraphicFramePr>
        <p:xfrm>
          <a:off x="593558" y="1155032"/>
          <a:ext cx="5335294" cy="3839818"/>
        </p:xfrm>
        <a:graphic>
          <a:graphicData uri="http://schemas.openxmlformats.org/drawingml/2006/table">
            <a:tbl>
              <a:tblPr firstRow="1" firstCol="1" bandRow="1">
                <a:tableStyleId>{21E4AEA4-8DFA-4A89-87EB-49C32662AFE0}</a:tableStyleId>
              </a:tblPr>
              <a:tblGrid>
                <a:gridCol w="3720171">
                  <a:extLst>
                    <a:ext uri="{9D8B030D-6E8A-4147-A177-3AD203B41FA5}">
                      <a16:colId xmlns:a16="http://schemas.microsoft.com/office/drawing/2014/main" val="20000"/>
                    </a:ext>
                  </a:extLst>
                </a:gridCol>
                <a:gridCol w="1615123">
                  <a:extLst>
                    <a:ext uri="{9D8B030D-6E8A-4147-A177-3AD203B41FA5}">
                      <a16:colId xmlns:a16="http://schemas.microsoft.com/office/drawing/2014/main" val="20001"/>
                    </a:ext>
                  </a:extLst>
                </a:gridCol>
              </a:tblGrid>
              <a:tr h="916809">
                <a:tc>
                  <a:txBody>
                    <a:bodyPr/>
                    <a:lstStyle/>
                    <a:p>
                      <a:pPr algn="ctr">
                        <a:lnSpc>
                          <a:spcPct val="115000"/>
                        </a:lnSpc>
                        <a:spcAft>
                          <a:spcPts val="0"/>
                        </a:spcAft>
                      </a:pPr>
                      <a:r>
                        <a:rPr lang="cs-CZ" sz="2000" dirty="0">
                          <a:effectLst/>
                          <a:latin typeface="Gill Sans MT" panose="020B0502020104020203" pitchFamily="34" charset="-18"/>
                        </a:rPr>
                        <a:t> </a:t>
                      </a:r>
                      <a:r>
                        <a:rPr lang="cs-CZ" sz="2400" dirty="0">
                          <a:effectLst/>
                          <a:latin typeface="Gill Sans MT" panose="020B0502020104020203" pitchFamily="34" charset="-18"/>
                          <a:ea typeface="Calibri"/>
                          <a:cs typeface="Times New Roman"/>
                        </a:rPr>
                        <a:t>od 2024</a:t>
                      </a:r>
                    </a:p>
                  </a:txBody>
                  <a:tcPr marL="68580" marR="68580" marT="0" marB="0" anchor="ctr"/>
                </a:tc>
                <a:tc>
                  <a:txBody>
                    <a:bodyPr/>
                    <a:lstStyle/>
                    <a:p>
                      <a:pPr algn="ctr">
                        <a:lnSpc>
                          <a:spcPct val="115000"/>
                        </a:lnSpc>
                        <a:spcAft>
                          <a:spcPts val="0"/>
                        </a:spcAft>
                      </a:pPr>
                      <a:r>
                        <a:rPr lang="cs-CZ" sz="2400" dirty="0">
                          <a:effectLst/>
                          <a:latin typeface="Gill Sans MT" panose="020B0502020104020203" pitchFamily="34" charset="-18"/>
                          <a:ea typeface="Calibri"/>
                          <a:cs typeface="Times New Roman"/>
                        </a:rPr>
                        <a:t>Sazba</a:t>
                      </a:r>
                    </a:p>
                  </a:txBody>
                  <a:tcPr marL="68580" marR="68580" marT="0" marB="0" anchor="ctr"/>
                </a:tc>
                <a:extLst>
                  <a:ext uri="{0D108BD9-81ED-4DB2-BD59-A6C34878D82A}">
                    <a16:rowId xmlns:a16="http://schemas.microsoft.com/office/drawing/2014/main" val="10000"/>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Okamžité loterie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Okamžité loterie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2"/>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Rychlé loterie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3"/>
                  </a:ext>
                </a:extLst>
              </a:tr>
              <a:tr h="299344">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Rychlé loterie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4"/>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loterie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5"/>
                  </a:ext>
                </a:extLst>
              </a:tr>
              <a:tr h="29448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loterie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6"/>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kursové sázky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7"/>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kursové sázky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8"/>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Živé kursové sázky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2666121779"/>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Živé kursové sázky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913414250"/>
                  </a:ext>
                </a:extLst>
              </a:tr>
            </a:tbl>
          </a:graphicData>
        </a:graphic>
      </p:graphicFrame>
      <p:graphicFrame>
        <p:nvGraphicFramePr>
          <p:cNvPr id="3" name="Table 2">
            <a:extLst>
              <a:ext uri="{FF2B5EF4-FFF2-40B4-BE49-F238E27FC236}">
                <a16:creationId xmlns:a16="http://schemas.microsoft.com/office/drawing/2014/main" id="{87C06972-E604-12DB-2A53-8D33F594D53E}"/>
              </a:ext>
            </a:extLst>
          </p:cNvPr>
          <p:cNvGraphicFramePr>
            <a:graphicFrameLocks noGrp="1"/>
          </p:cNvGraphicFramePr>
          <p:nvPr>
            <p:extLst>
              <p:ext uri="{D42A27DB-BD31-4B8C-83A1-F6EECF244321}">
                <p14:modId xmlns:p14="http://schemas.microsoft.com/office/powerpoint/2010/main" val="511748274"/>
              </p:ext>
            </p:extLst>
          </p:nvPr>
        </p:nvGraphicFramePr>
        <p:xfrm>
          <a:off x="5928852" y="279960"/>
          <a:ext cx="5335294" cy="4936559"/>
        </p:xfrm>
        <a:graphic>
          <a:graphicData uri="http://schemas.openxmlformats.org/drawingml/2006/table">
            <a:tbl>
              <a:tblPr firstRow="1" firstCol="1" bandRow="1">
                <a:tableStyleId>{21E4AEA4-8DFA-4A89-87EB-49C32662AFE0}</a:tableStyleId>
              </a:tblPr>
              <a:tblGrid>
                <a:gridCol w="3720171">
                  <a:extLst>
                    <a:ext uri="{9D8B030D-6E8A-4147-A177-3AD203B41FA5}">
                      <a16:colId xmlns:a16="http://schemas.microsoft.com/office/drawing/2014/main" val="20000"/>
                    </a:ext>
                  </a:extLst>
                </a:gridCol>
                <a:gridCol w="1615123">
                  <a:extLst>
                    <a:ext uri="{9D8B030D-6E8A-4147-A177-3AD203B41FA5}">
                      <a16:colId xmlns:a16="http://schemas.microsoft.com/office/drawing/2014/main" val="20001"/>
                    </a:ext>
                  </a:extLst>
                </a:gridCol>
              </a:tblGrid>
              <a:tr h="916809">
                <a:tc>
                  <a:txBody>
                    <a:bodyPr/>
                    <a:lstStyle/>
                    <a:p>
                      <a:pPr algn="ctr">
                        <a:lnSpc>
                          <a:spcPct val="115000"/>
                        </a:lnSpc>
                        <a:spcAft>
                          <a:spcPts val="0"/>
                        </a:spcAft>
                      </a:pPr>
                      <a:r>
                        <a:rPr lang="cs-CZ" sz="2000" dirty="0">
                          <a:effectLst/>
                          <a:latin typeface="Gill Sans MT" panose="020B0502020104020203" pitchFamily="34" charset="-18"/>
                        </a:rPr>
                        <a:t> </a:t>
                      </a:r>
                      <a:r>
                        <a:rPr lang="cs-CZ" sz="2400" dirty="0">
                          <a:effectLst/>
                          <a:latin typeface="Gill Sans MT" panose="020B0502020104020203" pitchFamily="34" charset="-18"/>
                          <a:ea typeface="Calibri"/>
                          <a:cs typeface="Times New Roman"/>
                        </a:rPr>
                        <a:t>od 2024</a:t>
                      </a:r>
                    </a:p>
                  </a:txBody>
                  <a:tcPr marL="68580" marR="68580" marT="0" marB="0" anchor="ctr"/>
                </a:tc>
                <a:tc>
                  <a:txBody>
                    <a:bodyPr/>
                    <a:lstStyle/>
                    <a:p>
                      <a:pPr algn="ctr">
                        <a:lnSpc>
                          <a:spcPct val="115000"/>
                        </a:lnSpc>
                        <a:spcAft>
                          <a:spcPts val="0"/>
                        </a:spcAft>
                      </a:pPr>
                      <a:r>
                        <a:rPr lang="cs-CZ" sz="2400" dirty="0">
                          <a:effectLst/>
                          <a:latin typeface="Gill Sans MT" panose="020B0502020104020203" pitchFamily="34" charset="-18"/>
                          <a:ea typeface="Calibri"/>
                          <a:cs typeface="Times New Roman"/>
                        </a:rPr>
                        <a:t>Sazba</a:t>
                      </a:r>
                    </a:p>
                  </a:txBody>
                  <a:tcPr marL="68580" marR="68580" marT="0" marB="0" anchor="ctr"/>
                </a:tc>
                <a:extLst>
                  <a:ext uri="{0D108BD9-81ED-4DB2-BD59-A6C34878D82A}">
                    <a16:rowId xmlns:a16="http://schemas.microsoft.com/office/drawing/2014/main" val="10000"/>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Totalizátorové hry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1"/>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Totalizátorové hry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2"/>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Binga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3"/>
                  </a:ext>
                </a:extLst>
              </a:tr>
              <a:tr h="299344">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Binga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4"/>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Technické hry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txBody>
                  <a:tcPr marL="68580" marR="68580" marT="0" marB="0"/>
                </a:tc>
                <a:extLst>
                  <a:ext uri="{0D108BD9-81ED-4DB2-BD59-A6C34878D82A}">
                    <a16:rowId xmlns:a16="http://schemas.microsoft.com/office/drawing/2014/main" val="10005"/>
                  </a:ext>
                </a:extLst>
              </a:tr>
              <a:tr h="29448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Technické hry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p>
                      <a:pPr marL="0" marR="0" lvl="0" indent="0" algn="ctr" defTabSz="914400" rtl="0" eaLnBrk="1" fontAlgn="auto" latinLnBrk="0" hangingPunct="1">
                        <a:lnSpc>
                          <a:spcPct val="115000"/>
                        </a:lnSpc>
                        <a:spcBef>
                          <a:spcPts val="0"/>
                        </a:spcBef>
                        <a:spcAft>
                          <a:spcPts val="0"/>
                        </a:spcAft>
                        <a:buClrTx/>
                        <a:buSzTx/>
                        <a:buFontTx/>
                        <a:buNone/>
                        <a:tabLst/>
                        <a:defRPr/>
                      </a:pPr>
                      <a:r>
                        <a:rPr lang="cs-CZ" sz="1600" dirty="0">
                          <a:effectLst/>
                          <a:latin typeface="Gill Sans MT" panose="020B0502020104020203" pitchFamily="34" charset="-18"/>
                        </a:rPr>
                        <a:t>Minimální daň 13 400 Kč/čtvrtletí/herní pozice</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6"/>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Živé hry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7"/>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Živé hry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8"/>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Tomboly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2666121779"/>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Turnaje malého rozsahu</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913414250"/>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Nepovolené nebo neohlášené HH</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txBody>
                  <a:tcPr marL="68580" marR="68580" marT="0" marB="0"/>
                </a:tc>
                <a:extLst>
                  <a:ext uri="{0D108BD9-81ED-4DB2-BD59-A6C34878D82A}">
                    <a16:rowId xmlns:a16="http://schemas.microsoft.com/office/drawing/2014/main" val="1971761514"/>
                  </a:ext>
                </a:extLst>
              </a:tr>
            </a:tbl>
          </a:graphicData>
        </a:graphic>
      </p:graphicFrame>
    </p:spTree>
    <p:extLst>
      <p:ext uri="{BB962C8B-B14F-4D97-AF65-F5344CB8AC3E}">
        <p14:creationId xmlns:p14="http://schemas.microsoft.com/office/powerpoint/2010/main" val="192339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Vymezení sportu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lvl="0" hangingPunct="0"/>
            <a:r>
              <a:rPr lang="cs-CZ" dirty="0"/>
              <a:t>v zákoně č. 115/2001 Sb., o podpoře sportu</a:t>
            </a:r>
          </a:p>
          <a:p>
            <a:pPr lvl="0" hangingPunct="0"/>
            <a:r>
              <a:rPr lang="cs-CZ" b="1" dirty="0"/>
              <a:t>sport (§ 2) </a:t>
            </a:r>
            <a:endParaRPr lang="cs-CZ" dirty="0"/>
          </a:p>
          <a:p>
            <a:pPr lvl="1" hangingPunct="0"/>
            <a:r>
              <a:rPr lang="cs-CZ" dirty="0"/>
              <a:t>každá forma tělesné činnosti, která si prostřednictvím organizované i neorganizované účasti klade za cíl harmonický rozvoj tělesné i psychické kondice, rozvoj společenských vztahů, upevňování zdraví a dosahování sportovních výkonů rekreačně nebo v soutěžích všech úrovní, a to individuálně nebo společně</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5410441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 Výpočet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b="1" dirty="0"/>
              <a:t>daň</a:t>
            </a:r>
            <a:r>
              <a:rPr lang="cs-CZ" altLang="cs-CZ" dirty="0"/>
              <a:t> = součet dílčích daní</a:t>
            </a:r>
          </a:p>
          <a:p>
            <a:r>
              <a:rPr lang="cs-CZ" altLang="cs-CZ" b="1" dirty="0"/>
              <a:t>dílčí daň z ostatních technických her </a:t>
            </a:r>
          </a:p>
          <a:p>
            <a:pPr lvl="1"/>
            <a:r>
              <a:rPr lang="cs-CZ" altLang="cs-CZ" dirty="0"/>
              <a:t>(zaokrouhlený základ dílčí daně x příslušná sazba daně) ≥ minimální dílčí daň nebo </a:t>
            </a:r>
          </a:p>
          <a:p>
            <a:pPr lvl="1"/>
            <a:r>
              <a:rPr lang="cs-CZ" altLang="cs-CZ" dirty="0"/>
              <a:t>minimální dílčí daň &gt; (zaokrouhlený </a:t>
            </a:r>
            <a:r>
              <a:rPr lang="cs-CZ" altLang="cs-CZ"/>
              <a:t>základ dílčí daně </a:t>
            </a:r>
            <a:r>
              <a:rPr lang="cs-CZ" altLang="cs-CZ" dirty="0"/>
              <a:t>x příslušná sazba daně)</a:t>
            </a:r>
          </a:p>
          <a:p>
            <a:r>
              <a:rPr lang="cs-CZ" altLang="cs-CZ" b="1" dirty="0"/>
              <a:t>ostatní dílčí daně</a:t>
            </a:r>
          </a:p>
          <a:p>
            <a:pPr lvl="1"/>
            <a:r>
              <a:rPr lang="cs-CZ" altLang="cs-CZ" dirty="0"/>
              <a:t>zaokrouhlený základ dílčí daně x příslušná sazba daně</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60</a:t>
            </a:fld>
            <a:endParaRPr lang="cs-CZ"/>
          </a:p>
        </p:txBody>
      </p:sp>
    </p:spTree>
    <p:extLst>
      <p:ext uri="{BB962C8B-B14F-4D97-AF65-F5344CB8AC3E}">
        <p14:creationId xmlns:p14="http://schemas.microsoft.com/office/powerpoint/2010/main" val="28706010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 Úleva na dani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sz="2400" dirty="0"/>
              <a:t>u odvodu sleva na dílčím odvodu z loterií a dílčím odvodu z kursových sázek na dary Českému olympijskému výboru</a:t>
            </a:r>
          </a:p>
          <a:p>
            <a:pPr lvl="1"/>
            <a:r>
              <a:rPr lang="cs-CZ" sz="2000" dirty="0"/>
              <a:t>zásada neúčelovosti příjmů veřejných rozpočtů</a:t>
            </a:r>
          </a:p>
          <a:p>
            <a:pPr lvl="1"/>
            <a:r>
              <a:rPr lang="cs-CZ" sz="2000" dirty="0"/>
              <a:t>princip každoročního sestavování veřejných rozpočtů</a:t>
            </a:r>
          </a:p>
          <a:p>
            <a:pPr lvl="1"/>
            <a:r>
              <a:rPr lang="cs-CZ" sz="2000" dirty="0"/>
              <a:t>možný rozpor s pravidly veřejných podpor</a:t>
            </a:r>
          </a:p>
          <a:p>
            <a:pPr lvl="1"/>
            <a:r>
              <a:rPr lang="cs-CZ" sz="2000" dirty="0"/>
              <a:t>korupční potenciál</a:t>
            </a:r>
          </a:p>
          <a:p>
            <a:pPr marL="342900" lvl="1" indent="-342900">
              <a:buFontTx/>
              <a:buChar char="•"/>
            </a:pPr>
            <a:r>
              <a:rPr lang="cs-CZ" dirty="0"/>
              <a:t>u daně právní úprava </a:t>
            </a:r>
            <a:r>
              <a:rPr lang="cs-CZ" b="1" dirty="0"/>
              <a:t>bez jakékoli úlevy na dani</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61</a:t>
            </a:fld>
            <a:endParaRPr lang="cs-CZ"/>
          </a:p>
        </p:txBody>
      </p:sp>
      <p:graphicFrame>
        <p:nvGraphicFramePr>
          <p:cNvPr id="5" name="Content Placeholder 4">
            <a:extLst>
              <a:ext uri="{FF2B5EF4-FFF2-40B4-BE49-F238E27FC236}">
                <a16:creationId xmlns:a16="http://schemas.microsoft.com/office/drawing/2014/main" id="{5D352F97-4EA6-4216-A1D0-7A497E30F2AF}"/>
              </a:ext>
            </a:extLst>
          </p:cNvPr>
          <p:cNvGraphicFramePr>
            <a:graphicFrameLocks/>
          </p:cNvGraphicFramePr>
          <p:nvPr>
            <p:extLst>
              <p:ext uri="{D42A27DB-BD31-4B8C-83A1-F6EECF244321}">
                <p14:modId xmlns:p14="http://schemas.microsoft.com/office/powerpoint/2010/main" val="1769433935"/>
              </p:ext>
            </p:extLst>
          </p:nvPr>
        </p:nvGraphicFramePr>
        <p:xfrm>
          <a:off x="2063552" y="4095370"/>
          <a:ext cx="8064895" cy="1221612"/>
        </p:xfrm>
        <a:graphic>
          <a:graphicData uri="http://schemas.openxmlformats.org/drawingml/2006/table">
            <a:tbl>
              <a:tblPr firstRow="1" firstCol="1" bandRow="1">
                <a:tableStyleId>{21E4AEA4-8DFA-4A89-87EB-49C32662AFE0}</a:tableStyleId>
              </a:tblPr>
              <a:tblGrid>
                <a:gridCol w="1803979">
                  <a:extLst>
                    <a:ext uri="{9D8B030D-6E8A-4147-A177-3AD203B41FA5}">
                      <a16:colId xmlns:a16="http://schemas.microsoft.com/office/drawing/2014/main" val="20000"/>
                    </a:ext>
                  </a:extLst>
                </a:gridCol>
                <a:gridCol w="1984979">
                  <a:extLst>
                    <a:ext uri="{9D8B030D-6E8A-4147-A177-3AD203B41FA5}">
                      <a16:colId xmlns:a16="http://schemas.microsoft.com/office/drawing/2014/main" val="20001"/>
                    </a:ext>
                  </a:extLst>
                </a:gridCol>
                <a:gridCol w="2331722">
                  <a:extLst>
                    <a:ext uri="{9D8B030D-6E8A-4147-A177-3AD203B41FA5}">
                      <a16:colId xmlns:a16="http://schemas.microsoft.com/office/drawing/2014/main" val="20002"/>
                    </a:ext>
                  </a:extLst>
                </a:gridCol>
                <a:gridCol w="1944215">
                  <a:extLst>
                    <a:ext uri="{9D8B030D-6E8A-4147-A177-3AD203B41FA5}">
                      <a16:colId xmlns:a16="http://schemas.microsoft.com/office/drawing/2014/main" val="20003"/>
                    </a:ext>
                  </a:extLst>
                </a:gridCol>
              </a:tblGrid>
              <a:tr h="614996">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2015</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2016</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Daň z hazardních her</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0"/>
                  </a:ext>
                </a:extLst>
              </a:tr>
              <a:tr h="500157">
                <a:tc>
                  <a:txBody>
                    <a:bodyPr/>
                    <a:lstStyle/>
                    <a:p>
                      <a:pPr algn="l">
                        <a:lnSpc>
                          <a:spcPct val="115000"/>
                        </a:lnSpc>
                        <a:spcAft>
                          <a:spcPts val="0"/>
                        </a:spcAft>
                      </a:pPr>
                      <a:r>
                        <a:rPr lang="cs-CZ" sz="1800" dirty="0">
                          <a:effectLst/>
                          <a:latin typeface="Gill Sans MT" panose="020B0502020104020203" pitchFamily="34" charset="-18"/>
                        </a:rPr>
                        <a:t>Výše slevy</a:t>
                      </a:r>
                    </a:p>
                    <a:p>
                      <a:pPr algn="l">
                        <a:lnSpc>
                          <a:spcPct val="115000"/>
                        </a:lnSpc>
                        <a:spcAft>
                          <a:spcPts val="0"/>
                        </a:spcAft>
                      </a:pPr>
                      <a:r>
                        <a:rPr lang="cs-CZ" sz="1800" baseline="0" dirty="0">
                          <a:effectLst/>
                          <a:latin typeface="Gill Sans MT" panose="020B0502020104020203" pitchFamily="34" charset="-18"/>
                        </a:rPr>
                        <a:t>(dary ČOV)</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528 mil.</a:t>
                      </a:r>
                      <a:r>
                        <a:rPr lang="cs-CZ" sz="1800" baseline="0" dirty="0">
                          <a:effectLst/>
                          <a:latin typeface="Gill Sans MT" panose="020B0502020104020203" pitchFamily="34" charset="-18"/>
                        </a:rPr>
                        <a:t> Kč</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659 mil. Kč</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769275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 Zdaňovací období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 odvodu kalendářní rok</a:t>
            </a:r>
          </a:p>
          <a:p>
            <a:r>
              <a:rPr lang="cs-CZ" dirty="0"/>
              <a:t>u daně </a:t>
            </a:r>
            <a:r>
              <a:rPr lang="cs-CZ" b="1" dirty="0"/>
              <a:t>kalendářní čtvrtletí</a:t>
            </a:r>
          </a:p>
          <a:p>
            <a:pPr lvl="1"/>
            <a:r>
              <a:rPr lang="cs-CZ" dirty="0"/>
              <a:t>opuštění institutu záloh</a:t>
            </a:r>
          </a:p>
          <a:p>
            <a:pPr lvl="1"/>
            <a:r>
              <a:rPr lang="cs-CZ" dirty="0"/>
              <a:t>snížení administrativní náročnosti</a:t>
            </a:r>
          </a:p>
          <a:p>
            <a:pPr lvl="1"/>
            <a:r>
              <a:rPr lang="cs-CZ" dirty="0"/>
              <a:t>zamezení možného obcházení zákona za účelem oddálení placení daně</a:t>
            </a:r>
            <a:endParaRPr lang="cs-CZ" sz="2200"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62</a:t>
            </a:fld>
            <a:endParaRPr lang="cs-CZ"/>
          </a:p>
        </p:txBody>
      </p:sp>
    </p:spTree>
    <p:extLst>
      <p:ext uri="{BB962C8B-B14F-4D97-AF65-F5344CB8AC3E}">
        <p14:creationId xmlns:p14="http://schemas.microsoft.com/office/powerpoint/2010/main" val="1096340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 do 2023</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dělení výnosu mezi státní rozpočet a rozpočty obcí </a:t>
            </a:r>
          </a:p>
          <a:p>
            <a:r>
              <a:rPr lang="cs-CZ" b="1" dirty="0"/>
              <a:t>změna poměrů rozpočtového určení </a:t>
            </a:r>
            <a:r>
              <a:rPr lang="cs-CZ" dirty="0"/>
              <a:t>u dílčí daně z technických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63</a:t>
            </a:fld>
            <a:endParaRPr lang="cs-CZ"/>
          </a:p>
        </p:txBody>
      </p:sp>
      <p:graphicFrame>
        <p:nvGraphicFramePr>
          <p:cNvPr id="5" name="Content Placeholder 4">
            <a:extLst>
              <a:ext uri="{FF2B5EF4-FFF2-40B4-BE49-F238E27FC236}">
                <a16:creationId xmlns:a16="http://schemas.microsoft.com/office/drawing/2014/main" id="{6267C341-CEB9-455F-B23C-F2566EF68688}"/>
              </a:ext>
            </a:extLst>
          </p:cNvPr>
          <p:cNvGraphicFramePr>
            <a:graphicFrameLocks/>
          </p:cNvGraphicFramePr>
          <p:nvPr>
            <p:extLst>
              <p:ext uri="{D42A27DB-BD31-4B8C-83A1-F6EECF244321}">
                <p14:modId xmlns:p14="http://schemas.microsoft.com/office/powerpoint/2010/main" val="2075752713"/>
              </p:ext>
            </p:extLst>
          </p:nvPr>
        </p:nvGraphicFramePr>
        <p:xfrm>
          <a:off x="2135560" y="2905278"/>
          <a:ext cx="7920880" cy="2160337"/>
        </p:xfrm>
        <a:graphic>
          <a:graphicData uri="http://schemas.openxmlformats.org/drawingml/2006/table">
            <a:tbl>
              <a:tblPr firstRow="1" firstCol="1" bandRow="1">
                <a:tableStyleId>{21E4AEA4-8DFA-4A89-87EB-49C32662AFE0}</a:tableStyleId>
              </a:tblPr>
              <a:tblGrid>
                <a:gridCol w="2448272">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947105">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Odvod z loterií a jiných podobných her 2016</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Daň z hazardních her 2017</a:t>
                      </a:r>
                    </a:p>
                  </a:txBody>
                  <a:tcPr marL="68580" marR="68580" marT="0" marB="0" anchor="ctr"/>
                </a:tc>
                <a:extLst>
                  <a:ext uri="{0D108BD9-81ED-4DB2-BD59-A6C34878D82A}">
                    <a16:rowId xmlns:a16="http://schemas.microsoft.com/office/drawing/2014/main" val="10000"/>
                  </a:ext>
                </a:extLst>
              </a:tr>
              <a:tr h="524145">
                <a:tc>
                  <a:txBody>
                    <a:bodyPr/>
                    <a:lstStyle/>
                    <a:p>
                      <a:pPr algn="l">
                        <a:lnSpc>
                          <a:spcPct val="115000"/>
                        </a:lnSpc>
                        <a:spcAft>
                          <a:spcPts val="0"/>
                        </a:spcAft>
                      </a:pPr>
                      <a:r>
                        <a:rPr lang="cs-CZ" sz="1800" dirty="0">
                          <a:effectLst/>
                          <a:latin typeface="Gill Sans MT" panose="020B0502020104020203" pitchFamily="34" charset="-18"/>
                        </a:rPr>
                        <a:t>Technické hry (</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37:63</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35:65</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r h="472966">
                <a:tc>
                  <a:txBody>
                    <a:bodyPr/>
                    <a:lstStyle/>
                    <a:p>
                      <a:pPr algn="l">
                        <a:lnSpc>
                          <a:spcPct val="115000"/>
                        </a:lnSpc>
                        <a:spcAft>
                          <a:spcPts val="0"/>
                        </a:spcAft>
                      </a:pPr>
                      <a:r>
                        <a:rPr lang="cs-CZ" sz="1800" dirty="0">
                          <a:effectLst/>
                          <a:latin typeface="Gill Sans MT" panose="020B0502020104020203" pitchFamily="34" charset="-18"/>
                        </a:rPr>
                        <a:t>Ostatní hazardní hry</a:t>
                      </a:r>
                    </a:p>
                    <a:p>
                      <a:pPr algn="l">
                        <a:lnSpc>
                          <a:spcPct val="115000"/>
                        </a:lnSpc>
                        <a:spcAft>
                          <a:spcPts val="0"/>
                        </a:spcAft>
                      </a:pPr>
                      <a:r>
                        <a:rPr lang="cs-CZ" sz="1800" dirty="0">
                          <a:effectLst/>
                          <a:latin typeface="Gill Sans MT" panose="020B0502020104020203" pitchFamily="34" charset="-18"/>
                        </a:rPr>
                        <a:t>(</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70:30</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70:30</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497324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 do 2023</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modifikace způsobu dělby mezi obce u výnosu odpovídajícího dílčí dani z technických her </a:t>
            </a:r>
          </a:p>
          <a:p>
            <a:pPr lvl="1"/>
            <a:r>
              <a:rPr lang="cs-CZ" dirty="0"/>
              <a:t>opuštění vazby na jednotlivého poplatníka</a:t>
            </a:r>
          </a:p>
          <a:p>
            <a:pPr lvl="1"/>
            <a:r>
              <a:rPr lang="cs-CZ" dirty="0"/>
              <a:t>rozdělování celostátního hrubého výnosu</a:t>
            </a:r>
          </a:p>
          <a:p>
            <a:pPr lvl="1"/>
            <a:r>
              <a:rPr lang="cs-CZ" dirty="0"/>
              <a:t>rozhoduje počet herních pozic k 1. dni předchozího zdaňovacího období</a:t>
            </a:r>
          </a:p>
          <a:p>
            <a:pPr lvl="1"/>
            <a:r>
              <a:rPr lang="cs-CZ" dirty="0"/>
              <a:t>zveřejňování poměru herních pozic Ministerstvem financí</a:t>
            </a:r>
          </a:p>
          <a:p>
            <a:r>
              <a:rPr lang="cs-CZ" b="1" dirty="0"/>
              <a:t>zachování způsobu dělby mezi obce u výnosu odpovídajícího ostatním dílčím daním</a:t>
            </a:r>
          </a:p>
          <a:p>
            <a:pPr lvl="1"/>
            <a:r>
              <a:rPr lang="cs-CZ" dirty="0"/>
              <a:t>stejně jako daň z příjmů právnických osob</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64</a:t>
            </a:fld>
            <a:endParaRPr lang="cs-CZ"/>
          </a:p>
        </p:txBody>
      </p:sp>
    </p:spTree>
    <p:extLst>
      <p:ext uri="{BB962C8B-B14F-4D97-AF65-F5344CB8AC3E}">
        <p14:creationId xmlns:p14="http://schemas.microsoft.com/office/powerpoint/2010/main" val="14322690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 od 2024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65</a:t>
            </a:fld>
            <a:endParaRPr lang="cs-CZ"/>
          </a:p>
        </p:txBody>
      </p:sp>
      <p:graphicFrame>
        <p:nvGraphicFramePr>
          <p:cNvPr id="5" name="Content Placeholder 4">
            <a:extLst>
              <a:ext uri="{FF2B5EF4-FFF2-40B4-BE49-F238E27FC236}">
                <a16:creationId xmlns:a16="http://schemas.microsoft.com/office/drawing/2014/main" id="{6267C341-CEB9-455F-B23C-F2566EF68688}"/>
              </a:ext>
            </a:extLst>
          </p:cNvPr>
          <p:cNvGraphicFramePr>
            <a:graphicFrameLocks/>
          </p:cNvGraphicFramePr>
          <p:nvPr>
            <p:extLst>
              <p:ext uri="{D42A27DB-BD31-4B8C-83A1-F6EECF244321}">
                <p14:modId xmlns:p14="http://schemas.microsoft.com/office/powerpoint/2010/main" val="4047614115"/>
              </p:ext>
            </p:extLst>
          </p:nvPr>
        </p:nvGraphicFramePr>
        <p:xfrm>
          <a:off x="838200" y="1563366"/>
          <a:ext cx="4896544" cy="3397889"/>
        </p:xfrm>
        <a:graphic>
          <a:graphicData uri="http://schemas.openxmlformats.org/drawingml/2006/table">
            <a:tbl>
              <a:tblPr firstRow="1" firstCol="1" bandRow="1">
                <a:tableStyleId>{21E4AEA4-8DFA-4A89-87EB-49C32662AFE0}</a:tableStyleId>
              </a:tblPr>
              <a:tblGrid>
                <a:gridCol w="2448272">
                  <a:extLst>
                    <a:ext uri="{9D8B030D-6E8A-4147-A177-3AD203B41FA5}">
                      <a16:colId xmlns:a16="http://schemas.microsoft.com/office/drawing/2014/main" val="20000"/>
                    </a:ext>
                  </a:extLst>
                </a:gridCol>
                <a:gridCol w="2448272">
                  <a:extLst>
                    <a:ext uri="{9D8B030D-6E8A-4147-A177-3AD203B41FA5}">
                      <a16:colId xmlns:a16="http://schemas.microsoft.com/office/drawing/2014/main" val="20002"/>
                    </a:ext>
                  </a:extLst>
                </a:gridCol>
              </a:tblGrid>
              <a:tr h="947105">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Daň z hazardních her 2024</a:t>
                      </a:r>
                    </a:p>
                  </a:txBody>
                  <a:tcPr marL="68580" marR="68580" marT="0" marB="0" anchor="ctr"/>
                </a:tc>
                <a:extLst>
                  <a:ext uri="{0D108BD9-81ED-4DB2-BD59-A6C34878D82A}">
                    <a16:rowId xmlns:a16="http://schemas.microsoft.com/office/drawing/2014/main" val="10000"/>
                  </a:ext>
                </a:extLst>
              </a:tr>
              <a:tr h="524145">
                <a:tc>
                  <a:txBody>
                    <a:bodyPr/>
                    <a:lstStyle/>
                    <a:p>
                      <a:pPr algn="l">
                        <a:lnSpc>
                          <a:spcPct val="115000"/>
                        </a:lnSpc>
                        <a:spcAft>
                          <a:spcPts val="0"/>
                        </a:spcAft>
                      </a:pPr>
                      <a:r>
                        <a:rPr lang="cs-CZ" sz="1800" dirty="0">
                          <a:effectLst/>
                          <a:latin typeface="Gill Sans MT" panose="020B0502020104020203" pitchFamily="34" charset="-18"/>
                          <a:ea typeface="Calibri"/>
                          <a:cs typeface="Times New Roman"/>
                        </a:rPr>
                        <a:t>Internetové hry a nepovolené a neohlášené hry</a:t>
                      </a:r>
                    </a:p>
                    <a:p>
                      <a:pPr algn="l">
                        <a:lnSpc>
                          <a:spcPct val="115000"/>
                        </a:lnSpc>
                        <a:spcAft>
                          <a:spcPts val="0"/>
                        </a:spcAft>
                      </a:pPr>
                      <a:r>
                        <a:rPr lang="cs-CZ" sz="1800" dirty="0">
                          <a:effectLst/>
                          <a:latin typeface="Gill Sans MT" panose="020B0502020104020203" pitchFamily="34" charset="-18"/>
                          <a:ea typeface="Calibri"/>
                          <a:cs typeface="Times New Roman"/>
                        </a:rPr>
                        <a:t>(</a:t>
                      </a:r>
                      <a:r>
                        <a:rPr lang="cs-CZ" sz="1800" dirty="0" err="1">
                          <a:effectLst/>
                          <a:latin typeface="Gill Sans MT" panose="020B0502020104020203" pitchFamily="34" charset="-18"/>
                          <a:ea typeface="Calibri"/>
                          <a:cs typeface="Times New Roman"/>
                        </a:rPr>
                        <a:t>stát:oce</a:t>
                      </a:r>
                      <a:r>
                        <a:rPr lang="cs-CZ" sz="1800" dirty="0">
                          <a:effectLst/>
                          <a:latin typeface="Gill Sans MT" panose="020B0502020104020203" pitchFamily="34" charset="-18"/>
                          <a:ea typeface="Calibri"/>
                          <a:cs typeface="Times New Roman"/>
                        </a:rPr>
                        <a:t>)</a:t>
                      </a: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100:0</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r h="524145">
                <a:tc>
                  <a:txBody>
                    <a:bodyPr/>
                    <a:lstStyle/>
                    <a:p>
                      <a:pPr algn="l">
                        <a:lnSpc>
                          <a:spcPct val="115000"/>
                        </a:lnSpc>
                        <a:spcAft>
                          <a:spcPts val="0"/>
                        </a:spcAft>
                      </a:pPr>
                      <a:r>
                        <a:rPr lang="cs-CZ" sz="1800" dirty="0">
                          <a:effectLst/>
                          <a:latin typeface="Gill Sans MT" panose="020B0502020104020203" pitchFamily="34" charset="-18"/>
                        </a:rPr>
                        <a:t>Ostatní technické hry (</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ea typeface="Calibri"/>
                          <a:cs typeface="Times New Roman"/>
                        </a:rPr>
                        <a:t>55:45</a:t>
                      </a:r>
                    </a:p>
                  </a:txBody>
                  <a:tcPr marL="68580" marR="68580" marT="0" marB="0" anchor="ctr"/>
                </a:tc>
                <a:extLst>
                  <a:ext uri="{0D108BD9-81ED-4DB2-BD59-A6C34878D82A}">
                    <a16:rowId xmlns:a16="http://schemas.microsoft.com/office/drawing/2014/main" val="1339598190"/>
                  </a:ext>
                </a:extLst>
              </a:tr>
              <a:tr h="472966">
                <a:tc>
                  <a:txBody>
                    <a:bodyPr/>
                    <a:lstStyle/>
                    <a:p>
                      <a:pPr algn="l">
                        <a:lnSpc>
                          <a:spcPct val="115000"/>
                        </a:lnSpc>
                        <a:spcAft>
                          <a:spcPts val="0"/>
                        </a:spcAft>
                      </a:pPr>
                      <a:r>
                        <a:rPr lang="cs-CZ" sz="1800" dirty="0">
                          <a:effectLst/>
                          <a:latin typeface="Gill Sans MT" panose="020B0502020104020203" pitchFamily="34" charset="-18"/>
                        </a:rPr>
                        <a:t>Ostatní hazardní hry</a:t>
                      </a:r>
                    </a:p>
                    <a:p>
                      <a:pPr algn="l">
                        <a:lnSpc>
                          <a:spcPct val="115000"/>
                        </a:lnSpc>
                        <a:spcAft>
                          <a:spcPts val="0"/>
                        </a:spcAft>
                      </a:pPr>
                      <a:r>
                        <a:rPr lang="cs-CZ" sz="1800" dirty="0">
                          <a:effectLst/>
                          <a:latin typeface="Gill Sans MT" panose="020B0502020104020203" pitchFamily="34" charset="-18"/>
                        </a:rPr>
                        <a:t>(</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35:65</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
        <p:nvSpPr>
          <p:cNvPr id="6" name="Zástupný obsah 2">
            <a:extLst>
              <a:ext uri="{FF2B5EF4-FFF2-40B4-BE49-F238E27FC236}">
                <a16:creationId xmlns:a16="http://schemas.microsoft.com/office/drawing/2014/main" id="{0F18C45D-AEB2-799C-2DAE-57B111DCF075}"/>
              </a:ext>
            </a:extLst>
          </p:cNvPr>
          <p:cNvSpPr txBox="1">
            <a:spLocks/>
          </p:cNvSpPr>
          <p:nvPr/>
        </p:nvSpPr>
        <p:spPr>
          <a:xfrm>
            <a:off x="5973288" y="1493842"/>
            <a:ext cx="5532912"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změna způsobu dělby mezi obce u výnosu odpovídajícího dílčí dani z technických her </a:t>
            </a:r>
          </a:p>
          <a:p>
            <a:pPr lvl="1"/>
            <a:r>
              <a:rPr lang="cs-CZ" dirty="0"/>
              <a:t>polovina podle dosavadního modelu</a:t>
            </a:r>
          </a:p>
          <a:p>
            <a:pPr lvl="1"/>
            <a:r>
              <a:rPr lang="cs-CZ" dirty="0"/>
              <a:t>polovina stejně jako daň z příjmů právnických osob</a:t>
            </a:r>
          </a:p>
          <a:p>
            <a:endParaRPr lang="cs-CZ" dirty="0"/>
          </a:p>
        </p:txBody>
      </p:sp>
    </p:spTree>
    <p:extLst>
      <p:ext uri="{BB962C8B-B14F-4D97-AF65-F5344CB8AC3E}">
        <p14:creationId xmlns:p14="http://schemas.microsoft.com/office/powerpoint/2010/main" val="15749884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Správa daně z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subsidiárně daňový řád</a:t>
            </a:r>
          </a:p>
          <a:p>
            <a:r>
              <a:rPr lang="cs-CZ" b="1" dirty="0"/>
              <a:t>správce daně</a:t>
            </a:r>
          </a:p>
          <a:p>
            <a:pPr lvl="1"/>
            <a:r>
              <a:rPr lang="cs-CZ" dirty="0"/>
              <a:t>orgány Finanční správy České republiky</a:t>
            </a:r>
          </a:p>
          <a:p>
            <a:r>
              <a:rPr lang="cs-CZ" b="1" dirty="0"/>
              <a:t>daňové přiznání</a:t>
            </a:r>
          </a:p>
          <a:p>
            <a:pPr lvl="1"/>
            <a:r>
              <a:rPr lang="cs-CZ" dirty="0"/>
              <a:t>do 25 dnů po uplynutí zdaňovací období</a:t>
            </a:r>
          </a:p>
          <a:p>
            <a:pPr lvl="1"/>
            <a:r>
              <a:rPr lang="cs-CZ" dirty="0"/>
              <a:t>elektronicky</a:t>
            </a:r>
          </a:p>
          <a:p>
            <a:r>
              <a:rPr lang="cs-CZ" b="1" dirty="0"/>
              <a:t>stanovení daně</a:t>
            </a:r>
          </a:p>
          <a:p>
            <a:pPr lvl="1"/>
            <a:r>
              <a:rPr lang="cs-CZ" dirty="0"/>
              <a:t>režim samovyměření a </a:t>
            </a:r>
            <a:r>
              <a:rPr lang="cs-CZ" dirty="0" err="1"/>
              <a:t>samodoměření</a:t>
            </a:r>
            <a:r>
              <a:rPr lang="cs-CZ" dirty="0"/>
              <a:t> daně</a:t>
            </a:r>
          </a:p>
          <a:p>
            <a:r>
              <a:rPr lang="cs-CZ" b="1" dirty="0"/>
              <a:t>splatnost daně</a:t>
            </a:r>
          </a:p>
          <a:p>
            <a:pPr lvl="1"/>
            <a:r>
              <a:rPr lang="cs-CZ" dirty="0"/>
              <a:t>ve lhůtě pro podání daňového přiznání</a:t>
            </a:r>
          </a:p>
          <a:p>
            <a:pPr lvl="1"/>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66</a:t>
            </a:fld>
            <a:endParaRPr lang="cs-CZ"/>
          </a:p>
        </p:txBody>
      </p:sp>
    </p:spTree>
    <p:extLst>
      <p:ext uri="{BB962C8B-B14F-4D97-AF65-F5344CB8AC3E}">
        <p14:creationId xmlns:p14="http://schemas.microsoft.com/office/powerpoint/2010/main" val="18809341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8. Zdanění ostatními daněmi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Daň z přidané hodnoty</a:t>
            </a:r>
          </a:p>
          <a:p>
            <a:pPr marL="514350" indent="-514350">
              <a:buFont typeface="+mj-lt"/>
              <a:buAutoNum type="alphaUcPeriod"/>
            </a:pPr>
            <a:r>
              <a:rPr lang="cs-CZ" dirty="0"/>
              <a:t>Daň z příjmů právnických osob</a:t>
            </a:r>
          </a:p>
          <a:p>
            <a:pPr marL="514350" indent="-514350">
              <a:buFont typeface="+mj-lt"/>
              <a:buAutoNum type="alphaUcPeriod"/>
            </a:pPr>
            <a:r>
              <a:rPr lang="cs-CZ" dirty="0"/>
              <a:t>Daň z příjmů fyzických osob</a:t>
            </a:r>
          </a:p>
          <a:p>
            <a:pPr marL="514350" indent="-514350">
              <a:buFont typeface="+mj-lt"/>
              <a:buAutoNum type="alphaUcPeriod"/>
            </a:pPr>
            <a:r>
              <a:rPr lang="cs-CZ" dirty="0"/>
              <a:t>Správní poplatky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67</a:t>
            </a:fld>
            <a:endParaRPr lang="cs-CZ"/>
          </a:p>
        </p:txBody>
      </p:sp>
    </p:spTree>
    <p:extLst>
      <p:ext uri="{BB962C8B-B14F-4D97-AF65-F5344CB8AC3E}">
        <p14:creationId xmlns:p14="http://schemas.microsoft.com/office/powerpoint/2010/main" val="39163291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Daň z přidané hodnoty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upravena zákonem č. 235/2004 Sb., o dani z přidané hodnoty (ZDPH)</a:t>
            </a:r>
          </a:p>
          <a:p>
            <a:endParaRPr lang="cs-CZ" b="1" dirty="0"/>
          </a:p>
          <a:p>
            <a:r>
              <a:rPr lang="cs-CZ" b="1" dirty="0"/>
              <a:t>od roku 2017 nedošlo k věcné změně</a:t>
            </a:r>
          </a:p>
          <a:p>
            <a:endParaRPr lang="cs-CZ" dirty="0"/>
          </a:p>
          <a:p>
            <a:r>
              <a:rPr lang="cs-CZ" dirty="0"/>
              <a:t>provozování hazardních her </a:t>
            </a:r>
            <a:r>
              <a:rPr lang="cs-CZ" b="1" dirty="0"/>
              <a:t>osvobozeno od DPH bez nároku na odpočet daně </a:t>
            </a:r>
            <a:r>
              <a:rPr lang="cs-CZ" dirty="0"/>
              <a:t>(§ 51 odst. 1 písm. l) a § 60 </a:t>
            </a:r>
            <a:r>
              <a:rPr lang="cs-CZ" dirty="0" err="1"/>
              <a:t>ZDPH</a:t>
            </a:r>
            <a:r>
              <a:rPr lang="cs-CZ" dirty="0"/>
              <a:t>)</a:t>
            </a:r>
          </a:p>
          <a:p>
            <a:pPr lvl="1"/>
            <a:r>
              <a:rPr lang="cs-CZ" dirty="0"/>
              <a:t>neplatí pro služby související s jejich provozováním zajišťované pro provozovatele jinými osobami</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68</a:t>
            </a:fld>
            <a:endParaRPr lang="cs-CZ"/>
          </a:p>
        </p:txBody>
      </p:sp>
    </p:spTree>
    <p:extLst>
      <p:ext uri="{BB962C8B-B14F-4D97-AF65-F5344CB8AC3E}">
        <p14:creationId xmlns:p14="http://schemas.microsoft.com/office/powerpoint/2010/main" val="6075861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Daň z přidané hodnoty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stane-li se provozovatel hazardní hry osobou povinnou k dani z titulu jiné činnosti než provozování hazardních her, může mu vznikat povinnost přiznat plnění osvobozená od daně bez nároku na odpočet daně v daňovém přiznání (§ 51 odst. 2 ZDPH)</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69</a:t>
            </a:fld>
            <a:endParaRPr lang="cs-CZ"/>
          </a:p>
        </p:txBody>
      </p:sp>
    </p:spTree>
    <p:extLst>
      <p:ext uri="{BB962C8B-B14F-4D97-AF65-F5344CB8AC3E}">
        <p14:creationId xmlns:p14="http://schemas.microsoft.com/office/powerpoint/2010/main" val="3239682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Hazard jako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soudy řešena problematika pokeru</a:t>
            </a:r>
          </a:p>
          <a:p>
            <a:pPr lvl="1"/>
            <a:r>
              <a:rPr lang="cs-CZ" dirty="0"/>
              <a:t>rozsudek Nejvyššího správního soudu č. j. 9 </a:t>
            </a:r>
            <a:r>
              <a:rPr lang="cs-CZ" dirty="0" err="1"/>
              <a:t>Afs</a:t>
            </a:r>
            <a:r>
              <a:rPr lang="cs-CZ" dirty="0"/>
              <a:t> 150/2013-79</a:t>
            </a:r>
          </a:p>
          <a:p>
            <a:pPr lvl="2"/>
            <a:r>
              <a:rPr lang="cs-CZ" dirty="0"/>
              <a:t>Je-li karetní hra poker Texas </a:t>
            </a:r>
            <a:r>
              <a:rPr lang="cs-CZ" dirty="0" err="1"/>
              <a:t>Hold’em</a:t>
            </a:r>
            <a:r>
              <a:rPr lang="cs-CZ" dirty="0"/>
              <a:t> organizována jako turnajová hra, u které není počet účastníků předem znám, účastníci zaplatí startovné a při hře vsázejí kromě vkladu do banku předem neznámé částky, přičemž výhra není předem zaručena a rozděluje se podle podmínek stanovených herním plánem příslušného pořadatele turnaje, lze tuto hru považovat za loterii nebo jinou podobnou hru ve smyslu § 2 písm. m) zákona č. 202/1990 Sb., o loteriích a jiných podobných hrách.</a:t>
            </a:r>
          </a:p>
          <a:p>
            <a:pPr lvl="1"/>
            <a:r>
              <a:rPr lang="cs-CZ" dirty="0"/>
              <a:t>potvrzeno usnesením Ústavního soudu sp. zn. II. ÚS 3197/14</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7674867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upravena zákonem č. 586/1992 Sb., o daních z příjmů (ZDP)</a:t>
            </a:r>
          </a:p>
          <a:p>
            <a:endParaRPr lang="cs-CZ" dirty="0"/>
          </a:p>
          <a:p>
            <a:r>
              <a:rPr lang="cs-CZ" b="1" dirty="0"/>
              <a:t>od 2017 nedošlo k věcné změně</a:t>
            </a:r>
          </a:p>
          <a:p>
            <a:endParaRPr lang="cs-CZ" b="1" dirty="0"/>
          </a:p>
          <a:p>
            <a:r>
              <a:rPr lang="cs-CZ" dirty="0"/>
              <a:t>příjmy z provozování hazardních her </a:t>
            </a:r>
            <a:r>
              <a:rPr lang="cs-CZ" b="1" dirty="0"/>
              <a:t>podléhají dani z příjmů právnických osob</a:t>
            </a: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70</a:t>
            </a:fld>
            <a:endParaRPr lang="cs-CZ"/>
          </a:p>
        </p:txBody>
      </p:sp>
    </p:spTree>
    <p:extLst>
      <p:ext uri="{BB962C8B-B14F-4D97-AF65-F5344CB8AC3E}">
        <p14:creationId xmlns:p14="http://schemas.microsoft.com/office/powerpoint/2010/main" val="12046352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daňová povinnost daňového rezidenta</a:t>
            </a:r>
          </a:p>
          <a:p>
            <a:pPr lvl="1"/>
            <a:r>
              <a:rPr lang="cs-CZ" dirty="0"/>
              <a:t>vztahuje se na příjmy ze zdrojů na území ČR i zahraničí (§ 17 odst. 3 ZDP)</a:t>
            </a:r>
          </a:p>
          <a:p>
            <a:r>
              <a:rPr lang="cs-CZ" dirty="0"/>
              <a:t>daňová povinnost daňového nerezidenta</a:t>
            </a:r>
          </a:p>
          <a:p>
            <a:pPr lvl="1"/>
            <a:r>
              <a:rPr lang="cs-CZ" dirty="0"/>
              <a:t>vztahuje se na </a:t>
            </a:r>
            <a:r>
              <a:rPr lang="cs-CZ" b="1" dirty="0"/>
              <a:t>příjmy ze zdrojů na území ČR </a:t>
            </a:r>
            <a:r>
              <a:rPr lang="cs-CZ" dirty="0"/>
              <a:t>(§ 17 odst. 4 ZDP)</a:t>
            </a:r>
            <a:endParaRPr lang="cs-CZ" b="1" dirty="0"/>
          </a:p>
          <a:p>
            <a:r>
              <a:rPr lang="cs-CZ" b="1" dirty="0"/>
              <a:t>daňový nerezident</a:t>
            </a:r>
          </a:p>
          <a:p>
            <a:pPr lvl="1"/>
            <a:r>
              <a:rPr lang="cs-CZ" dirty="0"/>
              <a:t>nemá na území ČR sídlo ani místo vedení nebo</a:t>
            </a:r>
          </a:p>
          <a:p>
            <a:pPr lvl="1"/>
            <a:r>
              <a:rPr lang="cs-CZ" dirty="0"/>
              <a:t>stanoví tak mezinárodní smlouva</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71</a:t>
            </a:fld>
            <a:endParaRPr lang="cs-CZ"/>
          </a:p>
        </p:txBody>
      </p:sp>
    </p:spTree>
    <p:extLst>
      <p:ext uri="{BB962C8B-B14F-4D97-AF65-F5344CB8AC3E}">
        <p14:creationId xmlns:p14="http://schemas.microsoft.com/office/powerpoint/2010/main" val="39622297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za příjem ze zdrojů na území ČR se mimo jiné považuje příjem z činnosti vykonávané prostřednictvím </a:t>
            </a:r>
            <a:r>
              <a:rPr lang="cs-CZ" b="1" dirty="0"/>
              <a:t>stálé provozovny</a:t>
            </a:r>
          </a:p>
          <a:p>
            <a:endParaRPr lang="cs-CZ" dirty="0"/>
          </a:p>
          <a:p>
            <a:r>
              <a:rPr lang="cs-CZ" dirty="0"/>
              <a:t>stálá provozovna</a:t>
            </a:r>
          </a:p>
          <a:p>
            <a:pPr marL="457200" lvl="1" indent="0">
              <a:buNone/>
            </a:pPr>
            <a:r>
              <a:rPr lang="cs-CZ" dirty="0"/>
              <a:t>= místo výkonu činnosti, např. kancelář</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72</a:t>
            </a:fld>
            <a:endParaRPr lang="cs-CZ"/>
          </a:p>
        </p:txBody>
      </p:sp>
    </p:spTree>
    <p:extLst>
      <p:ext uri="{BB962C8B-B14F-4D97-AF65-F5344CB8AC3E}">
        <p14:creationId xmlns:p14="http://schemas.microsoft.com/office/powerpoint/2010/main" val="30174794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r>
              <a:rPr lang="cs-CZ" dirty="0"/>
              <a:t>upravena zákonem č. 586/1992 Sb., o daních z příjmů (ZDP)</a:t>
            </a:r>
          </a:p>
          <a:p>
            <a:endParaRPr lang="cs-CZ" dirty="0"/>
          </a:p>
          <a:p>
            <a:r>
              <a:rPr lang="cs-CZ" dirty="0"/>
              <a:t>dopadá na výherce hazardních her</a:t>
            </a:r>
          </a:p>
          <a:p>
            <a:endParaRPr lang="cs-CZ" dirty="0"/>
          </a:p>
          <a:p>
            <a:r>
              <a:rPr lang="cs-CZ" dirty="0"/>
              <a:t>úprava změněna na základě tzv. změnového zákona k hazardním zákonům (č. 188/2016 Sb.) od 1. ledna 2017</a:t>
            </a:r>
          </a:p>
          <a:p>
            <a:r>
              <a:rPr lang="cs-CZ" dirty="0"/>
              <a:t>úprava znovu změněna na základě zákona, kterým se mění některé zákony  v oblasti daní v souvislosti se zvyšováním příjmů veřejných rozpočtů (č. 364/2019 Sb.) od 1. ledna 2020</a:t>
            </a:r>
          </a:p>
          <a:p>
            <a:r>
              <a:rPr lang="cs-CZ" dirty="0"/>
              <a:t>úprava znovu změněna na základě zákona, kterým se mění některé zákony </a:t>
            </a:r>
            <a:br>
              <a:rPr lang="cs-CZ" dirty="0"/>
            </a:br>
            <a:r>
              <a:rPr lang="cs-CZ" dirty="0"/>
              <a:t>v souvislosti s konsolidací veřejných rozpočtů (č. 349/2023 Sb.)</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73</a:t>
            </a:fld>
            <a:endParaRPr lang="cs-CZ"/>
          </a:p>
        </p:txBody>
      </p:sp>
    </p:spTree>
    <p:extLst>
      <p:ext uri="{BB962C8B-B14F-4D97-AF65-F5344CB8AC3E}">
        <p14:creationId xmlns:p14="http://schemas.microsoft.com/office/powerpoint/2010/main" val="7416277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74</a:t>
            </a:fld>
            <a:endParaRPr lang="cs-CZ"/>
          </a:p>
        </p:txBody>
      </p:sp>
      <p:sp>
        <p:nvSpPr>
          <p:cNvPr id="5" name="Zástupný symbol pro text 2">
            <a:extLst>
              <a:ext uri="{FF2B5EF4-FFF2-40B4-BE49-F238E27FC236}">
                <a16:creationId xmlns:a16="http://schemas.microsoft.com/office/drawing/2014/main" id="{BB8324CD-A165-4CBE-922B-617CE18B1FB9}"/>
              </a:ext>
            </a:extLst>
          </p:cNvPr>
          <p:cNvSpPr txBox="1">
            <a:spLocks/>
          </p:cNvSpPr>
          <p:nvPr/>
        </p:nvSpPr>
        <p:spPr>
          <a:xfrm>
            <a:off x="2089679" y="1132332"/>
            <a:ext cx="3777720"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před 2017</a:t>
            </a:r>
          </a:p>
        </p:txBody>
      </p:sp>
      <p:sp>
        <p:nvSpPr>
          <p:cNvPr id="6" name="Zástupný symbol pro obsah 4">
            <a:extLst>
              <a:ext uri="{FF2B5EF4-FFF2-40B4-BE49-F238E27FC236}">
                <a16:creationId xmlns:a16="http://schemas.microsoft.com/office/drawing/2014/main" id="{87AD0F6E-FDF4-4626-9621-1DD7B442A08A}"/>
              </a:ext>
            </a:extLst>
          </p:cNvPr>
          <p:cNvSpPr txBox="1">
            <a:spLocks/>
          </p:cNvSpPr>
          <p:nvPr/>
        </p:nvSpPr>
        <p:spPr>
          <a:xfrm>
            <a:off x="2089679" y="1850832"/>
            <a:ext cx="3777720"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a:t>
            </a:r>
            <a:br>
              <a:rPr lang="cs-CZ" sz="2000" dirty="0">
                <a:latin typeface="Gill Sans MT" panose="020B0502020104020203" pitchFamily="34" charset="-18"/>
              </a:rPr>
            </a:br>
            <a:r>
              <a:rPr lang="cs-CZ" sz="2000" dirty="0">
                <a:latin typeface="Gill Sans MT" panose="020B0502020104020203" pitchFamily="34" charset="-18"/>
              </a:rPr>
              <a:t>z her (i) provozovaných na základě českého povolení nebo (</a:t>
            </a:r>
            <a:r>
              <a:rPr lang="cs-CZ" sz="2000" dirty="0" err="1">
                <a:latin typeface="Gill Sans MT" panose="020B0502020104020203" pitchFamily="34" charset="-18"/>
              </a:rPr>
              <a:t>ii</a:t>
            </a:r>
            <a:r>
              <a:rPr lang="cs-CZ" sz="2000" dirty="0">
                <a:latin typeface="Gill Sans MT" panose="020B0502020104020203" pitchFamily="34" charset="-18"/>
              </a:rPr>
              <a:t>) obdobných her </a:t>
            </a:r>
            <a:br>
              <a:rPr lang="cs-CZ" sz="2000" dirty="0">
                <a:latin typeface="Gill Sans MT" panose="020B0502020104020203" pitchFamily="34" charset="-18"/>
              </a:rPr>
            </a:br>
            <a:r>
              <a:rPr lang="cs-CZ" sz="2000" dirty="0">
                <a:latin typeface="Gill Sans MT" panose="020B0502020104020203" pitchFamily="34" charset="-18"/>
              </a:rPr>
              <a:t>v EU/EHP</a:t>
            </a:r>
          </a:p>
        </p:txBody>
      </p:sp>
      <p:sp>
        <p:nvSpPr>
          <p:cNvPr id="7" name="Zástupný symbol pro obsah 5">
            <a:extLst>
              <a:ext uri="{FF2B5EF4-FFF2-40B4-BE49-F238E27FC236}">
                <a16:creationId xmlns:a16="http://schemas.microsoft.com/office/drawing/2014/main" id="{E19EFD88-D88F-4E53-B67F-F28E6089871C}"/>
              </a:ext>
            </a:extLst>
          </p:cNvPr>
          <p:cNvSpPr txBox="1">
            <a:spLocks/>
          </p:cNvSpPr>
          <p:nvPr/>
        </p:nvSpPr>
        <p:spPr>
          <a:xfrm>
            <a:off x="6770306" y="1850832"/>
            <a:ext cx="3661317"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a:t>
            </a:r>
            <a:br>
              <a:rPr lang="cs-CZ" sz="2000" dirty="0">
                <a:latin typeface="Gill Sans MT" panose="020B0502020104020203" pitchFamily="34" charset="-18"/>
              </a:rPr>
            </a:br>
            <a:r>
              <a:rPr lang="cs-CZ" sz="2000" dirty="0">
                <a:latin typeface="Gill Sans MT" panose="020B0502020104020203" pitchFamily="34" charset="-18"/>
              </a:rPr>
              <a:t>z her (i) provozovaných na základě českého povolení nebo (</a:t>
            </a:r>
            <a:r>
              <a:rPr lang="cs-CZ" sz="2000" dirty="0" err="1">
                <a:latin typeface="Gill Sans MT" panose="020B0502020104020203" pitchFamily="34" charset="-18"/>
              </a:rPr>
              <a:t>ii</a:t>
            </a:r>
            <a:r>
              <a:rPr lang="cs-CZ" sz="2000" dirty="0">
                <a:latin typeface="Gill Sans MT" panose="020B0502020104020203" pitchFamily="34" charset="-18"/>
              </a:rPr>
              <a:t>) na základě ohlášení, (</a:t>
            </a:r>
            <a:r>
              <a:rPr lang="cs-CZ" sz="2000" dirty="0" err="1">
                <a:latin typeface="Gill Sans MT" panose="020B0502020104020203" pitchFamily="34" charset="-18"/>
              </a:rPr>
              <a:t>iii</a:t>
            </a:r>
            <a:r>
              <a:rPr lang="cs-CZ" sz="2000" dirty="0">
                <a:latin typeface="Gill Sans MT" panose="020B0502020104020203" pitchFamily="34" charset="-18"/>
              </a:rPr>
              <a:t>) z tombol do 100.000 Kč nebo </a:t>
            </a:r>
            <a:br>
              <a:rPr lang="cs-CZ" sz="2000" dirty="0">
                <a:latin typeface="Gill Sans MT" panose="020B0502020104020203" pitchFamily="34" charset="-18"/>
              </a:rPr>
            </a:br>
            <a:r>
              <a:rPr lang="cs-CZ" sz="2000" dirty="0">
                <a:latin typeface="Gill Sans MT" panose="020B0502020104020203" pitchFamily="34" charset="-18"/>
              </a:rPr>
              <a:t>(</a:t>
            </a:r>
            <a:r>
              <a:rPr lang="cs-CZ" sz="2000" dirty="0" err="1">
                <a:latin typeface="Gill Sans MT" panose="020B0502020104020203" pitchFamily="34" charset="-18"/>
              </a:rPr>
              <a:t>iv</a:t>
            </a:r>
            <a:r>
              <a:rPr lang="cs-CZ" sz="2000" dirty="0">
                <a:latin typeface="Gill Sans MT" panose="020B0502020104020203" pitchFamily="34" charset="-18"/>
              </a:rPr>
              <a:t>) obdobných her </a:t>
            </a:r>
            <a:br>
              <a:rPr lang="cs-CZ" sz="2000" dirty="0">
                <a:latin typeface="Gill Sans MT" panose="020B0502020104020203" pitchFamily="34" charset="-18"/>
              </a:rPr>
            </a:br>
            <a:r>
              <a:rPr lang="cs-CZ" sz="2000" dirty="0">
                <a:latin typeface="Gill Sans MT" panose="020B0502020104020203" pitchFamily="34" charset="-18"/>
              </a:rPr>
              <a:t>v EU/EHP</a:t>
            </a:r>
          </a:p>
          <a:p>
            <a:endParaRPr lang="cs-CZ" dirty="0">
              <a:latin typeface="Gill Sans MT" panose="020B0502020104020203" pitchFamily="34" charset="-18"/>
            </a:endParaRPr>
          </a:p>
        </p:txBody>
      </p:sp>
      <p:sp>
        <p:nvSpPr>
          <p:cNvPr id="8" name="Zástupný symbol pro text 2">
            <a:extLst>
              <a:ext uri="{FF2B5EF4-FFF2-40B4-BE49-F238E27FC236}">
                <a16:creationId xmlns:a16="http://schemas.microsoft.com/office/drawing/2014/main" id="{ECCEBCA2-B5EE-451C-854F-FD641C798608}"/>
              </a:ext>
            </a:extLst>
          </p:cNvPr>
          <p:cNvSpPr txBox="1">
            <a:spLocks/>
          </p:cNvSpPr>
          <p:nvPr/>
        </p:nvSpPr>
        <p:spPr>
          <a:xfrm>
            <a:off x="6770306" y="1132332"/>
            <a:ext cx="3680587"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2017</a:t>
            </a:r>
          </a:p>
        </p:txBody>
      </p:sp>
    </p:spTree>
    <p:extLst>
      <p:ext uri="{BB962C8B-B14F-4D97-AF65-F5344CB8AC3E}">
        <p14:creationId xmlns:p14="http://schemas.microsoft.com/office/powerpoint/2010/main" val="1013286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75</a:t>
            </a:fld>
            <a:endParaRPr lang="cs-CZ"/>
          </a:p>
        </p:txBody>
      </p:sp>
      <p:sp>
        <p:nvSpPr>
          <p:cNvPr id="9" name="Zástupný symbol pro text 2">
            <a:extLst>
              <a:ext uri="{FF2B5EF4-FFF2-40B4-BE49-F238E27FC236}">
                <a16:creationId xmlns:a16="http://schemas.microsoft.com/office/drawing/2014/main" id="{E6ABD79D-3E12-442C-9ECF-24AC66AD7DE7}"/>
              </a:ext>
            </a:extLst>
          </p:cNvPr>
          <p:cNvSpPr txBox="1">
            <a:spLocks/>
          </p:cNvSpPr>
          <p:nvPr/>
        </p:nvSpPr>
        <p:spPr>
          <a:xfrm>
            <a:off x="624469" y="1122194"/>
            <a:ext cx="5471531"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2020</a:t>
            </a:r>
          </a:p>
        </p:txBody>
      </p:sp>
      <p:sp>
        <p:nvSpPr>
          <p:cNvPr id="10" name="Zástupný symbol pro obsah 5">
            <a:extLst>
              <a:ext uri="{FF2B5EF4-FFF2-40B4-BE49-F238E27FC236}">
                <a16:creationId xmlns:a16="http://schemas.microsoft.com/office/drawing/2014/main" id="{3346004B-B503-4E32-8429-930F676AB753}"/>
              </a:ext>
            </a:extLst>
          </p:cNvPr>
          <p:cNvSpPr txBox="1">
            <a:spLocks/>
          </p:cNvSpPr>
          <p:nvPr/>
        </p:nvSpPr>
        <p:spPr>
          <a:xfrm>
            <a:off x="624469" y="2105417"/>
            <a:ext cx="5471531"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z</a:t>
            </a:r>
          </a:p>
          <a:p>
            <a:pPr marL="857250" lvl="1" indent="-457200">
              <a:buFont typeface="+mj-lt"/>
              <a:buAutoNum type="arabicPeriod"/>
            </a:pPr>
            <a:r>
              <a:rPr lang="cs-CZ" sz="1800" dirty="0">
                <a:latin typeface="Gill Sans MT" panose="020B0502020104020203" pitchFamily="34" charset="-18"/>
              </a:rPr>
              <a:t>loterie a tomboly, pokud výše výhry nepřesahuje 1 000 000 Kč,</a:t>
            </a:r>
          </a:p>
          <a:p>
            <a:pPr marL="857250" lvl="1" indent="-457200">
              <a:buFont typeface="+mj-lt"/>
              <a:buAutoNum type="arabicPeriod"/>
            </a:pPr>
            <a:r>
              <a:rPr lang="cs-CZ" sz="1800" dirty="0">
                <a:latin typeface="Gill Sans MT" panose="020B0502020104020203" pitchFamily="34" charset="-18"/>
              </a:rPr>
              <a:t>ostatních hazardních her (seskupení her podle druhu), pokud rozdíl mezi úhrnem výher spadajících do tohoto druhu příjmu a úhrnem vkladů do hazardních her v rámci tohoto druhu příjmu za zdaňovací období nepřesahuje 1 000 000 Kč</a:t>
            </a:r>
          </a:p>
          <a:p>
            <a:endParaRPr lang="cs-CZ" dirty="0">
              <a:latin typeface="Gill Sans MT" panose="020B0502020104020203" pitchFamily="34" charset="-18"/>
            </a:endParaRPr>
          </a:p>
        </p:txBody>
      </p:sp>
      <p:sp>
        <p:nvSpPr>
          <p:cNvPr id="3" name="Zástupný symbol pro text 2">
            <a:extLst>
              <a:ext uri="{FF2B5EF4-FFF2-40B4-BE49-F238E27FC236}">
                <a16:creationId xmlns:a16="http://schemas.microsoft.com/office/drawing/2014/main" id="{C9B9435B-E5B7-13D1-4471-9C4FA01448A5}"/>
              </a:ext>
            </a:extLst>
          </p:cNvPr>
          <p:cNvSpPr txBox="1">
            <a:spLocks/>
          </p:cNvSpPr>
          <p:nvPr/>
        </p:nvSpPr>
        <p:spPr>
          <a:xfrm>
            <a:off x="6309731" y="1122194"/>
            <a:ext cx="5471531"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2024</a:t>
            </a:r>
          </a:p>
        </p:txBody>
      </p:sp>
      <p:sp>
        <p:nvSpPr>
          <p:cNvPr id="5" name="Zástupný symbol pro obsah 5">
            <a:extLst>
              <a:ext uri="{FF2B5EF4-FFF2-40B4-BE49-F238E27FC236}">
                <a16:creationId xmlns:a16="http://schemas.microsoft.com/office/drawing/2014/main" id="{46D5BC98-DAA2-ED10-02A9-537A47BB7DDA}"/>
              </a:ext>
            </a:extLst>
          </p:cNvPr>
          <p:cNvSpPr txBox="1">
            <a:spLocks/>
          </p:cNvSpPr>
          <p:nvPr/>
        </p:nvSpPr>
        <p:spPr>
          <a:xfrm>
            <a:off x="6309731" y="2105417"/>
            <a:ext cx="5471531"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z loterií, pokud úhrn těchto příjmů nepřesáhne ve zdaňovacím období 50 000 Kč</a:t>
            </a:r>
          </a:p>
          <a:p>
            <a:r>
              <a:rPr lang="cs-CZ" sz="2000" dirty="0">
                <a:latin typeface="Gill Sans MT" panose="020B0502020104020203" pitchFamily="34" charset="-18"/>
              </a:rPr>
              <a:t>osvobozeny příjmy z ostatních hazardních her (seskupení her podle druhu), pokud rozdíl mezi úhrnem výher spadajících do tohoto druhu příjmu a úhrnem vkladů do hazardních her v rámci tohoto druhu příjmu za zdaňovací období nepřesahuje 50 000 Kč</a:t>
            </a:r>
          </a:p>
          <a:p>
            <a:endParaRPr lang="cs-CZ" dirty="0">
              <a:latin typeface="Gill Sans MT" panose="020B0502020104020203" pitchFamily="34" charset="-18"/>
            </a:endParaRPr>
          </a:p>
        </p:txBody>
      </p:sp>
    </p:spTree>
    <p:extLst>
      <p:ext uri="{BB962C8B-B14F-4D97-AF65-F5344CB8AC3E}">
        <p14:creationId xmlns:p14="http://schemas.microsoft.com/office/powerpoint/2010/main" val="227732601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76</a:t>
            </a:fld>
            <a:endParaRPr lang="cs-CZ"/>
          </a:p>
        </p:txBody>
      </p:sp>
      <p:sp>
        <p:nvSpPr>
          <p:cNvPr id="5" name="Zástupný symbol pro text 2">
            <a:extLst>
              <a:ext uri="{FF2B5EF4-FFF2-40B4-BE49-F238E27FC236}">
                <a16:creationId xmlns:a16="http://schemas.microsoft.com/office/drawing/2014/main" id="{B5E34A36-B94D-41E0-AB1F-1795E6038E2A}"/>
              </a:ext>
            </a:extLst>
          </p:cNvPr>
          <p:cNvSpPr txBox="1">
            <a:spLocks/>
          </p:cNvSpPr>
          <p:nvPr/>
        </p:nvSpPr>
        <p:spPr>
          <a:xfrm>
            <a:off x="1507958" y="1138636"/>
            <a:ext cx="4510448"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před 2017</a:t>
            </a:r>
          </a:p>
        </p:txBody>
      </p:sp>
      <p:sp>
        <p:nvSpPr>
          <p:cNvPr id="6" name="Zástupný symbol pro obsah 4">
            <a:extLst>
              <a:ext uri="{FF2B5EF4-FFF2-40B4-BE49-F238E27FC236}">
                <a16:creationId xmlns:a16="http://schemas.microsoft.com/office/drawing/2014/main" id="{FF385293-531F-45EC-B03E-317859028313}"/>
              </a:ext>
            </a:extLst>
          </p:cNvPr>
          <p:cNvSpPr txBox="1">
            <a:spLocks/>
          </p:cNvSpPr>
          <p:nvPr/>
        </p:nvSpPr>
        <p:spPr>
          <a:xfrm>
            <a:off x="1507958" y="1851120"/>
            <a:ext cx="4510448"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Gill Sans MT" panose="020B0502020104020203" pitchFamily="34" charset="-18"/>
              </a:rPr>
              <a:t>neosvobozené výhry ze zdrojů na území ČR samostatným základem daně pro zdanění srážkovou daní ve výši 15 %</a:t>
            </a:r>
          </a:p>
          <a:p>
            <a:r>
              <a:rPr lang="cs-CZ" sz="2400" dirty="0">
                <a:latin typeface="Gill Sans MT" panose="020B0502020104020203" pitchFamily="34" charset="-18"/>
              </a:rPr>
              <a:t>neosvobozené výhry ze zdrojů v zahraničí nesnížené o výdaje součástí dílčího základu daně </a:t>
            </a:r>
          </a:p>
          <a:p>
            <a:endParaRPr lang="cs-CZ" sz="2400" dirty="0">
              <a:latin typeface="Gill Sans MT" panose="020B0502020104020203" pitchFamily="34" charset="-18"/>
            </a:endParaRPr>
          </a:p>
        </p:txBody>
      </p:sp>
      <p:sp>
        <p:nvSpPr>
          <p:cNvPr id="7" name="Zástupný symbol pro obsah 5">
            <a:extLst>
              <a:ext uri="{FF2B5EF4-FFF2-40B4-BE49-F238E27FC236}">
                <a16:creationId xmlns:a16="http://schemas.microsoft.com/office/drawing/2014/main" id="{048066EA-D223-4DB5-858A-6D27A69B2AC3}"/>
              </a:ext>
            </a:extLst>
          </p:cNvPr>
          <p:cNvSpPr txBox="1">
            <a:spLocks/>
          </p:cNvSpPr>
          <p:nvPr/>
        </p:nvSpPr>
        <p:spPr>
          <a:xfrm>
            <a:off x="6173595" y="1851120"/>
            <a:ext cx="4510447"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Gill Sans MT" panose="020B0502020104020203" pitchFamily="34" charset="-18"/>
              </a:rPr>
              <a:t>sjednocení režimu zdanění neosvobozených výher, které budou zdaňovány v obecném základu daně</a:t>
            </a:r>
          </a:p>
          <a:p>
            <a:r>
              <a:rPr lang="cs-CZ" sz="2400" dirty="0">
                <a:latin typeface="Gill Sans MT" panose="020B0502020104020203" pitchFamily="34" charset="-18"/>
              </a:rPr>
              <a:t>v návaznosti na to nově dílčím základem daně příjem snížený </a:t>
            </a:r>
            <a:br>
              <a:rPr lang="cs-CZ" sz="2400" dirty="0">
                <a:latin typeface="Gill Sans MT" panose="020B0502020104020203" pitchFamily="34" charset="-18"/>
              </a:rPr>
            </a:br>
            <a:r>
              <a:rPr lang="cs-CZ" sz="2400" dirty="0">
                <a:latin typeface="Gill Sans MT" panose="020B0502020104020203" pitchFamily="34" charset="-18"/>
              </a:rPr>
              <a:t>o výdaje</a:t>
            </a:r>
          </a:p>
        </p:txBody>
      </p:sp>
      <p:sp>
        <p:nvSpPr>
          <p:cNvPr id="8" name="Zástupný symbol pro text 2">
            <a:extLst>
              <a:ext uri="{FF2B5EF4-FFF2-40B4-BE49-F238E27FC236}">
                <a16:creationId xmlns:a16="http://schemas.microsoft.com/office/drawing/2014/main" id="{3D9D6358-B770-4DD8-A421-3C3313249420}"/>
              </a:ext>
            </a:extLst>
          </p:cNvPr>
          <p:cNvSpPr txBox="1">
            <a:spLocks/>
          </p:cNvSpPr>
          <p:nvPr/>
        </p:nvSpPr>
        <p:spPr>
          <a:xfrm>
            <a:off x="6173594" y="1138636"/>
            <a:ext cx="4510446"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2017</a:t>
            </a:r>
          </a:p>
        </p:txBody>
      </p:sp>
    </p:spTree>
    <p:extLst>
      <p:ext uri="{BB962C8B-B14F-4D97-AF65-F5344CB8AC3E}">
        <p14:creationId xmlns:p14="http://schemas.microsoft.com/office/powerpoint/2010/main" val="26373869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Správní poplatky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dirty="0"/>
              <a:t>upraveno v položce 21 zákona č. 634/2004 Sb., o správních poplatcích</a:t>
            </a:r>
          </a:p>
          <a:p>
            <a:r>
              <a:rPr lang="cs-CZ" dirty="0"/>
              <a:t>změněno zákonem č. 188/2016 Sb.</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77</a:t>
            </a:fld>
            <a:endParaRPr lang="cs-CZ"/>
          </a:p>
        </p:txBody>
      </p:sp>
      <p:graphicFrame>
        <p:nvGraphicFramePr>
          <p:cNvPr id="5" name="Zástupný symbol pro obsah 3">
            <a:extLst>
              <a:ext uri="{FF2B5EF4-FFF2-40B4-BE49-F238E27FC236}">
                <a16:creationId xmlns:a16="http://schemas.microsoft.com/office/drawing/2014/main" id="{CEFF9318-6330-4226-9555-0A833DE906E7}"/>
              </a:ext>
            </a:extLst>
          </p:cNvPr>
          <p:cNvGraphicFramePr>
            <a:graphicFrameLocks/>
          </p:cNvGraphicFramePr>
          <p:nvPr>
            <p:extLst>
              <p:ext uri="{D42A27DB-BD31-4B8C-83A1-F6EECF244321}">
                <p14:modId xmlns:p14="http://schemas.microsoft.com/office/powerpoint/2010/main" val="2681488629"/>
              </p:ext>
            </p:extLst>
          </p:nvPr>
        </p:nvGraphicFramePr>
        <p:xfrm>
          <a:off x="1066800" y="2667005"/>
          <a:ext cx="10058399" cy="2758400"/>
        </p:xfrm>
        <a:graphic>
          <a:graphicData uri="http://schemas.openxmlformats.org/drawingml/2006/table">
            <a:tbl>
              <a:tblPr firstRow="1" bandRow="1">
                <a:tableStyleId>{21E4AEA4-8DFA-4A89-87EB-49C32662AFE0}</a:tableStyleId>
              </a:tblPr>
              <a:tblGrid>
                <a:gridCol w="8523245">
                  <a:extLst>
                    <a:ext uri="{9D8B030D-6E8A-4147-A177-3AD203B41FA5}">
                      <a16:colId xmlns:a16="http://schemas.microsoft.com/office/drawing/2014/main" val="20000"/>
                    </a:ext>
                  </a:extLst>
                </a:gridCol>
                <a:gridCol w="1535154">
                  <a:extLst>
                    <a:ext uri="{9D8B030D-6E8A-4147-A177-3AD203B41FA5}">
                      <a16:colId xmlns:a16="http://schemas.microsoft.com/office/drawing/2014/main" val="20001"/>
                    </a:ext>
                  </a:extLst>
                </a:gridCol>
              </a:tblGrid>
              <a:tr h="0">
                <a:tc>
                  <a:txBody>
                    <a:bodyPr/>
                    <a:lstStyle/>
                    <a:p>
                      <a:r>
                        <a:rPr kumimoji="0" lang="cs-CZ" sz="1800" kern="1200" dirty="0">
                          <a:effectLst/>
                          <a:latin typeface="Gill Sans MT" panose="020B0502020104020203" pitchFamily="34" charset="-18"/>
                        </a:rPr>
                        <a:t>Úkon</a:t>
                      </a:r>
                      <a:endParaRPr kumimoji="0" lang="cs-CZ" sz="1800" b="1" kern="1200" dirty="0">
                        <a:solidFill>
                          <a:schemeClr val="lt1"/>
                        </a:solidFill>
                        <a:effectLst/>
                        <a:latin typeface="Gill Sans MT" panose="020B0502020104020203" pitchFamily="34" charset="-18"/>
                        <a:ea typeface="+mn-ea"/>
                        <a:cs typeface="+mn-cs"/>
                      </a:endParaRPr>
                    </a:p>
                  </a:txBody>
                  <a:tcPr marL="91449" marR="91449"/>
                </a:tc>
                <a:tc>
                  <a:txBody>
                    <a:bodyPr/>
                    <a:lstStyle/>
                    <a:p>
                      <a:pPr algn="ctr"/>
                      <a:r>
                        <a:rPr lang="cs-CZ" sz="1800" dirty="0">
                          <a:latin typeface="Gill Sans MT" panose="020B0502020104020203" pitchFamily="34" charset="-18"/>
                        </a:rPr>
                        <a:t>Sazba</a:t>
                      </a:r>
                    </a:p>
                  </a:txBody>
                  <a:tcPr marL="91449" marR="91449"/>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cs-CZ" sz="1800" kern="1200" dirty="0">
                          <a:effectLst/>
                          <a:latin typeface="Gill Sans MT" panose="020B0502020104020203" pitchFamily="34" charset="-18"/>
                        </a:rPr>
                        <a:t>Přijetí žádosti o vydání základního povolení k provozování hazardní hry</a:t>
                      </a:r>
                      <a:endParaRPr kumimoji="0" lang="cs-CZ" sz="1800" kern="1200" dirty="0">
                        <a:solidFill>
                          <a:schemeClr val="dk1"/>
                        </a:solidFill>
                        <a:effectLst/>
                        <a:latin typeface="Gill Sans MT" panose="020B0502020104020203" pitchFamily="34" charset="-18"/>
                        <a:ea typeface="+mn-ea"/>
                        <a:cs typeface="+mn-cs"/>
                      </a:endParaRPr>
                    </a:p>
                  </a:txBody>
                  <a:tcPr marL="91449" marR="91449"/>
                </a:tc>
                <a:tc>
                  <a:txBody>
                    <a:bodyPr/>
                    <a:lstStyle/>
                    <a:p>
                      <a:pPr algn="r"/>
                      <a:r>
                        <a:rPr lang="cs-CZ" sz="1800" dirty="0">
                          <a:latin typeface="Gill Sans MT" panose="020B0502020104020203" pitchFamily="34" charset="-18"/>
                        </a:rPr>
                        <a:t>5 000 Kč</a:t>
                      </a:r>
                    </a:p>
                  </a:txBody>
                  <a:tcPr marL="91449" marR="91449"/>
                </a:tc>
                <a:extLst>
                  <a:ext uri="{0D108BD9-81ED-4DB2-BD59-A6C34878D82A}">
                    <a16:rowId xmlns:a16="http://schemas.microsoft.com/office/drawing/2014/main" val="10001"/>
                  </a:ext>
                </a:extLst>
              </a:tr>
              <a:tr h="370840">
                <a:tc>
                  <a:txBody>
                    <a:bodyPr/>
                    <a:lstStyle/>
                    <a:p>
                      <a:pPr marL="0" lvl="1" indent="0"/>
                      <a:r>
                        <a:rPr kumimoji="0" lang="cs-CZ" sz="1800" kern="1200" dirty="0">
                          <a:effectLst/>
                          <a:latin typeface="Gill Sans MT" panose="020B0502020104020203" pitchFamily="34" charset="-18"/>
                        </a:rPr>
                        <a:t>Přijetí žádosti o změnu základního povolení k provozování hazardní hry, týká-li se tato změna hazardní hry, k níž je povolení vydáno, nebo podmínek jejího provozování</a:t>
                      </a:r>
                      <a:endParaRPr lang="cs-CZ" sz="2800" dirty="0">
                        <a:latin typeface="Gill Sans MT" panose="020B0502020104020203" pitchFamily="34" charset="-18"/>
                      </a:endParaRPr>
                    </a:p>
                  </a:txBody>
                  <a:tcPr marL="91449" marR="91449"/>
                </a:tc>
                <a:tc>
                  <a:txBody>
                    <a:bodyPr/>
                    <a:lstStyle/>
                    <a:p>
                      <a:pPr algn="r"/>
                      <a:r>
                        <a:rPr lang="cs-CZ" sz="1800" dirty="0">
                          <a:latin typeface="Gill Sans MT" panose="020B0502020104020203" pitchFamily="34" charset="-18"/>
                        </a:rPr>
                        <a:t>3 000 Kč</a:t>
                      </a:r>
                    </a:p>
                  </a:txBody>
                  <a:tcPr marL="91449" marR="91449"/>
                </a:tc>
                <a:extLst>
                  <a:ext uri="{0D108BD9-81ED-4DB2-BD59-A6C34878D82A}">
                    <a16:rowId xmlns:a16="http://schemas.microsoft.com/office/drawing/2014/main" val="10002"/>
                  </a:ext>
                </a:extLst>
              </a:tr>
              <a:tr h="370840">
                <a:tc>
                  <a:txBody>
                    <a:bodyPr/>
                    <a:lstStyle/>
                    <a:p>
                      <a:r>
                        <a:rPr kumimoji="0" lang="cs-CZ" sz="1800" kern="1200" dirty="0">
                          <a:effectLst/>
                          <a:latin typeface="Gill Sans MT" panose="020B0502020104020203" pitchFamily="34" charset="-18"/>
                        </a:rPr>
                        <a:t>Přijetí žádosti o povolení k umístění</a:t>
                      </a:r>
                      <a:r>
                        <a:rPr kumimoji="0" lang="cs-CZ" sz="1800" kern="1200" baseline="0" dirty="0">
                          <a:effectLst/>
                          <a:latin typeface="Gill Sans MT" panose="020B0502020104020203" pitchFamily="34" charset="-18"/>
                        </a:rPr>
                        <a:t> herního prostoru</a:t>
                      </a:r>
                      <a:endParaRPr lang="cs-CZ" sz="1800" dirty="0">
                        <a:latin typeface="Gill Sans MT" panose="020B0502020104020203" pitchFamily="34" charset="-18"/>
                      </a:endParaRPr>
                    </a:p>
                  </a:txBody>
                  <a:tcPr marL="91449" marR="91449"/>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cs-CZ" sz="1800" dirty="0">
                          <a:latin typeface="Gill Sans MT" panose="020B0502020104020203" pitchFamily="34" charset="-18"/>
                        </a:rPr>
                        <a:t>4 000 Kč</a:t>
                      </a:r>
                    </a:p>
                  </a:txBody>
                  <a:tcPr marL="91449" marR="91449"/>
                </a:tc>
                <a:extLst>
                  <a:ext uri="{0D108BD9-81ED-4DB2-BD59-A6C34878D82A}">
                    <a16:rowId xmlns:a16="http://schemas.microsoft.com/office/drawing/2014/main" val="10003"/>
                  </a:ext>
                </a:extLst>
              </a:tr>
              <a:tr h="370840">
                <a:tc>
                  <a:txBody>
                    <a:bodyPr/>
                    <a:lstStyle/>
                    <a:p>
                      <a:pPr marL="0" lvl="1" indent="0"/>
                      <a:r>
                        <a:rPr kumimoji="0" lang="cs-CZ" sz="1800" kern="1200" dirty="0">
                          <a:effectLst/>
                          <a:latin typeface="Gill Sans MT" panose="020B0502020104020203" pitchFamily="34" charset="-18"/>
                        </a:rPr>
                        <a:t>Přijetí žádosti o změnu povolení k umístění herního prostoru, týká-li se tato změna hazardní hry, k níž je povolení vydáno, nebo podmínek jejího provozování</a:t>
                      </a:r>
                      <a:endParaRPr lang="cs-CZ" sz="2800" dirty="0">
                        <a:latin typeface="Gill Sans MT" panose="020B0502020104020203" pitchFamily="34" charset="-18"/>
                      </a:endParaRPr>
                    </a:p>
                  </a:txBody>
                  <a:tcPr marL="91433" marR="91433" marT="45700" marB="45700"/>
                </a:tc>
                <a:tc>
                  <a:txBody>
                    <a:bodyPr/>
                    <a:lstStyle/>
                    <a:p>
                      <a:pPr algn="r"/>
                      <a:r>
                        <a:rPr lang="cs-CZ" sz="1800" dirty="0">
                          <a:latin typeface="Gill Sans MT" panose="020B0502020104020203" pitchFamily="34" charset="-18"/>
                        </a:rPr>
                        <a:t>2 500 Kč</a:t>
                      </a:r>
                    </a:p>
                  </a:txBody>
                  <a:tcPr marL="91433" marR="91433" marT="45700" marB="45700"/>
                </a:tc>
                <a:extLst>
                  <a:ext uri="{0D108BD9-81ED-4DB2-BD59-A6C34878D82A}">
                    <a16:rowId xmlns:a16="http://schemas.microsoft.com/office/drawing/2014/main" val="10004"/>
                  </a:ext>
                </a:extLst>
              </a:tr>
              <a:tr h="370840">
                <a:tc>
                  <a:txBody>
                    <a:bodyPr/>
                    <a:lstStyle/>
                    <a:p>
                      <a:pPr marL="0" lvl="1" indent="0"/>
                      <a:r>
                        <a:rPr kumimoji="0" lang="cs-CZ" sz="1800" kern="1200" dirty="0">
                          <a:solidFill>
                            <a:schemeClr val="dk1"/>
                          </a:solidFill>
                          <a:effectLst/>
                          <a:latin typeface="Gill Sans MT" panose="020B0502020104020203" pitchFamily="34" charset="-18"/>
                          <a:ea typeface="+mn-ea"/>
                          <a:cs typeface="+mn-cs"/>
                        </a:rPr>
                        <a:t>Odstranění tvrdosti zákona při vracení přeplatku z kauce (od 1. ledna 2024)</a:t>
                      </a:r>
                    </a:p>
                  </a:txBody>
                  <a:tcPr marL="91433" marR="91433" marT="45700" marB="45700"/>
                </a:tc>
                <a:tc>
                  <a:txBody>
                    <a:bodyPr/>
                    <a:lstStyle/>
                    <a:p>
                      <a:pPr algn="r"/>
                      <a:r>
                        <a:rPr lang="cs-CZ" sz="1800" dirty="0">
                          <a:latin typeface="Gill Sans MT" panose="020B0502020104020203" pitchFamily="34" charset="-18"/>
                        </a:rPr>
                        <a:t>1 000 Kč</a:t>
                      </a:r>
                    </a:p>
                  </a:txBody>
                  <a:tcPr marL="91433" marR="91433" marT="45700" marB="45700"/>
                </a:tc>
                <a:extLst>
                  <a:ext uri="{0D108BD9-81ED-4DB2-BD59-A6C34878D82A}">
                    <a16:rowId xmlns:a16="http://schemas.microsoft.com/office/drawing/2014/main" val="396721932"/>
                  </a:ext>
                </a:extLst>
              </a:tr>
            </a:tbl>
          </a:graphicData>
        </a:graphic>
      </p:graphicFrame>
    </p:spTree>
    <p:extLst>
      <p:ext uri="{BB962C8B-B14F-4D97-AF65-F5344CB8AC3E}">
        <p14:creationId xmlns:p14="http://schemas.microsoft.com/office/powerpoint/2010/main" val="42842054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dirty="0"/>
              <a:t>Hazardní hry jsou zábava pro moudré, vážný problém pro hloupé.</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dirty="0"/>
              <a:t>Katedra 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78</a:t>
            </a:fld>
            <a:endParaRPr lang="cs-CZ"/>
          </a:p>
        </p:txBody>
      </p:sp>
    </p:spTree>
    <p:extLst>
      <p:ext uri="{BB962C8B-B14F-4D97-AF65-F5344CB8AC3E}">
        <p14:creationId xmlns:p14="http://schemas.microsoft.com/office/powerpoint/2010/main" val="95689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Hazard jako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hazardní hry</a:t>
            </a:r>
          </a:p>
          <a:p>
            <a:pPr lvl="1"/>
            <a:r>
              <a:rPr lang="cs-CZ" dirty="0"/>
              <a:t>hry založené na náhodném procesu</a:t>
            </a:r>
          </a:p>
          <a:p>
            <a:pPr lvl="1"/>
            <a:r>
              <a:rPr lang="cs-CZ" dirty="0"/>
              <a:t>hry založené na náhodném procesu ovlivněném znalostmi či dovednostmi </a:t>
            </a:r>
          </a:p>
          <a:p>
            <a:pPr lvl="1"/>
            <a:r>
              <a:rPr lang="cs-CZ" dirty="0"/>
              <a:t>hry založené na kombinaci náhody a znalosti či dovednosti</a:t>
            </a:r>
          </a:p>
          <a:p>
            <a:r>
              <a:rPr lang="cs-CZ" b="1" dirty="0"/>
              <a:t>hry založené na vědomostech a znalostech</a:t>
            </a:r>
          </a:p>
          <a:p>
            <a:r>
              <a:rPr lang="cs-CZ" b="1" dirty="0"/>
              <a:t>hry založené na dovednostech</a:t>
            </a:r>
          </a:p>
          <a:p>
            <a:r>
              <a:rPr lang="cs-CZ" b="1" dirty="0"/>
              <a:t>sport</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126077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Sport jako předmět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kursové sázky na sportovní utkání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pic>
        <p:nvPicPr>
          <p:cNvPr id="5" name="Picture 2" descr="Výsledek obrázku pro sázková kancelář">
            <a:hlinkClick r:id="rId2"/>
            <a:extLst>
              <a:ext uri="{FF2B5EF4-FFF2-40B4-BE49-F238E27FC236}">
                <a16:creationId xmlns:a16="http://schemas.microsoft.com/office/drawing/2014/main" id="{53A73114-C479-4C88-B76D-262C71093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2697" y="2420888"/>
            <a:ext cx="4035303" cy="30243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Výsledek obrázku pro sázková kancelář">
            <a:hlinkClick r:id="rId4"/>
            <a:extLst>
              <a:ext uri="{FF2B5EF4-FFF2-40B4-BE49-F238E27FC236}">
                <a16:creationId xmlns:a16="http://schemas.microsoft.com/office/drawing/2014/main" id="{A07C207E-7DE6-4AB3-B2A8-7A95382B1C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4350" y="2420888"/>
            <a:ext cx="4108115"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7988059"/>
      </p:ext>
    </p:extLst>
  </p:cSld>
  <p:clrMapOvr>
    <a:masterClrMapping/>
  </p:clrMapOvr>
</p:sld>
</file>

<file path=ppt/theme/theme1.xml><?xml version="1.0" encoding="utf-8"?>
<a:theme xmlns:a="http://schemas.openxmlformats.org/drawingml/2006/main" name="Motiv Office">
  <a:themeElements>
    <a:clrScheme name="Vlastní 2">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TotalTime>
  <Words>5311</Words>
  <Application>Microsoft Office PowerPoint</Application>
  <PresentationFormat>Širokoúhlá obrazovka</PresentationFormat>
  <Paragraphs>760</Paragraphs>
  <Slides>78</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78</vt:i4>
      </vt:variant>
    </vt:vector>
  </HeadingPairs>
  <TitlesOfParts>
    <vt:vector size="82" baseType="lpstr">
      <vt:lpstr>Arial</vt:lpstr>
      <vt:lpstr>Calibri</vt:lpstr>
      <vt:lpstr>Gill Sans MT</vt:lpstr>
      <vt:lpstr>Motiv Office</vt:lpstr>
      <vt:lpstr>Hazardní hry a jejich zdanění Právo a sportovní příznivci</vt:lpstr>
      <vt:lpstr>Osnova</vt:lpstr>
      <vt:lpstr>1. Hazard a sport</vt:lpstr>
      <vt:lpstr>A. Vymezení hazardu</vt:lpstr>
      <vt:lpstr>A. Vymezení hazardu</vt:lpstr>
      <vt:lpstr>B. Vymezení sportu</vt:lpstr>
      <vt:lpstr>C. Hazard jako sport</vt:lpstr>
      <vt:lpstr>C. Hazard jako sport</vt:lpstr>
      <vt:lpstr>D. Sport jako předmět hazardu</vt:lpstr>
      <vt:lpstr>E. Financování sportu z hazardu</vt:lpstr>
      <vt:lpstr>2. Hazardní hry a jejich regulace</vt:lpstr>
      <vt:lpstr>A. Vymezení HH a působnost zákona</vt:lpstr>
      <vt:lpstr>B. Základní pojmy</vt:lpstr>
      <vt:lpstr>C. Druhy hazardních her</vt:lpstr>
      <vt:lpstr>D. Provozování a provozovatel HH</vt:lpstr>
      <vt:lpstr>E. Regulace hazardních her</vt:lpstr>
      <vt:lpstr>I. Zákonná omezení</vt:lpstr>
      <vt:lpstr>Co to je?</vt:lpstr>
      <vt:lpstr>II. Povolovací řízení a ohlášení</vt:lpstr>
      <vt:lpstr>II. Povolovací řízení a ohlášení</vt:lpstr>
      <vt:lpstr>III. Obecně závazné vyhlášky obcí</vt:lpstr>
      <vt:lpstr>Nález ÚS Pl. ÚS 24/24</vt:lpstr>
      <vt:lpstr>Rozsudek SD EU C-311/19</vt:lpstr>
      <vt:lpstr>Rozsudek SD EU C-311/19</vt:lpstr>
      <vt:lpstr>Rozsudek SD EU C-311/19</vt:lpstr>
      <vt:lpstr>Rozsudek NSS čj. 5 As 177/2016-139</vt:lpstr>
      <vt:lpstr>IV. Herní prostory</vt:lpstr>
      <vt:lpstr>V. Sebeomezující opatření</vt:lpstr>
      <vt:lpstr>VI. Rejstřík osob vyloučených z účasti</vt:lpstr>
      <vt:lpstr>VII. Opatření u internetových her</vt:lpstr>
      <vt:lpstr>Nález ÚS sp. zn. Pl. ÚS 28/16</vt:lpstr>
      <vt:lpstr>3. Historie zdanění hazardních her</vt:lpstr>
      <vt:lpstr>A. Zdanění před rokem 2012</vt:lpstr>
      <vt:lpstr>B. Zdanění v letech 2012-2015</vt:lpstr>
      <vt:lpstr>C. Odvod z loterií a jiných podobných her</vt:lpstr>
      <vt:lpstr>Nález Ústavního soudu Pl. ÚS 15/15</vt:lpstr>
      <vt:lpstr>Nález Ústavního soudu Pl. ÚS 15/15</vt:lpstr>
      <vt:lpstr>C. Odvod z loterií a jiných podobných her</vt:lpstr>
      <vt:lpstr>4. Reforma zdanění hazardních her</vt:lpstr>
      <vt:lpstr>A. Impulsy pro reformu zdanění</vt:lpstr>
      <vt:lpstr>B. Dvě fáze reformy zdanění</vt:lpstr>
      <vt:lpstr>5. Odvod z loterií v roce 2016</vt:lpstr>
      <vt:lpstr>A. Základní informace o novele </vt:lpstr>
      <vt:lpstr>B. Zvýšení sazeb odvodu</vt:lpstr>
      <vt:lpstr>C. Změna rozpočtového určení odvodu</vt:lpstr>
      <vt:lpstr>D. Původní nepřijatý návrh </vt:lpstr>
      <vt:lpstr>6. Daň z hazardních her </vt:lpstr>
      <vt:lpstr>A. Obecné informace</vt:lpstr>
      <vt:lpstr>B. Konstrukční prvky</vt:lpstr>
      <vt:lpstr>I. Subjekt daně</vt:lpstr>
      <vt:lpstr>II. Předmět daně</vt:lpstr>
      <vt:lpstr>II. Předmět daně</vt:lpstr>
      <vt:lpstr>II. Předmět daně</vt:lpstr>
      <vt:lpstr>III. Základ daně</vt:lpstr>
      <vt:lpstr>III. Základ daně</vt:lpstr>
      <vt:lpstr>Základ daně u sdílených loterií</vt:lpstr>
      <vt:lpstr>III. Základ daně</vt:lpstr>
      <vt:lpstr>IV. Sazba daně</vt:lpstr>
      <vt:lpstr>IV. Sazba daně</vt:lpstr>
      <vt:lpstr>V. Výpočet daně</vt:lpstr>
      <vt:lpstr>VI. Úleva na dani</vt:lpstr>
      <vt:lpstr>VII. Zdaňovací období</vt:lpstr>
      <vt:lpstr>VIII. Rozpočtové určení do 2023</vt:lpstr>
      <vt:lpstr>VIII. Rozpočtové určení do 2023</vt:lpstr>
      <vt:lpstr>VIII. Rozpočtové určení od 2024</vt:lpstr>
      <vt:lpstr>C. Správa daně z hazardních her</vt:lpstr>
      <vt:lpstr>8. Zdanění ostatními daněmi</vt:lpstr>
      <vt:lpstr>A. Daň z přidané hodnoty</vt:lpstr>
      <vt:lpstr>A. Daň z přidané hodnoty</vt:lpstr>
      <vt:lpstr>B. Daň z příjmů právnických osob</vt:lpstr>
      <vt:lpstr>B. Daň z příjmů právnických osob</vt:lpstr>
      <vt:lpstr>B. Daň z příjmů právnických osob</vt:lpstr>
      <vt:lpstr>C. Daň z příjmů fyzických osob</vt:lpstr>
      <vt:lpstr>C. Daň z příjmů fyzických osob</vt:lpstr>
      <vt:lpstr>C. Daň z příjmů fyzických osob</vt:lpstr>
      <vt:lpstr>C. Daň z příjmů fyzických osob</vt:lpstr>
      <vt:lpstr>D. Správní poplatky</vt:lpstr>
      <vt:lpstr>Hazardní hry jsou zábava pro moudré, vážný problém pro hloupé.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Martina Boháčová</cp:lastModifiedBy>
  <cp:revision>175</cp:revision>
  <dcterms:created xsi:type="dcterms:W3CDTF">2019-09-25T20:27:52Z</dcterms:created>
  <dcterms:modified xsi:type="dcterms:W3CDTF">2025-05-11T19:49:01Z</dcterms:modified>
</cp:coreProperties>
</file>