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67" r:id="rId6"/>
    <p:sldId id="278" r:id="rId7"/>
    <p:sldId id="279" r:id="rId8"/>
    <p:sldId id="282" r:id="rId9"/>
    <p:sldId id="325" r:id="rId10"/>
    <p:sldId id="285" r:id="rId11"/>
    <p:sldId id="326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75265" autoAdjust="0"/>
  </p:normalViewPr>
  <p:slideViewPr>
    <p:cSldViewPr snapToGrid="0" showGuides="1">
      <p:cViewPr varScale="1">
        <p:scale>
          <a:sx n="48" d="100"/>
          <a:sy n="48" d="100"/>
        </p:scale>
        <p:origin x="67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F55B0119-A99A-4F3A-BC9E-C8BFD1FCD872}"/>
    <pc:docChg chg="modSld">
      <pc:chgData name="Radim Boháč" userId="e5098a9a-6a28-40ce-ac6e-47e9b8c9add8" providerId="ADAL" clId="{F55B0119-A99A-4F3A-BC9E-C8BFD1FCD872}" dt="2025-01-26T17:59:09.675" v="104" actId="20577"/>
      <pc:docMkLst>
        <pc:docMk/>
      </pc:docMkLst>
      <pc:sldChg chg="modSp mod">
        <pc:chgData name="Radim Boháč" userId="e5098a9a-6a28-40ce-ac6e-47e9b8c9add8" providerId="ADAL" clId="{F55B0119-A99A-4F3A-BC9E-C8BFD1FCD872}" dt="2025-01-26T17:21:43.024" v="6" actId="20577"/>
        <pc:sldMkLst>
          <pc:docMk/>
          <pc:sldMk cId="3478807263" sldId="265"/>
        </pc:sldMkLst>
        <pc:spChg chg="mod">
          <ac:chgData name="Radim Boháč" userId="e5098a9a-6a28-40ce-ac6e-47e9b8c9add8" providerId="ADAL" clId="{F55B0119-A99A-4F3A-BC9E-C8BFD1FCD872}" dt="2025-01-26T17:21:43.024" v="6" actId="20577"/>
          <ac:spMkLst>
            <pc:docMk/>
            <pc:sldMk cId="3478807263" sldId="26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55B0119-A99A-4F3A-BC9E-C8BFD1FCD872}" dt="2025-01-26T17:28:27.427" v="20" actId="20577"/>
        <pc:sldMkLst>
          <pc:docMk/>
          <pc:sldMk cId="3303853675" sldId="267"/>
        </pc:sldMkLst>
        <pc:spChg chg="mod">
          <ac:chgData name="Radim Boháč" userId="e5098a9a-6a28-40ce-ac6e-47e9b8c9add8" providerId="ADAL" clId="{F55B0119-A99A-4F3A-BC9E-C8BFD1FCD872}" dt="2025-01-26T17:28:27.427" v="20" actId="20577"/>
          <ac:spMkLst>
            <pc:docMk/>
            <pc:sldMk cId="3303853675" sldId="26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55B0119-A99A-4F3A-BC9E-C8BFD1FCD872}" dt="2025-01-26T17:56:37.874" v="25" actId="20577"/>
        <pc:sldMkLst>
          <pc:docMk/>
          <pc:sldMk cId="1670819036" sldId="285"/>
        </pc:sldMkLst>
        <pc:spChg chg="mod">
          <ac:chgData name="Radim Boháč" userId="e5098a9a-6a28-40ce-ac6e-47e9b8c9add8" providerId="ADAL" clId="{F55B0119-A99A-4F3A-BC9E-C8BFD1FCD872}" dt="2025-01-26T17:56:37.874" v="25" actId="20577"/>
          <ac:spMkLst>
            <pc:docMk/>
            <pc:sldMk cId="1670819036" sldId="285"/>
            <ac:spMk id="6" creationId="{7B151BF5-095B-4E62-A7CE-D08F19D51A5C}"/>
          </ac:spMkLst>
        </pc:spChg>
      </pc:sldChg>
      <pc:sldChg chg="modSp mod">
        <pc:chgData name="Radim Boháč" userId="e5098a9a-6a28-40ce-ac6e-47e9b8c9add8" providerId="ADAL" clId="{F55B0119-A99A-4F3A-BC9E-C8BFD1FCD872}" dt="2025-01-26T17:59:09.675" v="104" actId="20577"/>
        <pc:sldMkLst>
          <pc:docMk/>
          <pc:sldMk cId="3730933522" sldId="326"/>
        </pc:sldMkLst>
        <pc:spChg chg="mod">
          <ac:chgData name="Radim Boháč" userId="e5098a9a-6a28-40ce-ac6e-47e9b8c9add8" providerId="ADAL" clId="{F55B0119-A99A-4F3A-BC9E-C8BFD1FCD872}" dt="2025-01-26T17:59:09.675" v="104" actId="20577"/>
          <ac:spMkLst>
            <pc:docMk/>
            <pc:sldMk cId="3730933522" sldId="326"/>
            <ac:spMk id="3" creationId="{94A232FA-0F66-A774-297C-13ED3D82EDC8}"/>
          </ac:spMkLst>
        </pc:spChg>
      </pc:sldChg>
    </pc:docChg>
  </pc:docChgLst>
  <pc:docChgLst>
    <pc:chgData name="Radim Boháč" userId="e5098a9a-6a28-40ce-ac6e-47e9b8c9add8" providerId="ADAL" clId="{D1459091-8710-418B-B4C8-6E7BF30C1CDE}"/>
    <pc:docChg chg="undo custSel addSld delSld modSld sldOrd">
      <pc:chgData name="Radim Boháč" userId="e5098a9a-6a28-40ce-ac6e-47e9b8c9add8" providerId="ADAL" clId="{D1459091-8710-418B-B4C8-6E7BF30C1CDE}" dt="2024-02-14T22:13:16.057" v="338" actId="6549"/>
      <pc:docMkLst>
        <pc:docMk/>
      </pc:docMkLst>
      <pc:sldChg chg="modSp mod">
        <pc:chgData name="Radim Boháč" userId="e5098a9a-6a28-40ce-ac6e-47e9b8c9add8" providerId="ADAL" clId="{D1459091-8710-418B-B4C8-6E7BF30C1CDE}" dt="2024-02-11T18:30:10.514" v="3" actId="20577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D1459091-8710-418B-B4C8-6E7BF30C1CDE}" dt="2024-02-11T18:54:48.971" v="188" actId="6549"/>
        <pc:sldMkLst>
          <pc:docMk/>
          <pc:sldMk cId="3188188334" sldId="257"/>
        </pc:sldMkLst>
      </pc:sldChg>
      <pc:sldChg chg="modSp mod">
        <pc:chgData name="Radim Boháč" userId="e5098a9a-6a28-40ce-ac6e-47e9b8c9add8" providerId="ADAL" clId="{D1459091-8710-418B-B4C8-6E7BF30C1CDE}" dt="2024-02-14T20:39:51.561" v="206" actId="20577"/>
        <pc:sldMkLst>
          <pc:docMk/>
          <pc:sldMk cId="3460592039" sldId="264"/>
        </pc:sldMkLst>
      </pc:sldChg>
      <pc:sldChg chg="add del">
        <pc:chgData name="Radim Boháč" userId="e5098a9a-6a28-40ce-ac6e-47e9b8c9add8" providerId="ADAL" clId="{D1459091-8710-418B-B4C8-6E7BF30C1CDE}" dt="2024-02-11T18:58:03.385" v="190"/>
        <pc:sldMkLst>
          <pc:docMk/>
          <pc:sldMk cId="3478807263" sldId="265"/>
        </pc:sldMkLst>
      </pc:sldChg>
      <pc:sldChg chg="del ord">
        <pc:chgData name="Radim Boháč" userId="e5098a9a-6a28-40ce-ac6e-47e9b8c9add8" providerId="ADAL" clId="{D1459091-8710-418B-B4C8-6E7BF30C1CDE}" dt="2024-02-11T18:34:30.547" v="131" actId="47"/>
        <pc:sldMkLst>
          <pc:docMk/>
          <pc:sldMk cId="2427151950" sldId="266"/>
        </pc:sldMkLst>
      </pc:sldChg>
      <pc:sldChg chg="modSp mod ord">
        <pc:chgData name="Radim Boháč" userId="e5098a9a-6a28-40ce-ac6e-47e9b8c9add8" providerId="ADAL" clId="{D1459091-8710-418B-B4C8-6E7BF30C1CDE}" dt="2024-02-14T21:10:24.759" v="211" actId="20577"/>
        <pc:sldMkLst>
          <pc:docMk/>
          <pc:sldMk cId="3303853675" sldId="267"/>
        </pc:sldMkLst>
      </pc:sldChg>
      <pc:sldChg chg="del">
        <pc:chgData name="Radim Boháč" userId="e5098a9a-6a28-40ce-ac6e-47e9b8c9add8" providerId="ADAL" clId="{D1459091-8710-418B-B4C8-6E7BF30C1CDE}" dt="2024-02-11T18:34:31.136" v="132" actId="47"/>
        <pc:sldMkLst>
          <pc:docMk/>
          <pc:sldMk cId="61262826" sldId="268"/>
        </pc:sldMkLst>
      </pc:sldChg>
      <pc:sldChg chg="del">
        <pc:chgData name="Radim Boháč" userId="e5098a9a-6a28-40ce-ac6e-47e9b8c9add8" providerId="ADAL" clId="{D1459091-8710-418B-B4C8-6E7BF30C1CDE}" dt="2024-02-11T18:34:31.645" v="133" actId="47"/>
        <pc:sldMkLst>
          <pc:docMk/>
          <pc:sldMk cId="360565918" sldId="269"/>
        </pc:sldMkLst>
      </pc:sldChg>
      <pc:sldChg chg="del">
        <pc:chgData name="Radim Boháč" userId="e5098a9a-6a28-40ce-ac6e-47e9b8c9add8" providerId="ADAL" clId="{D1459091-8710-418B-B4C8-6E7BF30C1CDE}" dt="2024-02-11T18:34:33.552" v="135" actId="47"/>
        <pc:sldMkLst>
          <pc:docMk/>
          <pc:sldMk cId="3836670769" sldId="270"/>
        </pc:sldMkLst>
      </pc:sldChg>
      <pc:sldChg chg="del">
        <pc:chgData name="Radim Boháč" userId="e5098a9a-6a28-40ce-ac6e-47e9b8c9add8" providerId="ADAL" clId="{D1459091-8710-418B-B4C8-6E7BF30C1CDE}" dt="2024-02-11T18:34:35.793" v="136" actId="47"/>
        <pc:sldMkLst>
          <pc:docMk/>
          <pc:sldMk cId="3036552044" sldId="271"/>
        </pc:sldMkLst>
      </pc:sldChg>
      <pc:sldChg chg="del">
        <pc:chgData name="Radim Boháč" userId="e5098a9a-6a28-40ce-ac6e-47e9b8c9add8" providerId="ADAL" clId="{D1459091-8710-418B-B4C8-6E7BF30C1CDE}" dt="2024-02-11T18:34:36.391" v="137" actId="47"/>
        <pc:sldMkLst>
          <pc:docMk/>
          <pc:sldMk cId="3732822384" sldId="272"/>
        </pc:sldMkLst>
      </pc:sldChg>
      <pc:sldChg chg="del">
        <pc:chgData name="Radim Boháč" userId="e5098a9a-6a28-40ce-ac6e-47e9b8c9add8" providerId="ADAL" clId="{D1459091-8710-418B-B4C8-6E7BF30C1CDE}" dt="2024-02-11T18:34:36.832" v="138" actId="47"/>
        <pc:sldMkLst>
          <pc:docMk/>
          <pc:sldMk cId="3043136567" sldId="273"/>
        </pc:sldMkLst>
      </pc:sldChg>
      <pc:sldChg chg="del">
        <pc:chgData name="Radim Boháč" userId="e5098a9a-6a28-40ce-ac6e-47e9b8c9add8" providerId="ADAL" clId="{D1459091-8710-418B-B4C8-6E7BF30C1CDE}" dt="2024-02-11T18:34:37.416" v="139" actId="47"/>
        <pc:sldMkLst>
          <pc:docMk/>
          <pc:sldMk cId="2158099138" sldId="274"/>
        </pc:sldMkLst>
      </pc:sldChg>
      <pc:sldChg chg="del">
        <pc:chgData name="Radim Boháč" userId="e5098a9a-6a28-40ce-ac6e-47e9b8c9add8" providerId="ADAL" clId="{D1459091-8710-418B-B4C8-6E7BF30C1CDE}" dt="2024-02-11T18:34:37.996" v="140" actId="47"/>
        <pc:sldMkLst>
          <pc:docMk/>
          <pc:sldMk cId="2628520998" sldId="275"/>
        </pc:sldMkLst>
      </pc:sldChg>
      <pc:sldChg chg="del">
        <pc:chgData name="Radim Boháč" userId="e5098a9a-6a28-40ce-ac6e-47e9b8c9add8" providerId="ADAL" clId="{D1459091-8710-418B-B4C8-6E7BF30C1CDE}" dt="2024-02-11T18:34:38.618" v="141" actId="47"/>
        <pc:sldMkLst>
          <pc:docMk/>
          <pc:sldMk cId="2596541228" sldId="276"/>
        </pc:sldMkLst>
      </pc:sldChg>
      <pc:sldChg chg="del">
        <pc:chgData name="Radim Boháč" userId="e5098a9a-6a28-40ce-ac6e-47e9b8c9add8" providerId="ADAL" clId="{D1459091-8710-418B-B4C8-6E7BF30C1CDE}" dt="2024-02-11T18:34:39.388" v="142" actId="47"/>
        <pc:sldMkLst>
          <pc:docMk/>
          <pc:sldMk cId="1240034913" sldId="277"/>
        </pc:sldMkLst>
      </pc:sldChg>
      <pc:sldChg chg="modSp mod">
        <pc:chgData name="Radim Boháč" userId="e5098a9a-6a28-40ce-ac6e-47e9b8c9add8" providerId="ADAL" clId="{D1459091-8710-418B-B4C8-6E7BF30C1CDE}" dt="2024-02-14T21:31:36.431" v="221" actId="20577"/>
        <pc:sldMkLst>
          <pc:docMk/>
          <pc:sldMk cId="1125291059" sldId="278"/>
        </pc:sldMkLst>
      </pc:sldChg>
      <pc:sldChg chg="modSp mod">
        <pc:chgData name="Radim Boháč" userId="e5098a9a-6a28-40ce-ac6e-47e9b8c9add8" providerId="ADAL" clId="{D1459091-8710-418B-B4C8-6E7BF30C1CDE}" dt="2024-02-14T21:42:29.355" v="224" actId="6549"/>
        <pc:sldMkLst>
          <pc:docMk/>
          <pc:sldMk cId="3006995086" sldId="279"/>
        </pc:sldMkLst>
      </pc:sldChg>
      <pc:sldChg chg="modSp mod">
        <pc:chgData name="Radim Boháč" userId="e5098a9a-6a28-40ce-ac6e-47e9b8c9add8" providerId="ADAL" clId="{D1459091-8710-418B-B4C8-6E7BF30C1CDE}" dt="2024-02-14T21:46:04.454" v="234" actId="6549"/>
        <pc:sldMkLst>
          <pc:docMk/>
          <pc:sldMk cId="217187107" sldId="282"/>
        </pc:sldMkLst>
      </pc:sldChg>
      <pc:sldChg chg="del">
        <pc:chgData name="Radim Boháč" userId="e5098a9a-6a28-40ce-ac6e-47e9b8c9add8" providerId="ADAL" clId="{D1459091-8710-418B-B4C8-6E7BF30C1CDE}" dt="2024-02-11T18:36:42.733" v="183" actId="47"/>
        <pc:sldMkLst>
          <pc:docMk/>
          <pc:sldMk cId="3851591924" sldId="286"/>
        </pc:sldMkLst>
      </pc:sldChg>
      <pc:sldChg chg="modSp del mod">
        <pc:chgData name="Radim Boháč" userId="e5098a9a-6a28-40ce-ac6e-47e9b8c9add8" providerId="ADAL" clId="{D1459091-8710-418B-B4C8-6E7BF30C1CDE}" dt="2024-02-11T18:54:59.714" v="189" actId="47"/>
        <pc:sldMkLst>
          <pc:docMk/>
          <pc:sldMk cId="2703051308" sldId="287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2318864212" sldId="288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3479848596" sldId="289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2100995815" sldId="290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2575256106" sldId="291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854778443" sldId="292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3952650761" sldId="296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2398133951" sldId="297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2397310177" sldId="298"/>
        </pc:sldMkLst>
      </pc:sldChg>
      <pc:sldChg chg="del">
        <pc:chgData name="Radim Boháč" userId="e5098a9a-6a28-40ce-ac6e-47e9b8c9add8" providerId="ADAL" clId="{D1459091-8710-418B-B4C8-6E7BF30C1CDE}" dt="2024-02-11T18:54:59.714" v="189" actId="47"/>
        <pc:sldMkLst>
          <pc:docMk/>
          <pc:sldMk cId="961482166" sldId="299"/>
        </pc:sldMkLst>
      </pc:sldChg>
      <pc:sldChg chg="del">
        <pc:chgData name="Radim Boháč" userId="e5098a9a-6a28-40ce-ac6e-47e9b8c9add8" providerId="ADAL" clId="{D1459091-8710-418B-B4C8-6E7BF30C1CDE}" dt="2024-02-11T18:37:21.773" v="187" actId="47"/>
        <pc:sldMkLst>
          <pc:docMk/>
          <pc:sldMk cId="2137997800" sldId="300"/>
        </pc:sldMkLst>
      </pc:sldChg>
      <pc:sldChg chg="addSp modSp mod">
        <pc:chgData name="Radim Boháč" userId="e5098a9a-6a28-40ce-ac6e-47e9b8c9add8" providerId="ADAL" clId="{D1459091-8710-418B-B4C8-6E7BF30C1CDE}" dt="2024-02-11T18:36:19.646" v="180" actId="27636"/>
        <pc:sldMkLst>
          <pc:docMk/>
          <pc:sldMk cId="3820969335" sldId="325"/>
        </pc:sldMkLst>
      </pc:sldChg>
      <pc:sldChg chg="del">
        <pc:chgData name="Radim Boháč" userId="e5098a9a-6a28-40ce-ac6e-47e9b8c9add8" providerId="ADAL" clId="{D1459091-8710-418B-B4C8-6E7BF30C1CDE}" dt="2024-02-11T18:36:34.369" v="181" actId="47"/>
        <pc:sldMkLst>
          <pc:docMk/>
          <pc:sldMk cId="2411812854" sldId="326"/>
        </pc:sldMkLst>
      </pc:sldChg>
      <pc:sldChg chg="modSp add mod">
        <pc:chgData name="Radim Boháč" userId="e5098a9a-6a28-40ce-ac6e-47e9b8c9add8" providerId="ADAL" clId="{D1459091-8710-418B-B4C8-6E7BF30C1CDE}" dt="2024-02-14T22:13:16.057" v="338" actId="6549"/>
        <pc:sldMkLst>
          <pc:docMk/>
          <pc:sldMk cId="3730933522" sldId="326"/>
        </pc:sldMkLst>
      </pc:sldChg>
      <pc:sldChg chg="del">
        <pc:chgData name="Radim Boháč" userId="e5098a9a-6a28-40ce-ac6e-47e9b8c9add8" providerId="ADAL" clId="{D1459091-8710-418B-B4C8-6E7BF30C1CDE}" dt="2024-02-11T18:36:36.854" v="182" actId="47"/>
        <pc:sldMkLst>
          <pc:docMk/>
          <pc:sldMk cId="765238840" sldId="327"/>
        </pc:sldMkLst>
      </pc:sldChg>
      <pc:sldChg chg="del">
        <pc:chgData name="Radim Boháč" userId="e5098a9a-6a28-40ce-ac6e-47e9b8c9add8" providerId="ADAL" clId="{D1459091-8710-418B-B4C8-6E7BF30C1CDE}" dt="2024-02-11T18:34:32.409" v="134" actId="47"/>
        <pc:sldMkLst>
          <pc:docMk/>
          <pc:sldMk cId="412008227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26.01.2025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9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94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Úvod do daňového práva I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komentovaná prezentace k předmětu „Finanční právo II“ č. 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Zákony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B4A639B-14BF-4EF7-88CC-A5697A5909C8}"/>
              </a:ext>
            </a:extLst>
          </p:cNvPr>
          <p:cNvSpPr txBox="1"/>
          <p:nvPr/>
        </p:nvSpPr>
        <p:spPr>
          <a:xfrm>
            <a:off x="838200" y="2832411"/>
            <a:ext cx="10515600" cy="2684148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Zvláštní zákony</a:t>
            </a:r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C143D8-D085-46B4-B01A-63DEB98C7CFD}"/>
              </a:ext>
            </a:extLst>
          </p:cNvPr>
          <p:cNvSpPr txBox="1"/>
          <p:nvPr/>
        </p:nvSpPr>
        <p:spPr>
          <a:xfrm>
            <a:off x="838200" y="1341441"/>
            <a:ext cx="10515600" cy="1325564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Obecný zákon</a:t>
            </a: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B151BF5-095B-4E62-A7CE-D08F19D51A5C}"/>
              </a:ext>
            </a:extLst>
          </p:cNvPr>
          <p:cNvSpPr txBox="1"/>
          <p:nvPr/>
        </p:nvSpPr>
        <p:spPr>
          <a:xfrm>
            <a:off x="984723" y="3429000"/>
            <a:ext cx="1946969" cy="195703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daňové zákony </a:t>
            </a:r>
            <a:br>
              <a:rPr lang="cs-CZ" b="1" dirty="0">
                <a:cs typeface="Arial" panose="020B0604020202020204" pitchFamily="34" charset="0"/>
              </a:rPr>
            </a:br>
            <a:r>
              <a:rPr lang="en-US" b="1" dirty="0">
                <a:cs typeface="Arial" panose="020B0604020202020204" pitchFamily="34" charset="0"/>
              </a:rPr>
              <a:t>(</a:t>
            </a:r>
            <a:r>
              <a:rPr lang="cs-CZ" b="1" dirty="0">
                <a:cs typeface="Arial" panose="020B0604020202020204" pitchFamily="34" charset="0"/>
              </a:rPr>
              <a:t>v úzkém smyslu</a:t>
            </a:r>
            <a:r>
              <a:rPr lang="en-US" b="1" dirty="0">
                <a:cs typeface="Arial" panose="020B0604020202020204" pitchFamily="34" charset="0"/>
              </a:rPr>
              <a:t>)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D7E2595-408D-4F64-B28A-0B7BDCE9DFAE}"/>
              </a:ext>
            </a:extLst>
          </p:cNvPr>
          <p:cNvSpPr txBox="1"/>
          <p:nvPr/>
        </p:nvSpPr>
        <p:spPr>
          <a:xfrm>
            <a:off x="3049092" y="3429000"/>
            <a:ext cx="1946969" cy="195703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poplatkové zákony a zákony upravující poplatky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76539EC-CFCB-413B-B0BC-B09F1F16E37C}"/>
              </a:ext>
            </a:extLst>
          </p:cNvPr>
          <p:cNvSpPr txBox="1"/>
          <p:nvPr/>
        </p:nvSpPr>
        <p:spPr>
          <a:xfrm>
            <a:off x="9241198" y="3429000"/>
            <a:ext cx="1946970" cy="1957039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ostatní (kompetenční zákony, zákon o povinném značení lihu …)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2E6D2F-5B77-45E6-A84A-DDD481D94370}"/>
              </a:ext>
            </a:extLst>
          </p:cNvPr>
          <p:cNvSpPr txBox="1"/>
          <p:nvPr/>
        </p:nvSpPr>
        <p:spPr>
          <a:xfrm>
            <a:off x="984723" y="1951463"/>
            <a:ext cx="10203445" cy="568713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cs typeface="Arial" panose="020B0604020202020204" pitchFamily="34" charset="0"/>
              </a:rPr>
              <a:t>Daňový řád</a:t>
            </a:r>
            <a:endParaRPr lang="en-US" sz="28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884D928-F335-45BA-B356-CC7E99A97CD4}"/>
              </a:ext>
            </a:extLst>
          </p:cNvPr>
          <p:cNvSpPr txBox="1"/>
          <p:nvPr/>
        </p:nvSpPr>
        <p:spPr>
          <a:xfrm>
            <a:off x="5113951" y="3429000"/>
            <a:ext cx="1946969" cy="195703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zákony upravující jiná obdobná peněžitá plnění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8AB48C-AA56-4C96-B0A0-7FDF54418C2C}"/>
              </a:ext>
            </a:extLst>
          </p:cNvPr>
          <p:cNvSpPr txBox="1"/>
          <p:nvPr/>
        </p:nvSpPr>
        <p:spPr>
          <a:xfrm>
            <a:off x="7178321" y="3429000"/>
            <a:ext cx="1946970" cy="1957039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zákony upravující mezinárodní spolupráci a  mezinárodní pomoc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2" name="Zástupný symbol pro číslo snímku 11">
            <a:extLst>
              <a:ext uri="{FF2B5EF4-FFF2-40B4-BE49-F238E27FC236}">
                <a16:creationId xmlns:a16="http://schemas.microsoft.com/office/drawing/2014/main" id="{324E8512-F8B3-4C0C-B0E2-12AF9C27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819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1C67D-4EF4-7097-259D-DB983854A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1F3CE-12E7-ECA2-CF58-8C6D51595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Podzákonné právní předpisy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232FA-0F66-A774-297C-13ED3D82E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nařízení vlády</a:t>
            </a:r>
          </a:p>
          <a:p>
            <a:endParaRPr lang="cs-CZ" dirty="0"/>
          </a:p>
          <a:p>
            <a:r>
              <a:rPr lang="cs-CZ" dirty="0"/>
              <a:t>vyhlášky</a:t>
            </a:r>
          </a:p>
          <a:p>
            <a:pPr lvl="1"/>
            <a:r>
              <a:rPr lang="cs-CZ" dirty="0"/>
              <a:t>Ministerstva financí (daňové formuláře)</a:t>
            </a:r>
          </a:p>
          <a:p>
            <a:pPr lvl="1"/>
            <a:r>
              <a:rPr lang="cs-CZ" dirty="0"/>
              <a:t>obcí (místní poplatky a koeficienty u daně z </a:t>
            </a:r>
            <a:r>
              <a:rPr lang="cs-CZ"/>
              <a:t>nemovitých věcí)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FF2C1A-DFC9-AAF9-217C-378FBC220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933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Pojem daňového práva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Prameny daňového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5D60C-AC3B-4AAD-B39B-15EDD1E02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7"/>
            <a:ext cx="10515600" cy="1325563"/>
          </a:xfrm>
        </p:spPr>
        <p:txBody>
          <a:bodyPr/>
          <a:lstStyle/>
          <a:p>
            <a:r>
              <a:rPr lang="cs-CZ" dirty="0"/>
              <a:t>1.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43ECB-640C-4171-B52A-4EBA5D9C5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3C04F10-DBE9-409C-9AE2-91A024E0F71F}"/>
              </a:ext>
            </a:extLst>
          </p:cNvPr>
          <p:cNvSpPr txBox="1"/>
          <p:nvPr/>
        </p:nvSpPr>
        <p:spPr>
          <a:xfrm>
            <a:off x="838200" y="1341442"/>
            <a:ext cx="10515600" cy="417511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Daně</a:t>
            </a:r>
            <a:r>
              <a:rPr lang="en-US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 (</a:t>
            </a:r>
            <a:r>
              <a:rPr lang="cs-CZ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v širokém smyslu</a:t>
            </a:r>
            <a:r>
              <a:rPr lang="en-US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126A2E2-3D95-47E7-B1A4-5087524F3DE6}"/>
              </a:ext>
            </a:extLst>
          </p:cNvPr>
          <p:cNvSpPr txBox="1"/>
          <p:nvPr/>
        </p:nvSpPr>
        <p:spPr>
          <a:xfrm>
            <a:off x="1296784" y="2061553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Daně </a:t>
            </a:r>
            <a:r>
              <a:rPr lang="en-US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v úzkém smyslu</a:t>
            </a:r>
            <a:r>
              <a:rPr lang="en-US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daně z příjmů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daň z přidané hodnoty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spotřební daně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daň z nemovitých věcí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další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1B880E1-363D-4050-AAEC-E8F21C8A243C}"/>
              </a:ext>
            </a:extLst>
          </p:cNvPr>
          <p:cNvSpPr txBox="1"/>
          <p:nvPr/>
        </p:nvSpPr>
        <p:spPr>
          <a:xfrm>
            <a:off x="4565071" y="2061552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Poplatky</a:t>
            </a:r>
            <a:endParaRPr lang="en-US" sz="28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soudní poplatky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správní poplatky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místní poplatky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poplatky sui generis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65E44B5-206B-4923-BEC5-7F8E5AE6C007}"/>
              </a:ext>
            </a:extLst>
          </p:cNvPr>
          <p:cNvSpPr txBox="1"/>
          <p:nvPr/>
        </p:nvSpPr>
        <p:spPr>
          <a:xfrm>
            <a:off x="7833358" y="2061552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Jiná obdobná peněžitá plnění</a:t>
            </a:r>
            <a:endParaRPr lang="en-US" sz="28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veřejná pojistná</a:t>
            </a: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endParaRPr lang="cs-CZ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cla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odvody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úhrady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příspěvky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en-US" sz="2400" b="1" dirty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71972F77-C4A6-4168-B890-8433E648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59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teoretická definice daně v širokém smyslu</a:t>
            </a:r>
          </a:p>
          <a:p>
            <a:pPr lvl="1"/>
            <a:r>
              <a:rPr lang="cs-CZ" dirty="0"/>
              <a:t>nenávratné</a:t>
            </a:r>
          </a:p>
          <a:p>
            <a:pPr lvl="1"/>
            <a:r>
              <a:rPr lang="cs-CZ" dirty="0"/>
              <a:t>nedobrovolné</a:t>
            </a:r>
          </a:p>
          <a:p>
            <a:pPr lvl="1"/>
            <a:r>
              <a:rPr lang="cs-CZ" dirty="0"/>
              <a:t>neekvivalentní či ekvivalentní</a:t>
            </a:r>
          </a:p>
          <a:p>
            <a:pPr lvl="1"/>
            <a:r>
              <a:rPr lang="cs-CZ" dirty="0"/>
              <a:t>nesankční</a:t>
            </a:r>
          </a:p>
          <a:p>
            <a:pPr lvl="1"/>
            <a:r>
              <a:rPr lang="cs-CZ" dirty="0"/>
              <a:t>peněžité plnění</a:t>
            </a:r>
          </a:p>
          <a:p>
            <a:pPr lvl="1"/>
            <a:r>
              <a:rPr lang="cs-CZ" dirty="0"/>
              <a:t>ukládané na základě zákona</a:t>
            </a:r>
          </a:p>
          <a:p>
            <a:pPr lvl="1"/>
            <a:r>
              <a:rPr lang="cs-CZ" dirty="0"/>
              <a:t>spravované státem nebo jinými osobami vykonávajícími veřejnou správu</a:t>
            </a:r>
          </a:p>
          <a:p>
            <a:pPr lvl="1"/>
            <a:r>
              <a:rPr lang="cs-CZ" dirty="0"/>
              <a:t>veřejný příjem veřejných rozpočtů</a:t>
            </a:r>
          </a:p>
          <a:p>
            <a:pPr lvl="2"/>
            <a:r>
              <a:rPr lang="cs-CZ" dirty="0"/>
              <a:t>neúčelový či účelový</a:t>
            </a:r>
          </a:p>
          <a:p>
            <a:pPr lvl="2"/>
            <a:r>
              <a:rPr lang="cs-CZ" dirty="0"/>
              <a:t>zpravidla řádný, pravidelný a plánovaný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0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Pojem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daňové právo </a:t>
            </a:r>
          </a:p>
          <a:p>
            <a:pPr lvl="1"/>
            <a:r>
              <a:rPr lang="cs-CZ" dirty="0"/>
              <a:t>jako součást finančního práva</a:t>
            </a:r>
          </a:p>
          <a:p>
            <a:pPr lvl="1"/>
            <a:r>
              <a:rPr lang="cs-CZ" dirty="0"/>
              <a:t>jako samostatný právní obor</a:t>
            </a:r>
          </a:p>
          <a:p>
            <a:r>
              <a:rPr lang="cs-CZ" b="1" dirty="0"/>
              <a:t>označení</a:t>
            </a:r>
          </a:p>
          <a:p>
            <a:pPr lvl="1"/>
            <a:r>
              <a:rPr lang="cs-CZ" dirty="0"/>
              <a:t>daňové právo / poplatkové právo / celní právo / berní právo / právo daňových příjmů veřejných rozpočtů / právo povinných peněžitých plnění </a:t>
            </a:r>
          </a:p>
          <a:p>
            <a:r>
              <a:rPr lang="cs-CZ" b="1" dirty="0"/>
              <a:t>vymezení v úzkém smyslu</a:t>
            </a:r>
          </a:p>
          <a:p>
            <a:pPr lvl="1"/>
            <a:r>
              <a:rPr lang="cs-CZ" dirty="0"/>
              <a:t>soubor právních pravidel upravujících příjmy veřejných rozpočtů označené jako daně (formální pojetí)</a:t>
            </a:r>
          </a:p>
          <a:p>
            <a:pPr lvl="1"/>
            <a:r>
              <a:rPr lang="cs-CZ" dirty="0"/>
              <a:t>soubor právních pravidel upravujících příjmy veřejných rozpočtů, které naplňují definici daně </a:t>
            </a:r>
            <a:br>
              <a:rPr lang="cs-CZ" dirty="0"/>
            </a:br>
            <a:r>
              <a:rPr lang="cs-CZ" dirty="0"/>
              <a:t>v užším smyslu (materiální pojetí)</a:t>
            </a:r>
          </a:p>
          <a:p>
            <a:r>
              <a:rPr lang="cs-CZ" b="1" dirty="0"/>
              <a:t>vymezení v širokém smyslu</a:t>
            </a:r>
          </a:p>
          <a:p>
            <a:pPr lvl="1"/>
            <a:r>
              <a:rPr lang="cs-CZ" dirty="0"/>
              <a:t>soubor právních pravidel upravujících daňové příjmy veřejných rozpočtů, tj. daně, poplatky </a:t>
            </a:r>
            <a:br>
              <a:rPr lang="cs-CZ" dirty="0"/>
            </a:br>
            <a:r>
              <a:rPr lang="cs-CZ" dirty="0"/>
              <a:t>a jiná obdobná peněžitá plnění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C8BA2-C53E-4D8A-AA3D-5C9C60DF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85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Prameny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6097E48-A321-465B-99BC-5ECF29FFFCBE}"/>
              </a:ext>
            </a:extLst>
          </p:cNvPr>
          <p:cNvSpPr/>
          <p:nvPr/>
        </p:nvSpPr>
        <p:spPr>
          <a:xfrm>
            <a:off x="323528" y="1196752"/>
            <a:ext cx="11030272" cy="4319806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45D168-1C19-4EB7-BDCF-26BF782BC2F2}"/>
              </a:ext>
            </a:extLst>
          </p:cNvPr>
          <p:cNvSpPr txBox="1"/>
          <p:nvPr/>
        </p:nvSpPr>
        <p:spPr>
          <a:xfrm>
            <a:off x="8147849" y="1484783"/>
            <a:ext cx="3084737" cy="3402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Materiální</a:t>
            </a:r>
          </a:p>
          <a:p>
            <a:pPr algn="just"/>
            <a:endParaRPr lang="cs-CZ" sz="3600" dirty="0">
              <a:cs typeface="Arial" panose="020B0604020202020204" pitchFamily="34" charset="0"/>
            </a:endParaRP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judikatura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vnitřní předpisy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atd.</a:t>
            </a:r>
          </a:p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93A3971-54A7-4DAC-AE9B-C7FE21CEB7F5}"/>
              </a:ext>
            </a:extLst>
          </p:cNvPr>
          <p:cNvSpPr/>
          <p:nvPr/>
        </p:nvSpPr>
        <p:spPr>
          <a:xfrm>
            <a:off x="683567" y="1389070"/>
            <a:ext cx="7104243" cy="398414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207F14F-939F-40EC-A9A6-5A0BD060F99C}"/>
              </a:ext>
            </a:extLst>
          </p:cNvPr>
          <p:cNvSpPr txBox="1"/>
          <p:nvPr/>
        </p:nvSpPr>
        <p:spPr>
          <a:xfrm>
            <a:off x="870520" y="1484783"/>
            <a:ext cx="67303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Formální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ústavní zákony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mezinárodní smlouvy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právní předpisy EU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zákony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podzákonné právní předpisy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2B5E0D14-9F26-44D3-A354-5379E7C9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9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Ústavní zákony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čl. 11 odst. 5 Listiny</a:t>
            </a:r>
          </a:p>
          <a:p>
            <a:pPr lvl="1"/>
            <a:r>
              <a:rPr lang="cs-CZ" dirty="0"/>
              <a:t>„Daně a poplatky lze ukládat jen na základě zákona.“</a:t>
            </a:r>
          </a:p>
          <a:p>
            <a:endParaRPr lang="cs-CZ" dirty="0"/>
          </a:p>
          <a:p>
            <a:r>
              <a:rPr lang="cs-CZ" dirty="0"/>
              <a:t>čl. 2 odst. 2 a 3 Listiny</a:t>
            </a:r>
          </a:p>
          <a:p>
            <a:r>
              <a:rPr lang="cs-CZ" dirty="0"/>
              <a:t>čl. 4 odst. 1 Listiny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7EDAF4-5A20-4123-960B-142E9631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99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Mezinárodní smlouvy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smlouvy o zamezení dvojímu zdanění</a:t>
            </a:r>
            <a:endParaRPr lang="cs-CZ" dirty="0"/>
          </a:p>
          <a:p>
            <a:pPr lvl="1"/>
            <a:r>
              <a:rPr lang="cs-CZ" dirty="0"/>
              <a:t>dvoustranné</a:t>
            </a:r>
          </a:p>
          <a:p>
            <a:pPr lvl="1"/>
            <a:r>
              <a:rPr lang="cs-CZ" dirty="0"/>
              <a:t>mnohostranná (Mnohostranná úmluva o implementaci opatření k boji proti snižování daňového základu a přesouvání zisků ve vztahu k daňovým smlouvám – č. 32/2020 Sb. m. s.)</a:t>
            </a:r>
          </a:p>
          <a:p>
            <a:r>
              <a:rPr lang="cs-CZ" b="1" dirty="0"/>
              <a:t>smlouvy o výměně informací</a:t>
            </a:r>
          </a:p>
          <a:p>
            <a:pPr lvl="1"/>
            <a:r>
              <a:rPr lang="cs-CZ" dirty="0"/>
              <a:t>mnohostranné</a:t>
            </a:r>
          </a:p>
          <a:p>
            <a:pPr lvl="2"/>
            <a:r>
              <a:rPr lang="cs-CZ" dirty="0"/>
              <a:t>Úmluva o vzájemné správní pomoci v daňových záležitostech – 2/2014 Sb. m. s.</a:t>
            </a:r>
          </a:p>
          <a:p>
            <a:pPr lvl="1"/>
            <a:r>
              <a:rPr lang="cs-CZ" dirty="0"/>
              <a:t>dvoustranné</a:t>
            </a:r>
          </a:p>
          <a:p>
            <a:pPr lvl="2"/>
            <a:r>
              <a:rPr lang="cs-CZ" dirty="0"/>
              <a:t>o výměně informací v daňových záležitostech (TIEA) </a:t>
            </a:r>
          </a:p>
          <a:p>
            <a:pPr lvl="2"/>
            <a:r>
              <a:rPr lang="cs-CZ" dirty="0"/>
              <a:t>Dohoda FATCA – 72/2014 Sb. m. s.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CEE623-BA03-4285-B6BE-2433B131D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87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Právní předpisy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578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nepřímé daně</a:t>
            </a:r>
          </a:p>
          <a:p>
            <a:pPr lvl="1"/>
            <a:r>
              <a:rPr lang="cs-CZ" dirty="0"/>
              <a:t>čl. 113 Smlouvy o fungování Evropské unie</a:t>
            </a:r>
          </a:p>
          <a:p>
            <a:pPr lvl="1" algn="just"/>
            <a:r>
              <a:rPr lang="cs-CZ" dirty="0"/>
              <a:t>Rada zvláštním legislativním postupem a po konzultaci s Evropským parlamentem a Hospodářským a sociálním výborem </a:t>
            </a:r>
            <a:r>
              <a:rPr lang="cs-CZ" b="1" dirty="0"/>
              <a:t>jednomyslně</a:t>
            </a:r>
            <a:r>
              <a:rPr lang="cs-CZ" dirty="0"/>
              <a:t> přijme ustanovení k </a:t>
            </a:r>
            <a:r>
              <a:rPr lang="cs-CZ" b="1" dirty="0"/>
              <a:t>harmonizaci</a:t>
            </a:r>
            <a:r>
              <a:rPr lang="cs-CZ" dirty="0"/>
              <a:t> právních předpisů týkajících se </a:t>
            </a:r>
            <a:r>
              <a:rPr lang="cs-CZ" b="1" dirty="0"/>
              <a:t>daní z obratu, spotřebních daní a jiných nepřímých daní </a:t>
            </a:r>
            <a:r>
              <a:rPr lang="cs-CZ" dirty="0"/>
              <a:t>v rozsahu, v jakém je tato harmonizace nezbytná pro vytvoření a fungování vnitřního trhu a zabránění narušení hospodářské soutěže.</a:t>
            </a:r>
          </a:p>
          <a:p>
            <a:pPr lvl="1" algn="just"/>
            <a:r>
              <a:rPr lang="cs-CZ" dirty="0"/>
              <a:t>směrnice a nařízení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927B1B-42D8-44E3-B4F4-F3FEE70D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1024EFC-9B22-D67A-BD99-6E3AF626E3A1}"/>
              </a:ext>
            </a:extLst>
          </p:cNvPr>
          <p:cNvSpPr txBox="1">
            <a:spLocks/>
          </p:cNvSpPr>
          <p:nvPr/>
        </p:nvSpPr>
        <p:spPr>
          <a:xfrm>
            <a:off x="6096000" y="1341441"/>
            <a:ext cx="52578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přímé daně</a:t>
            </a:r>
          </a:p>
          <a:p>
            <a:pPr lvl="1"/>
            <a:r>
              <a:rPr lang="cs-CZ" dirty="0"/>
              <a:t>čl. 115 Smlouvy o fungování EU</a:t>
            </a:r>
          </a:p>
          <a:p>
            <a:pPr lvl="1" algn="just"/>
            <a:r>
              <a:rPr lang="cs-CZ" dirty="0"/>
              <a:t>Aniž je dotčen článek 114, Rada zvláštním legislativním postupem a po konzultaci s Evropským parlamentem a Hospodářským a sociálním výborem </a:t>
            </a:r>
            <a:r>
              <a:rPr lang="cs-CZ" b="1" dirty="0"/>
              <a:t>jednomyslně</a:t>
            </a:r>
            <a:r>
              <a:rPr lang="cs-CZ" dirty="0"/>
              <a:t> přijímá </a:t>
            </a:r>
            <a:r>
              <a:rPr lang="cs-CZ" b="1" dirty="0"/>
              <a:t>směrnice</a:t>
            </a:r>
            <a:r>
              <a:rPr lang="cs-CZ" dirty="0"/>
              <a:t> o sbližování právních a správních předpisů členských států, které mají přímý vliv na vytváření nebo fungování vnitřního trhu.</a:t>
            </a:r>
          </a:p>
          <a:p>
            <a:pPr lvl="1"/>
            <a:r>
              <a:rPr lang="cs-CZ" dirty="0"/>
              <a:t>směrnice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969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638</Words>
  <Application>Microsoft Office PowerPoint</Application>
  <PresentationFormat>Širokoúhlá obrazovka</PresentationFormat>
  <Paragraphs>134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Motiv Office</vt:lpstr>
      <vt:lpstr>Úvod do daňového práva I</vt:lpstr>
      <vt:lpstr>Osnova</vt:lpstr>
      <vt:lpstr>1. Daně</vt:lpstr>
      <vt:lpstr>1. Daně</vt:lpstr>
      <vt:lpstr>2. Pojem daňového práva</vt:lpstr>
      <vt:lpstr>3. Prameny daňového práva</vt:lpstr>
      <vt:lpstr>A. Ústavní zákony</vt:lpstr>
      <vt:lpstr>B. Mezinárodní smlouvy</vt:lpstr>
      <vt:lpstr>C. Právní předpisy Evropské unie</vt:lpstr>
      <vt:lpstr>D. Zákony</vt:lpstr>
      <vt:lpstr>E. Podzákonné právní předpisy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57</cp:revision>
  <dcterms:created xsi:type="dcterms:W3CDTF">2019-09-25T20:27:52Z</dcterms:created>
  <dcterms:modified xsi:type="dcterms:W3CDTF">2025-01-26T17:59:10Z</dcterms:modified>
</cp:coreProperties>
</file>