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4" r:id="rId4"/>
    <p:sldId id="265" r:id="rId5"/>
    <p:sldId id="267" r:id="rId6"/>
    <p:sldId id="278" r:id="rId7"/>
    <p:sldId id="279" r:id="rId8"/>
    <p:sldId id="282" r:id="rId9"/>
    <p:sldId id="325" r:id="rId10"/>
    <p:sldId id="285" r:id="rId11"/>
    <p:sldId id="326" r:id="rId12"/>
    <p:sldId id="263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506F"/>
    <a:srgbClr val="D46D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Světlý styl 2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0" autoAdjust="0"/>
    <p:restoredTop sz="75265" autoAdjust="0"/>
  </p:normalViewPr>
  <p:slideViewPr>
    <p:cSldViewPr snapToGrid="0" showGuides="1">
      <p:cViewPr varScale="1">
        <p:scale>
          <a:sx n="48" d="100"/>
          <a:sy n="48" d="100"/>
        </p:scale>
        <p:origin x="67" y="2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dim Boháč" userId="e5098a9a-6a28-40ce-ac6e-47e9b8c9add8" providerId="ADAL" clId="{F55B0119-A99A-4F3A-BC9E-C8BFD1FCD872}"/>
    <pc:docChg chg="modSld">
      <pc:chgData name="Radim Boháč" userId="e5098a9a-6a28-40ce-ac6e-47e9b8c9add8" providerId="ADAL" clId="{F55B0119-A99A-4F3A-BC9E-C8BFD1FCD872}" dt="2025-01-26T17:59:09.675" v="104" actId="20577"/>
      <pc:docMkLst>
        <pc:docMk/>
      </pc:docMkLst>
      <pc:sldChg chg="modSp mod">
        <pc:chgData name="Radim Boháč" userId="e5098a9a-6a28-40ce-ac6e-47e9b8c9add8" providerId="ADAL" clId="{F55B0119-A99A-4F3A-BC9E-C8BFD1FCD872}" dt="2025-01-26T17:21:43.024" v="6" actId="20577"/>
        <pc:sldMkLst>
          <pc:docMk/>
          <pc:sldMk cId="3478807263" sldId="265"/>
        </pc:sldMkLst>
        <pc:spChg chg="mod">
          <ac:chgData name="Radim Boháč" userId="e5098a9a-6a28-40ce-ac6e-47e9b8c9add8" providerId="ADAL" clId="{F55B0119-A99A-4F3A-BC9E-C8BFD1FCD872}" dt="2025-01-26T17:21:43.024" v="6" actId="20577"/>
          <ac:spMkLst>
            <pc:docMk/>
            <pc:sldMk cId="3478807263" sldId="265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F55B0119-A99A-4F3A-BC9E-C8BFD1FCD872}" dt="2025-01-26T17:28:27.427" v="20" actId="20577"/>
        <pc:sldMkLst>
          <pc:docMk/>
          <pc:sldMk cId="3303853675" sldId="267"/>
        </pc:sldMkLst>
        <pc:spChg chg="mod">
          <ac:chgData name="Radim Boháč" userId="e5098a9a-6a28-40ce-ac6e-47e9b8c9add8" providerId="ADAL" clId="{F55B0119-A99A-4F3A-BC9E-C8BFD1FCD872}" dt="2025-01-26T17:28:27.427" v="20" actId="20577"/>
          <ac:spMkLst>
            <pc:docMk/>
            <pc:sldMk cId="3303853675" sldId="267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F55B0119-A99A-4F3A-BC9E-C8BFD1FCD872}" dt="2025-01-26T17:56:37.874" v="25" actId="20577"/>
        <pc:sldMkLst>
          <pc:docMk/>
          <pc:sldMk cId="1670819036" sldId="285"/>
        </pc:sldMkLst>
        <pc:spChg chg="mod">
          <ac:chgData name="Radim Boháč" userId="e5098a9a-6a28-40ce-ac6e-47e9b8c9add8" providerId="ADAL" clId="{F55B0119-A99A-4F3A-BC9E-C8BFD1FCD872}" dt="2025-01-26T17:56:37.874" v="25" actId="20577"/>
          <ac:spMkLst>
            <pc:docMk/>
            <pc:sldMk cId="1670819036" sldId="285"/>
            <ac:spMk id="6" creationId="{7B151BF5-095B-4E62-A7CE-D08F19D51A5C}"/>
          </ac:spMkLst>
        </pc:spChg>
      </pc:sldChg>
      <pc:sldChg chg="modSp mod">
        <pc:chgData name="Radim Boháč" userId="e5098a9a-6a28-40ce-ac6e-47e9b8c9add8" providerId="ADAL" clId="{F55B0119-A99A-4F3A-BC9E-C8BFD1FCD872}" dt="2025-01-26T17:59:09.675" v="104" actId="20577"/>
        <pc:sldMkLst>
          <pc:docMk/>
          <pc:sldMk cId="3730933522" sldId="326"/>
        </pc:sldMkLst>
        <pc:spChg chg="mod">
          <ac:chgData name="Radim Boháč" userId="e5098a9a-6a28-40ce-ac6e-47e9b8c9add8" providerId="ADAL" clId="{F55B0119-A99A-4F3A-BC9E-C8BFD1FCD872}" dt="2025-01-26T17:59:09.675" v="104" actId="20577"/>
          <ac:spMkLst>
            <pc:docMk/>
            <pc:sldMk cId="3730933522" sldId="326"/>
            <ac:spMk id="3" creationId="{94A232FA-0F66-A774-297C-13ED3D82EDC8}"/>
          </ac:spMkLst>
        </pc:spChg>
      </pc:sldChg>
    </pc:docChg>
  </pc:docChgLst>
  <pc:docChgLst>
    <pc:chgData name="Radim Boháč" userId="e5098a9a-6a28-40ce-ac6e-47e9b8c9add8" providerId="ADAL" clId="{D1459091-8710-418B-B4C8-6E7BF30C1CDE}"/>
    <pc:docChg chg="undo custSel addSld delSld modSld sldOrd">
      <pc:chgData name="Radim Boháč" userId="e5098a9a-6a28-40ce-ac6e-47e9b8c9add8" providerId="ADAL" clId="{D1459091-8710-418B-B4C8-6E7BF30C1CDE}" dt="2024-02-14T22:13:16.057" v="338" actId="6549"/>
      <pc:docMkLst>
        <pc:docMk/>
      </pc:docMkLst>
      <pc:sldChg chg="modSp mod">
        <pc:chgData name="Radim Boháč" userId="e5098a9a-6a28-40ce-ac6e-47e9b8c9add8" providerId="ADAL" clId="{D1459091-8710-418B-B4C8-6E7BF30C1CDE}" dt="2024-02-11T18:30:10.514" v="3" actId="20577"/>
        <pc:sldMkLst>
          <pc:docMk/>
          <pc:sldMk cId="4086439368" sldId="256"/>
        </pc:sldMkLst>
      </pc:sldChg>
      <pc:sldChg chg="modSp mod">
        <pc:chgData name="Radim Boháč" userId="e5098a9a-6a28-40ce-ac6e-47e9b8c9add8" providerId="ADAL" clId="{D1459091-8710-418B-B4C8-6E7BF30C1CDE}" dt="2024-02-11T18:54:48.971" v="188" actId="6549"/>
        <pc:sldMkLst>
          <pc:docMk/>
          <pc:sldMk cId="3188188334" sldId="257"/>
        </pc:sldMkLst>
      </pc:sldChg>
      <pc:sldChg chg="modSp mod">
        <pc:chgData name="Radim Boháč" userId="e5098a9a-6a28-40ce-ac6e-47e9b8c9add8" providerId="ADAL" clId="{D1459091-8710-418B-B4C8-6E7BF30C1CDE}" dt="2024-02-14T20:39:51.561" v="206" actId="20577"/>
        <pc:sldMkLst>
          <pc:docMk/>
          <pc:sldMk cId="3460592039" sldId="264"/>
        </pc:sldMkLst>
      </pc:sldChg>
      <pc:sldChg chg="add del">
        <pc:chgData name="Radim Boháč" userId="e5098a9a-6a28-40ce-ac6e-47e9b8c9add8" providerId="ADAL" clId="{D1459091-8710-418B-B4C8-6E7BF30C1CDE}" dt="2024-02-11T18:58:03.385" v="190"/>
        <pc:sldMkLst>
          <pc:docMk/>
          <pc:sldMk cId="3478807263" sldId="265"/>
        </pc:sldMkLst>
      </pc:sldChg>
      <pc:sldChg chg="del ord">
        <pc:chgData name="Radim Boháč" userId="e5098a9a-6a28-40ce-ac6e-47e9b8c9add8" providerId="ADAL" clId="{D1459091-8710-418B-B4C8-6E7BF30C1CDE}" dt="2024-02-11T18:34:30.547" v="131" actId="47"/>
        <pc:sldMkLst>
          <pc:docMk/>
          <pc:sldMk cId="2427151950" sldId="266"/>
        </pc:sldMkLst>
      </pc:sldChg>
      <pc:sldChg chg="modSp mod ord">
        <pc:chgData name="Radim Boháč" userId="e5098a9a-6a28-40ce-ac6e-47e9b8c9add8" providerId="ADAL" clId="{D1459091-8710-418B-B4C8-6E7BF30C1CDE}" dt="2024-02-14T21:10:24.759" v="211" actId="20577"/>
        <pc:sldMkLst>
          <pc:docMk/>
          <pc:sldMk cId="3303853675" sldId="267"/>
        </pc:sldMkLst>
      </pc:sldChg>
      <pc:sldChg chg="del">
        <pc:chgData name="Radim Boháč" userId="e5098a9a-6a28-40ce-ac6e-47e9b8c9add8" providerId="ADAL" clId="{D1459091-8710-418B-B4C8-6E7BF30C1CDE}" dt="2024-02-11T18:34:31.136" v="132" actId="47"/>
        <pc:sldMkLst>
          <pc:docMk/>
          <pc:sldMk cId="61262826" sldId="268"/>
        </pc:sldMkLst>
      </pc:sldChg>
      <pc:sldChg chg="del">
        <pc:chgData name="Radim Boháč" userId="e5098a9a-6a28-40ce-ac6e-47e9b8c9add8" providerId="ADAL" clId="{D1459091-8710-418B-B4C8-6E7BF30C1CDE}" dt="2024-02-11T18:34:31.645" v="133" actId="47"/>
        <pc:sldMkLst>
          <pc:docMk/>
          <pc:sldMk cId="360565918" sldId="269"/>
        </pc:sldMkLst>
      </pc:sldChg>
      <pc:sldChg chg="del">
        <pc:chgData name="Radim Boháč" userId="e5098a9a-6a28-40ce-ac6e-47e9b8c9add8" providerId="ADAL" clId="{D1459091-8710-418B-B4C8-6E7BF30C1CDE}" dt="2024-02-11T18:34:33.552" v="135" actId="47"/>
        <pc:sldMkLst>
          <pc:docMk/>
          <pc:sldMk cId="3836670769" sldId="270"/>
        </pc:sldMkLst>
      </pc:sldChg>
      <pc:sldChg chg="del">
        <pc:chgData name="Radim Boháč" userId="e5098a9a-6a28-40ce-ac6e-47e9b8c9add8" providerId="ADAL" clId="{D1459091-8710-418B-B4C8-6E7BF30C1CDE}" dt="2024-02-11T18:34:35.793" v="136" actId="47"/>
        <pc:sldMkLst>
          <pc:docMk/>
          <pc:sldMk cId="3036552044" sldId="271"/>
        </pc:sldMkLst>
      </pc:sldChg>
      <pc:sldChg chg="del">
        <pc:chgData name="Radim Boháč" userId="e5098a9a-6a28-40ce-ac6e-47e9b8c9add8" providerId="ADAL" clId="{D1459091-8710-418B-B4C8-6E7BF30C1CDE}" dt="2024-02-11T18:34:36.391" v="137" actId="47"/>
        <pc:sldMkLst>
          <pc:docMk/>
          <pc:sldMk cId="3732822384" sldId="272"/>
        </pc:sldMkLst>
      </pc:sldChg>
      <pc:sldChg chg="del">
        <pc:chgData name="Radim Boháč" userId="e5098a9a-6a28-40ce-ac6e-47e9b8c9add8" providerId="ADAL" clId="{D1459091-8710-418B-B4C8-6E7BF30C1CDE}" dt="2024-02-11T18:34:36.832" v="138" actId="47"/>
        <pc:sldMkLst>
          <pc:docMk/>
          <pc:sldMk cId="3043136567" sldId="273"/>
        </pc:sldMkLst>
      </pc:sldChg>
      <pc:sldChg chg="del">
        <pc:chgData name="Radim Boháč" userId="e5098a9a-6a28-40ce-ac6e-47e9b8c9add8" providerId="ADAL" clId="{D1459091-8710-418B-B4C8-6E7BF30C1CDE}" dt="2024-02-11T18:34:37.416" v="139" actId="47"/>
        <pc:sldMkLst>
          <pc:docMk/>
          <pc:sldMk cId="2158099138" sldId="274"/>
        </pc:sldMkLst>
      </pc:sldChg>
      <pc:sldChg chg="del">
        <pc:chgData name="Radim Boháč" userId="e5098a9a-6a28-40ce-ac6e-47e9b8c9add8" providerId="ADAL" clId="{D1459091-8710-418B-B4C8-6E7BF30C1CDE}" dt="2024-02-11T18:34:37.996" v="140" actId="47"/>
        <pc:sldMkLst>
          <pc:docMk/>
          <pc:sldMk cId="2628520998" sldId="275"/>
        </pc:sldMkLst>
      </pc:sldChg>
      <pc:sldChg chg="del">
        <pc:chgData name="Radim Boháč" userId="e5098a9a-6a28-40ce-ac6e-47e9b8c9add8" providerId="ADAL" clId="{D1459091-8710-418B-B4C8-6E7BF30C1CDE}" dt="2024-02-11T18:34:38.618" v="141" actId="47"/>
        <pc:sldMkLst>
          <pc:docMk/>
          <pc:sldMk cId="2596541228" sldId="276"/>
        </pc:sldMkLst>
      </pc:sldChg>
      <pc:sldChg chg="del">
        <pc:chgData name="Radim Boháč" userId="e5098a9a-6a28-40ce-ac6e-47e9b8c9add8" providerId="ADAL" clId="{D1459091-8710-418B-B4C8-6E7BF30C1CDE}" dt="2024-02-11T18:34:39.388" v="142" actId="47"/>
        <pc:sldMkLst>
          <pc:docMk/>
          <pc:sldMk cId="1240034913" sldId="277"/>
        </pc:sldMkLst>
      </pc:sldChg>
      <pc:sldChg chg="modSp mod">
        <pc:chgData name="Radim Boháč" userId="e5098a9a-6a28-40ce-ac6e-47e9b8c9add8" providerId="ADAL" clId="{D1459091-8710-418B-B4C8-6E7BF30C1CDE}" dt="2024-02-14T21:31:36.431" v="221" actId="20577"/>
        <pc:sldMkLst>
          <pc:docMk/>
          <pc:sldMk cId="1125291059" sldId="278"/>
        </pc:sldMkLst>
      </pc:sldChg>
      <pc:sldChg chg="modSp mod">
        <pc:chgData name="Radim Boháč" userId="e5098a9a-6a28-40ce-ac6e-47e9b8c9add8" providerId="ADAL" clId="{D1459091-8710-418B-B4C8-6E7BF30C1CDE}" dt="2024-02-14T21:42:29.355" v="224" actId="6549"/>
        <pc:sldMkLst>
          <pc:docMk/>
          <pc:sldMk cId="3006995086" sldId="279"/>
        </pc:sldMkLst>
      </pc:sldChg>
      <pc:sldChg chg="modSp mod">
        <pc:chgData name="Radim Boháč" userId="e5098a9a-6a28-40ce-ac6e-47e9b8c9add8" providerId="ADAL" clId="{D1459091-8710-418B-B4C8-6E7BF30C1CDE}" dt="2024-02-14T21:46:04.454" v="234" actId="6549"/>
        <pc:sldMkLst>
          <pc:docMk/>
          <pc:sldMk cId="217187107" sldId="282"/>
        </pc:sldMkLst>
      </pc:sldChg>
      <pc:sldChg chg="del">
        <pc:chgData name="Radim Boháč" userId="e5098a9a-6a28-40ce-ac6e-47e9b8c9add8" providerId="ADAL" clId="{D1459091-8710-418B-B4C8-6E7BF30C1CDE}" dt="2024-02-11T18:36:42.733" v="183" actId="47"/>
        <pc:sldMkLst>
          <pc:docMk/>
          <pc:sldMk cId="3851591924" sldId="286"/>
        </pc:sldMkLst>
      </pc:sldChg>
      <pc:sldChg chg="modSp del mod">
        <pc:chgData name="Radim Boháč" userId="e5098a9a-6a28-40ce-ac6e-47e9b8c9add8" providerId="ADAL" clId="{D1459091-8710-418B-B4C8-6E7BF30C1CDE}" dt="2024-02-11T18:54:59.714" v="189" actId="47"/>
        <pc:sldMkLst>
          <pc:docMk/>
          <pc:sldMk cId="2703051308" sldId="287"/>
        </pc:sldMkLst>
      </pc:sldChg>
      <pc:sldChg chg="del">
        <pc:chgData name="Radim Boháč" userId="e5098a9a-6a28-40ce-ac6e-47e9b8c9add8" providerId="ADAL" clId="{D1459091-8710-418B-B4C8-6E7BF30C1CDE}" dt="2024-02-11T18:54:59.714" v="189" actId="47"/>
        <pc:sldMkLst>
          <pc:docMk/>
          <pc:sldMk cId="2318864212" sldId="288"/>
        </pc:sldMkLst>
      </pc:sldChg>
      <pc:sldChg chg="del">
        <pc:chgData name="Radim Boháč" userId="e5098a9a-6a28-40ce-ac6e-47e9b8c9add8" providerId="ADAL" clId="{D1459091-8710-418B-B4C8-6E7BF30C1CDE}" dt="2024-02-11T18:54:59.714" v="189" actId="47"/>
        <pc:sldMkLst>
          <pc:docMk/>
          <pc:sldMk cId="3479848596" sldId="289"/>
        </pc:sldMkLst>
      </pc:sldChg>
      <pc:sldChg chg="del">
        <pc:chgData name="Radim Boháč" userId="e5098a9a-6a28-40ce-ac6e-47e9b8c9add8" providerId="ADAL" clId="{D1459091-8710-418B-B4C8-6E7BF30C1CDE}" dt="2024-02-11T18:54:59.714" v="189" actId="47"/>
        <pc:sldMkLst>
          <pc:docMk/>
          <pc:sldMk cId="2100995815" sldId="290"/>
        </pc:sldMkLst>
      </pc:sldChg>
      <pc:sldChg chg="del">
        <pc:chgData name="Radim Boháč" userId="e5098a9a-6a28-40ce-ac6e-47e9b8c9add8" providerId="ADAL" clId="{D1459091-8710-418B-B4C8-6E7BF30C1CDE}" dt="2024-02-11T18:54:59.714" v="189" actId="47"/>
        <pc:sldMkLst>
          <pc:docMk/>
          <pc:sldMk cId="2575256106" sldId="291"/>
        </pc:sldMkLst>
      </pc:sldChg>
      <pc:sldChg chg="del">
        <pc:chgData name="Radim Boháč" userId="e5098a9a-6a28-40ce-ac6e-47e9b8c9add8" providerId="ADAL" clId="{D1459091-8710-418B-B4C8-6E7BF30C1CDE}" dt="2024-02-11T18:54:59.714" v="189" actId="47"/>
        <pc:sldMkLst>
          <pc:docMk/>
          <pc:sldMk cId="854778443" sldId="292"/>
        </pc:sldMkLst>
      </pc:sldChg>
      <pc:sldChg chg="del">
        <pc:chgData name="Radim Boháč" userId="e5098a9a-6a28-40ce-ac6e-47e9b8c9add8" providerId="ADAL" clId="{D1459091-8710-418B-B4C8-6E7BF30C1CDE}" dt="2024-02-11T18:54:59.714" v="189" actId="47"/>
        <pc:sldMkLst>
          <pc:docMk/>
          <pc:sldMk cId="3952650761" sldId="296"/>
        </pc:sldMkLst>
      </pc:sldChg>
      <pc:sldChg chg="del">
        <pc:chgData name="Radim Boháč" userId="e5098a9a-6a28-40ce-ac6e-47e9b8c9add8" providerId="ADAL" clId="{D1459091-8710-418B-B4C8-6E7BF30C1CDE}" dt="2024-02-11T18:54:59.714" v="189" actId="47"/>
        <pc:sldMkLst>
          <pc:docMk/>
          <pc:sldMk cId="2398133951" sldId="297"/>
        </pc:sldMkLst>
      </pc:sldChg>
      <pc:sldChg chg="del">
        <pc:chgData name="Radim Boháč" userId="e5098a9a-6a28-40ce-ac6e-47e9b8c9add8" providerId="ADAL" clId="{D1459091-8710-418B-B4C8-6E7BF30C1CDE}" dt="2024-02-11T18:54:59.714" v="189" actId="47"/>
        <pc:sldMkLst>
          <pc:docMk/>
          <pc:sldMk cId="2397310177" sldId="298"/>
        </pc:sldMkLst>
      </pc:sldChg>
      <pc:sldChg chg="del">
        <pc:chgData name="Radim Boháč" userId="e5098a9a-6a28-40ce-ac6e-47e9b8c9add8" providerId="ADAL" clId="{D1459091-8710-418B-B4C8-6E7BF30C1CDE}" dt="2024-02-11T18:54:59.714" v="189" actId="47"/>
        <pc:sldMkLst>
          <pc:docMk/>
          <pc:sldMk cId="961482166" sldId="299"/>
        </pc:sldMkLst>
      </pc:sldChg>
      <pc:sldChg chg="del">
        <pc:chgData name="Radim Boháč" userId="e5098a9a-6a28-40ce-ac6e-47e9b8c9add8" providerId="ADAL" clId="{D1459091-8710-418B-B4C8-6E7BF30C1CDE}" dt="2024-02-11T18:37:21.773" v="187" actId="47"/>
        <pc:sldMkLst>
          <pc:docMk/>
          <pc:sldMk cId="2137997800" sldId="300"/>
        </pc:sldMkLst>
      </pc:sldChg>
      <pc:sldChg chg="addSp modSp mod">
        <pc:chgData name="Radim Boháč" userId="e5098a9a-6a28-40ce-ac6e-47e9b8c9add8" providerId="ADAL" clId="{D1459091-8710-418B-B4C8-6E7BF30C1CDE}" dt="2024-02-11T18:36:19.646" v="180" actId="27636"/>
        <pc:sldMkLst>
          <pc:docMk/>
          <pc:sldMk cId="3820969335" sldId="325"/>
        </pc:sldMkLst>
      </pc:sldChg>
      <pc:sldChg chg="del">
        <pc:chgData name="Radim Boháč" userId="e5098a9a-6a28-40ce-ac6e-47e9b8c9add8" providerId="ADAL" clId="{D1459091-8710-418B-B4C8-6E7BF30C1CDE}" dt="2024-02-11T18:36:34.369" v="181" actId="47"/>
        <pc:sldMkLst>
          <pc:docMk/>
          <pc:sldMk cId="2411812854" sldId="326"/>
        </pc:sldMkLst>
      </pc:sldChg>
      <pc:sldChg chg="modSp add mod">
        <pc:chgData name="Radim Boháč" userId="e5098a9a-6a28-40ce-ac6e-47e9b8c9add8" providerId="ADAL" clId="{D1459091-8710-418B-B4C8-6E7BF30C1CDE}" dt="2024-02-14T22:13:16.057" v="338" actId="6549"/>
        <pc:sldMkLst>
          <pc:docMk/>
          <pc:sldMk cId="3730933522" sldId="326"/>
        </pc:sldMkLst>
      </pc:sldChg>
      <pc:sldChg chg="del">
        <pc:chgData name="Radim Boháč" userId="e5098a9a-6a28-40ce-ac6e-47e9b8c9add8" providerId="ADAL" clId="{D1459091-8710-418B-B4C8-6E7BF30C1CDE}" dt="2024-02-11T18:36:36.854" v="182" actId="47"/>
        <pc:sldMkLst>
          <pc:docMk/>
          <pc:sldMk cId="765238840" sldId="327"/>
        </pc:sldMkLst>
      </pc:sldChg>
      <pc:sldChg chg="del">
        <pc:chgData name="Radim Boháč" userId="e5098a9a-6a28-40ce-ac6e-47e9b8c9add8" providerId="ADAL" clId="{D1459091-8710-418B-B4C8-6E7BF30C1CDE}" dt="2024-02-11T18:34:32.409" v="134" actId="47"/>
        <pc:sldMkLst>
          <pc:docMk/>
          <pc:sldMk cId="412008227" sldId="36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59C9F-3063-48BE-BFAC-193F01EA5427}" type="datetimeFigureOut">
              <a:rPr lang="cs-CZ" smtClean="0"/>
              <a:t>26.01.2025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D3CA3-1230-4240-9E86-9E44080146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864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DD3CA3-1230-4240-9E86-9E440801462F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77975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DD3CA3-1230-4240-9E86-9E440801462F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2946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74341F-6859-4C3E-9B49-8654790058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A33EA24-ED66-4D62-8405-1817BF60F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4C0F702-A3BA-40DA-8A35-7F47B0482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FC0215-5FA9-48C5-B76A-B863D5CF1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3181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DF746F-933B-4E12-808E-EB81E8792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9BFF3C3-76F0-4FE0-9A11-723907B1CD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CE00F3-4A45-489E-9DF1-9D82686A7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24D3AA-6A76-4616-9473-6E1C4EFCC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9874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1C8559A-92D7-4287-A491-CF4CE96BC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2E83513-BAC1-4CE6-92FC-04316D258D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C437C0-1F8E-49DF-8B84-1684307D4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9F3ADA-215C-4F9B-B149-FAE5FAB39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6307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3FE012-DFAF-491C-9CCE-C9F0F480B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3E194C-4BB7-404D-B4F2-EACE5DB1E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A46BFF-1914-476B-8CD1-53EF5C0CE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D6B0E8-CE9B-41E6-BE93-B69C7A99A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69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4DBAD8-3CC7-4563-971E-4D4F861AA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64557EE-42A3-4375-85F6-6946CCFA7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16B916-0389-4948-A07E-6E45A5C9D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16C3DA-AB28-4C68-B353-62F210FD8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701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99A55A-1A53-4BBB-8222-A507275CD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E971D2-D61A-4BC2-846A-58C9BBA54D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6E6C1AC-3A57-4A04-B4D2-47049C28C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A668CF6-D7A8-4C79-A03B-5EFB11ED6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59A8147-2030-4614-A9D5-084AD2C37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136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D4C5A0-7576-46A1-90B3-7F1EEB3B8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C6BAE4F-A05B-416B-94B0-44965DB26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45693F1-9B8D-4FA8-80E3-2A33E4A319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F403B9F-F39F-481F-A89E-34C3D6F215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F32B435-2574-4918-9386-5973458494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085A077-77CF-49DE-9711-09AC7568A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EAF3D90-4E18-4B4C-B0D9-82A110CD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44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7172A4-F95A-438D-A1A1-2B85A17AC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CD59FD6-EDA2-4FCA-8F21-1B81CA663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3041D52-2C95-446E-98E2-713A64B0B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4772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42CB126-0867-487F-B98A-C2DA9AB48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DD85B3F-B6D1-4D64-9DEB-9503D0E99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860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2B5BAC-DE39-4C8C-8B48-3067D9CB0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3488A2-C9EE-4C31-97E7-303B3DB18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E7DF73C-4085-497E-B813-BFC7195C0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5A61BDF-EC78-46A6-8228-29BE72E02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81ECA0E-4D35-43DF-A21F-A7BD9D8EC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563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3DD871-C166-49EF-BCFA-2A0B356ED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6208F7C-A4C6-4AED-9A7F-B9D40F31A0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22D2138-F5D1-449E-958D-A06C88CF13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9CCEF56-3649-428A-932C-2724F333A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7A23600-3E42-4B1C-80C8-11B1D947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5822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65F79AA-9FA1-4859-9A83-5B6C64894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64107B8-7111-4D0B-885D-F035ACBEA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690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8CB009-14EF-4507-8073-BDD57CF9BF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D5DCB5-0FA9-4D4D-9EA2-3A93F3BE61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fld id="{55198495-D922-4C84-9C05-B0CB6B9CE971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F413AC6C-3CC2-4395-B1A6-D26662619244}"/>
              </a:ext>
            </a:extLst>
          </p:cNvPr>
          <p:cNvSpPr/>
          <p:nvPr userDrawn="1"/>
        </p:nvSpPr>
        <p:spPr>
          <a:xfrm flipV="1">
            <a:off x="246000" y="5619162"/>
            <a:ext cx="11700000" cy="21600"/>
          </a:xfrm>
          <a:prstGeom prst="rect">
            <a:avLst/>
          </a:prstGeom>
          <a:solidFill>
            <a:srgbClr val="CD1F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9E0545A6-DB51-4E6A-9DEA-5B3EFA0EDB7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59328" y="5868786"/>
            <a:ext cx="2590276" cy="861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02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Gill Sans MT" panose="020B0502020104020203" pitchFamily="34" charset="-18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0B1AA515-C4F5-4F05-9AA0-02923517FD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4400" dirty="0"/>
              <a:t>Úvod do daňového práva I</a:t>
            </a: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789D5057-A154-4798-978D-6C9909FC8D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Radim Boháč</a:t>
            </a:r>
          </a:p>
          <a:p>
            <a:r>
              <a:rPr lang="cs-CZ" dirty="0"/>
              <a:t>komentovaná prezentace k předmětu „Finanční právo II“ č. 1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6439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D. Zákony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4B4A639B-14BF-4EF7-88CC-A5697A5909C8}"/>
              </a:ext>
            </a:extLst>
          </p:cNvPr>
          <p:cNvSpPr txBox="1"/>
          <p:nvPr/>
        </p:nvSpPr>
        <p:spPr>
          <a:xfrm>
            <a:off x="838200" y="2832411"/>
            <a:ext cx="10515600" cy="2684148"/>
          </a:xfrm>
          <a:prstGeom prst="rec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cs-CZ" sz="3600" b="1" dirty="0">
                <a:cs typeface="Arial" panose="020B0604020202020204" pitchFamily="34" charset="0"/>
              </a:rPr>
              <a:t>Zvláštní zákony</a:t>
            </a:r>
            <a:endParaRPr lang="en-US" sz="3600" b="1" dirty="0">
              <a:cs typeface="Arial" panose="020B0604020202020204" pitchFamily="34" charset="0"/>
            </a:endParaRPr>
          </a:p>
          <a:p>
            <a:pPr algn="ctr"/>
            <a:endParaRPr lang="en-US" sz="3600" b="1" dirty="0">
              <a:cs typeface="Arial" panose="020B0604020202020204" pitchFamily="34" charset="0"/>
            </a:endParaRPr>
          </a:p>
          <a:p>
            <a:pPr algn="ctr"/>
            <a:endParaRPr lang="en-US" sz="3600" b="1" dirty="0">
              <a:cs typeface="Arial" panose="020B0604020202020204" pitchFamily="34" charset="0"/>
            </a:endParaRPr>
          </a:p>
          <a:p>
            <a:pPr algn="ctr"/>
            <a:endParaRPr lang="en-US" sz="3600" b="1" dirty="0">
              <a:cs typeface="Arial" panose="020B0604020202020204" pitchFamily="34" charset="0"/>
            </a:endParaRPr>
          </a:p>
          <a:p>
            <a:pPr algn="ctr"/>
            <a:endParaRPr lang="en-US" sz="3600" b="1" dirty="0">
              <a:cs typeface="Arial" panose="020B0604020202020204" pitchFamily="34" charset="0"/>
            </a:endParaRPr>
          </a:p>
          <a:p>
            <a:pPr algn="ctr"/>
            <a:endParaRPr lang="en-US" sz="3600" b="1" dirty="0">
              <a:cs typeface="Arial" panose="020B0604020202020204" pitchFamily="34" charset="0"/>
            </a:endParaRPr>
          </a:p>
          <a:p>
            <a:pPr algn="ctr"/>
            <a:endParaRPr lang="en-US" sz="3600" b="1" dirty="0">
              <a:cs typeface="Arial" panose="020B0604020202020204" pitchFamily="34" charset="0"/>
            </a:endParaRPr>
          </a:p>
          <a:p>
            <a:pPr algn="ctr"/>
            <a:endParaRPr lang="en-US" sz="3600" b="1" dirty="0">
              <a:cs typeface="Arial" panose="020B0604020202020204" pitchFamily="34" charset="0"/>
            </a:endParaRPr>
          </a:p>
          <a:p>
            <a:pPr algn="ctr"/>
            <a:endParaRPr lang="en-US" sz="3600" b="1" dirty="0">
              <a:cs typeface="Arial" panose="020B0604020202020204" pitchFamily="34" charset="0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EEC143D8-D085-46B4-B01A-63DEB98C7CFD}"/>
              </a:ext>
            </a:extLst>
          </p:cNvPr>
          <p:cNvSpPr txBox="1"/>
          <p:nvPr/>
        </p:nvSpPr>
        <p:spPr>
          <a:xfrm>
            <a:off x="838200" y="1341441"/>
            <a:ext cx="10515600" cy="1325564"/>
          </a:xfrm>
          <a:prstGeom prst="rec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cs-CZ" sz="3600" b="1" dirty="0">
                <a:cs typeface="Arial" panose="020B0604020202020204" pitchFamily="34" charset="0"/>
              </a:rPr>
              <a:t>Obecný zákon</a:t>
            </a:r>
            <a:endParaRPr lang="en-US" sz="3600" b="1" dirty="0">
              <a:cs typeface="Arial" panose="020B0604020202020204" pitchFamily="34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7B151BF5-095B-4E62-A7CE-D08F19D51A5C}"/>
              </a:ext>
            </a:extLst>
          </p:cNvPr>
          <p:cNvSpPr txBox="1"/>
          <p:nvPr/>
        </p:nvSpPr>
        <p:spPr>
          <a:xfrm>
            <a:off x="984723" y="3429000"/>
            <a:ext cx="1946969" cy="1957038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b="1" dirty="0">
                <a:cs typeface="Arial" panose="020B0604020202020204" pitchFamily="34" charset="0"/>
              </a:rPr>
              <a:t>daňové zákony </a:t>
            </a:r>
            <a:br>
              <a:rPr lang="cs-CZ" b="1" dirty="0">
                <a:cs typeface="Arial" panose="020B0604020202020204" pitchFamily="34" charset="0"/>
              </a:rPr>
            </a:br>
            <a:r>
              <a:rPr lang="en-US" b="1" dirty="0">
                <a:cs typeface="Arial" panose="020B0604020202020204" pitchFamily="34" charset="0"/>
              </a:rPr>
              <a:t>(</a:t>
            </a:r>
            <a:r>
              <a:rPr lang="cs-CZ" b="1" dirty="0">
                <a:cs typeface="Arial" panose="020B0604020202020204" pitchFamily="34" charset="0"/>
              </a:rPr>
              <a:t>v úzkém smyslu</a:t>
            </a:r>
            <a:r>
              <a:rPr lang="en-US" b="1" dirty="0">
                <a:cs typeface="Arial" panose="020B0604020202020204" pitchFamily="34" charset="0"/>
              </a:rPr>
              <a:t>)</a:t>
            </a:r>
            <a:endParaRPr lang="en-US" sz="2400" b="1" dirty="0">
              <a:cs typeface="Arial" panose="020B0604020202020204" pitchFamily="34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BD7E2595-408D-4F64-B28A-0B7BDCE9DFAE}"/>
              </a:ext>
            </a:extLst>
          </p:cNvPr>
          <p:cNvSpPr txBox="1"/>
          <p:nvPr/>
        </p:nvSpPr>
        <p:spPr>
          <a:xfrm>
            <a:off x="3049092" y="3429000"/>
            <a:ext cx="1946969" cy="1957038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b="1" dirty="0">
                <a:cs typeface="Arial" panose="020B0604020202020204" pitchFamily="34" charset="0"/>
              </a:rPr>
              <a:t>poplatkové zákony a zákony upravující poplatky</a:t>
            </a:r>
            <a:endParaRPr lang="en-US" b="1" dirty="0">
              <a:cs typeface="Arial" panose="020B0604020202020204" pitchFamily="34" charset="0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A76539EC-CFCB-413B-B0BC-B09F1F16E37C}"/>
              </a:ext>
            </a:extLst>
          </p:cNvPr>
          <p:cNvSpPr txBox="1"/>
          <p:nvPr/>
        </p:nvSpPr>
        <p:spPr>
          <a:xfrm>
            <a:off x="9241198" y="3429000"/>
            <a:ext cx="1946970" cy="1957039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b="1" dirty="0">
                <a:cs typeface="Arial" panose="020B0604020202020204" pitchFamily="34" charset="0"/>
              </a:rPr>
              <a:t>ostatní (kompetenční zákony, zákon o povinném značení lihu …)</a:t>
            </a:r>
            <a:endParaRPr lang="en-US" b="1" dirty="0">
              <a:cs typeface="Arial" panose="020B0604020202020204" pitchFamily="34" charset="0"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EC2E6D2F-5B77-45E6-A84A-DDD481D94370}"/>
              </a:ext>
            </a:extLst>
          </p:cNvPr>
          <p:cNvSpPr txBox="1"/>
          <p:nvPr/>
        </p:nvSpPr>
        <p:spPr>
          <a:xfrm>
            <a:off x="984723" y="1951463"/>
            <a:ext cx="10203445" cy="568713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cs-CZ" sz="2800" b="1" dirty="0">
                <a:cs typeface="Arial" panose="020B0604020202020204" pitchFamily="34" charset="0"/>
              </a:rPr>
              <a:t>Daňový řád</a:t>
            </a:r>
            <a:endParaRPr lang="en-US" sz="2800" b="1" dirty="0">
              <a:cs typeface="Arial" panose="020B0604020202020204" pitchFamily="34" charset="0"/>
            </a:endParaRPr>
          </a:p>
          <a:p>
            <a:pPr algn="ctr"/>
            <a:endParaRPr lang="en-US" sz="3600" b="1" dirty="0">
              <a:cs typeface="Arial" panose="020B0604020202020204" pitchFamily="34" charset="0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3884D928-F335-45BA-B356-CC7E99A97CD4}"/>
              </a:ext>
            </a:extLst>
          </p:cNvPr>
          <p:cNvSpPr txBox="1"/>
          <p:nvPr/>
        </p:nvSpPr>
        <p:spPr>
          <a:xfrm>
            <a:off x="5113951" y="3429000"/>
            <a:ext cx="1946969" cy="1957038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b="1" dirty="0">
                <a:cs typeface="Arial" panose="020B0604020202020204" pitchFamily="34" charset="0"/>
              </a:rPr>
              <a:t>zákony upravující jiná obdobná peněžitá plnění</a:t>
            </a:r>
            <a:endParaRPr lang="en-US" sz="2400" b="1" dirty="0">
              <a:cs typeface="Arial" panose="020B0604020202020204" pitchFamily="34" charset="0"/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758AB48C-AA56-4C96-B0A0-7FDF54418C2C}"/>
              </a:ext>
            </a:extLst>
          </p:cNvPr>
          <p:cNvSpPr txBox="1"/>
          <p:nvPr/>
        </p:nvSpPr>
        <p:spPr>
          <a:xfrm>
            <a:off x="7178321" y="3429000"/>
            <a:ext cx="1946970" cy="1957039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b="1" dirty="0">
                <a:cs typeface="Arial" panose="020B0604020202020204" pitchFamily="34" charset="0"/>
              </a:rPr>
              <a:t>zákony upravující mezinárodní spolupráci a  mezinárodní pomoc</a:t>
            </a:r>
            <a:endParaRPr lang="en-US" sz="2400" b="1" dirty="0">
              <a:cs typeface="Arial" panose="020B0604020202020204" pitchFamily="34" charset="0"/>
            </a:endParaRPr>
          </a:p>
        </p:txBody>
      </p:sp>
      <p:sp>
        <p:nvSpPr>
          <p:cNvPr id="12" name="Zástupný symbol pro číslo snímku 11">
            <a:extLst>
              <a:ext uri="{FF2B5EF4-FFF2-40B4-BE49-F238E27FC236}">
                <a16:creationId xmlns:a16="http://schemas.microsoft.com/office/drawing/2014/main" id="{324E8512-F8B3-4C0C-B0E2-12AF9C276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0819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A1C67D-4EF4-7097-259D-DB983854AA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F1F3CE-12E7-ECA2-CF58-8C6D51595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E. Podzákonné právní předpisy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A232FA-0F66-A774-297C-13ED3D82ED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nařízení vlády</a:t>
            </a:r>
          </a:p>
          <a:p>
            <a:endParaRPr lang="cs-CZ" dirty="0"/>
          </a:p>
          <a:p>
            <a:r>
              <a:rPr lang="cs-CZ" dirty="0"/>
              <a:t>vyhlášky</a:t>
            </a:r>
          </a:p>
          <a:p>
            <a:pPr lvl="1"/>
            <a:r>
              <a:rPr lang="cs-CZ" dirty="0"/>
              <a:t>Ministerstva financí (daňové formuláře)</a:t>
            </a:r>
          </a:p>
          <a:p>
            <a:pPr lvl="1"/>
            <a:r>
              <a:rPr lang="cs-CZ" dirty="0"/>
              <a:t>obcí (místní poplatky a koeficienty u daně z </a:t>
            </a:r>
            <a:r>
              <a:rPr lang="cs-CZ"/>
              <a:t>nemovitých věcí)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4FF2C1A-DFC9-AAF9-217C-378FBC220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09335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ECA362-4E15-4EF2-83A6-092EDD460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89519"/>
            <a:ext cx="10515600" cy="1325563"/>
          </a:xfrm>
        </p:spPr>
        <p:txBody>
          <a:bodyPr/>
          <a:lstStyle/>
          <a:p>
            <a:pPr algn="ctr"/>
            <a:r>
              <a:rPr lang="cs-CZ" sz="4800" dirty="0"/>
              <a:t>Platit daně je čest, ne trest!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4301BC-71E4-4A67-97E7-DA74E9756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43200"/>
            <a:ext cx="10515600" cy="2773358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/>
              <a:t>prof. JUDr. Radim Boháč, Ph.D.</a:t>
            </a:r>
          </a:p>
          <a:p>
            <a:pPr marL="0" indent="0" algn="ctr">
              <a:buNone/>
            </a:pPr>
            <a:r>
              <a:rPr lang="cs-CZ" dirty="0"/>
              <a:t>Katedra finančního práva a finanční vědy</a:t>
            </a:r>
          </a:p>
          <a:p>
            <a:pPr marL="0" indent="0" algn="ctr">
              <a:buNone/>
            </a:pPr>
            <a:r>
              <a:rPr lang="cs-CZ" dirty="0"/>
              <a:t>e-mail: bohac@prf.cuni.cz</a:t>
            </a:r>
          </a:p>
          <a:p>
            <a:pPr marL="0" indent="0" algn="ctr">
              <a:buNone/>
            </a:pPr>
            <a:r>
              <a:rPr lang="cs-CZ" dirty="0"/>
              <a:t>web: www.radimbohac.cz  </a:t>
            </a:r>
          </a:p>
          <a:p>
            <a:pPr marL="0" indent="0" algn="ctr">
              <a:buNone/>
            </a:pPr>
            <a:r>
              <a:rPr lang="cs-CZ" dirty="0"/>
              <a:t>tel.: +420 221 005 330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8687771-C9FA-4EA8-B1C9-95A0C3A21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42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C09696-EC90-49A6-B3F5-944317D2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95"/>
            <a:ext cx="10515600" cy="1325563"/>
          </a:xfrm>
        </p:spPr>
        <p:txBody>
          <a:bodyPr/>
          <a:lstStyle/>
          <a:p>
            <a:r>
              <a:rPr lang="cs-CZ" dirty="0"/>
              <a:t>Osnova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B522AF-47DF-4E6D-A35F-27E042B62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559"/>
            <a:ext cx="10515600" cy="4175000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Daně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Pojem daňového práva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Prameny daňového práva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CB91989-BF5E-4C1F-8BF5-5DA9A795E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188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65D60C-AC3B-4AAD-B39B-15EDD1E02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97"/>
            <a:ext cx="10515600" cy="1325563"/>
          </a:xfrm>
        </p:spPr>
        <p:txBody>
          <a:bodyPr/>
          <a:lstStyle/>
          <a:p>
            <a:r>
              <a:rPr lang="cs-CZ" dirty="0"/>
              <a:t>1.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B43ECB-640C-4171-B52A-4EBA5D9C59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B3C04F10-DBE9-409C-9AE2-91A024E0F71F}"/>
              </a:ext>
            </a:extLst>
          </p:cNvPr>
          <p:cNvSpPr txBox="1"/>
          <p:nvPr/>
        </p:nvSpPr>
        <p:spPr>
          <a:xfrm>
            <a:off x="838200" y="1341442"/>
            <a:ext cx="10515600" cy="4175116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cs-CZ" sz="3600" b="1" dirty="0">
                <a:latin typeface="Gill Sans MT" panose="020B0502020104020203" pitchFamily="34" charset="-18"/>
                <a:cs typeface="Arial" panose="020B0604020202020204" pitchFamily="34" charset="0"/>
              </a:rPr>
              <a:t>Daně</a:t>
            </a:r>
            <a:r>
              <a:rPr lang="en-US" sz="3600" b="1" dirty="0">
                <a:latin typeface="Gill Sans MT" panose="020B0502020104020203" pitchFamily="34" charset="-18"/>
                <a:cs typeface="Arial" panose="020B0604020202020204" pitchFamily="34" charset="0"/>
              </a:rPr>
              <a:t> (</a:t>
            </a:r>
            <a:r>
              <a:rPr lang="cs-CZ" sz="3600" b="1" dirty="0">
                <a:latin typeface="Gill Sans MT" panose="020B0502020104020203" pitchFamily="34" charset="-18"/>
                <a:cs typeface="Arial" panose="020B0604020202020204" pitchFamily="34" charset="0"/>
              </a:rPr>
              <a:t>v širokém smyslu</a:t>
            </a:r>
            <a:r>
              <a:rPr lang="en-US" sz="3600" b="1" dirty="0">
                <a:latin typeface="Gill Sans MT" panose="020B0502020104020203" pitchFamily="34" charset="-18"/>
                <a:cs typeface="Arial" panose="020B0604020202020204" pitchFamily="34" charset="0"/>
              </a:rPr>
              <a:t>)</a:t>
            </a:r>
          </a:p>
          <a:p>
            <a:pPr algn="ctr"/>
            <a:endParaRPr lang="en-US" sz="3600" b="1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 algn="ctr"/>
            <a:endParaRPr lang="en-US" sz="3600" b="1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 algn="ctr"/>
            <a:endParaRPr lang="en-US" sz="3600" b="1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 algn="ctr"/>
            <a:endParaRPr lang="en-US" sz="3600" b="1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 algn="ctr"/>
            <a:endParaRPr lang="en-US" sz="3600" b="1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 algn="ctr"/>
            <a:endParaRPr lang="en-US" sz="3600" b="1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 algn="ctr"/>
            <a:endParaRPr lang="en-US" sz="3600" b="1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 algn="ctr"/>
            <a:endParaRPr lang="en-US" sz="3600" b="1" dirty="0">
              <a:latin typeface="Gill Sans MT" panose="020B0502020104020203" pitchFamily="34" charset="-18"/>
              <a:cs typeface="Arial" panose="020B0604020202020204" pitchFamily="34" charset="0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126A2E2-3D95-47E7-B1A4-5087524F3DE6}"/>
              </a:ext>
            </a:extLst>
          </p:cNvPr>
          <p:cNvSpPr txBox="1"/>
          <p:nvPr/>
        </p:nvSpPr>
        <p:spPr>
          <a:xfrm>
            <a:off x="1296784" y="2061553"/>
            <a:ext cx="3125585" cy="3121909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cs-CZ" sz="2800" b="1" dirty="0">
                <a:latin typeface="Gill Sans MT" panose="020B0502020104020203" pitchFamily="34" charset="-18"/>
                <a:cs typeface="Arial" panose="020B0604020202020204" pitchFamily="34" charset="0"/>
              </a:rPr>
              <a:t>Daně </a:t>
            </a:r>
            <a:r>
              <a:rPr lang="en-US" sz="2800" b="1" dirty="0">
                <a:latin typeface="Gill Sans MT" panose="020B0502020104020203" pitchFamily="34" charset="-18"/>
                <a:cs typeface="Arial" panose="020B0604020202020204" pitchFamily="34" charset="0"/>
              </a:rPr>
              <a:t>(</a:t>
            </a:r>
            <a:r>
              <a:rPr lang="cs-CZ" sz="2800" b="1" dirty="0">
                <a:latin typeface="Gill Sans MT" panose="020B0502020104020203" pitchFamily="34" charset="-18"/>
                <a:cs typeface="Arial" panose="020B0604020202020204" pitchFamily="34" charset="0"/>
              </a:rPr>
              <a:t>v úzkém smyslu</a:t>
            </a:r>
            <a:r>
              <a:rPr lang="en-US" sz="2800" b="1" dirty="0">
                <a:latin typeface="Gill Sans MT" panose="020B0502020104020203" pitchFamily="34" charset="-18"/>
                <a:cs typeface="Arial" panose="020B0604020202020204" pitchFamily="34" charset="0"/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>
                <a:latin typeface="Gill Sans MT" panose="020B0502020104020203" pitchFamily="34" charset="-18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daně z příjmů</a:t>
            </a:r>
            <a:endParaRPr lang="en-US" sz="2400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Gill Sans MT" panose="020B0502020104020203" pitchFamily="34" charset="-18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daň z přidané hodnoty</a:t>
            </a:r>
            <a:endParaRPr lang="en-US" sz="2400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Gill Sans MT" panose="020B0502020104020203" pitchFamily="34" charset="-18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spotřební daně</a:t>
            </a:r>
            <a:endParaRPr lang="en-US" sz="2400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Gill Sans MT" panose="020B0502020104020203" pitchFamily="34" charset="-18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daň z nemovitých věcí</a:t>
            </a:r>
            <a:endParaRPr lang="en-US" sz="2400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Gill Sans MT" panose="020B0502020104020203" pitchFamily="34" charset="-18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další</a:t>
            </a:r>
            <a:endParaRPr lang="en-US" sz="2400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endParaRPr lang="en-US" sz="3600" b="1" dirty="0"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endParaRPr lang="en-US" sz="3600" b="1" dirty="0">
              <a:cs typeface="Arial" panose="020B0604020202020204" pitchFamily="34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71B880E1-363D-4050-AAEC-E8F21C8A243C}"/>
              </a:ext>
            </a:extLst>
          </p:cNvPr>
          <p:cNvSpPr txBox="1"/>
          <p:nvPr/>
        </p:nvSpPr>
        <p:spPr>
          <a:xfrm>
            <a:off x="4565071" y="2061552"/>
            <a:ext cx="3125585" cy="3121909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cs-CZ" sz="2800" b="1" dirty="0">
                <a:latin typeface="Gill Sans MT" panose="020B0502020104020203" pitchFamily="34" charset="-18"/>
                <a:cs typeface="Arial" panose="020B0604020202020204" pitchFamily="34" charset="0"/>
              </a:rPr>
              <a:t>Poplatky</a:t>
            </a:r>
            <a:endParaRPr lang="en-US" sz="2800" b="1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b="1" dirty="0">
                <a:latin typeface="Gill Sans MT" panose="020B0502020104020203" pitchFamily="34" charset="-18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soudní poplatky</a:t>
            </a:r>
            <a:endParaRPr lang="en-US" sz="2400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 správní poplatky</a:t>
            </a:r>
            <a:endParaRPr lang="en-US" sz="2400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Gill Sans MT" panose="020B0502020104020203" pitchFamily="34" charset="-18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místní poplatky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 poplatky sui generis</a:t>
            </a:r>
            <a:endParaRPr lang="en-US" sz="2400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endParaRPr lang="en-US" sz="3600" b="1" dirty="0">
              <a:cs typeface="Arial" panose="020B0604020202020204" pitchFamily="34" charset="0"/>
            </a:endParaRPr>
          </a:p>
          <a:p>
            <a:pPr algn="ctr"/>
            <a:endParaRPr lang="en-US" sz="3600" b="1" dirty="0">
              <a:cs typeface="Arial" panose="020B0604020202020204" pitchFamily="34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165E44B5-206B-4923-BEC5-7F8E5AE6C007}"/>
              </a:ext>
            </a:extLst>
          </p:cNvPr>
          <p:cNvSpPr txBox="1"/>
          <p:nvPr/>
        </p:nvSpPr>
        <p:spPr>
          <a:xfrm>
            <a:off x="7833358" y="2061552"/>
            <a:ext cx="3125585" cy="3121909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cs-CZ" sz="2800" b="1" dirty="0">
                <a:latin typeface="Gill Sans MT" panose="020B0502020104020203" pitchFamily="34" charset="-18"/>
                <a:cs typeface="Arial" panose="020B0604020202020204" pitchFamily="34" charset="0"/>
              </a:rPr>
              <a:t>Jiná obdobná peněžitá plnění</a:t>
            </a:r>
            <a:endParaRPr lang="en-US" sz="2800" b="1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 veřejná pojistná</a:t>
            </a:r>
            <a:r>
              <a:rPr lang="en-US" sz="2400" dirty="0">
                <a:latin typeface="Gill Sans MT" panose="020B0502020104020203" pitchFamily="34" charset="-18"/>
                <a:cs typeface="Arial" panose="020B0604020202020204" pitchFamily="34" charset="0"/>
              </a:rPr>
              <a:t> </a:t>
            </a:r>
            <a:endParaRPr lang="cs-CZ" sz="2400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b="1" dirty="0">
                <a:latin typeface="Gill Sans MT" panose="020B0502020104020203" pitchFamily="34" charset="-18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cla</a:t>
            </a:r>
            <a:endParaRPr lang="en-US" sz="2400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 odvody</a:t>
            </a:r>
            <a:endParaRPr lang="en-US" sz="2400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Gill Sans MT" panose="020B0502020104020203" pitchFamily="34" charset="-18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úhrady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 příspěvky</a:t>
            </a:r>
            <a:endParaRPr lang="en-US" sz="2400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 lvl="0">
              <a:buFont typeface="Arial" pitchFamily="34" charset="0"/>
              <a:buChar char="•"/>
            </a:pPr>
            <a:endParaRPr lang="en-US" sz="2400" b="1" dirty="0"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endParaRPr lang="en-US" sz="3600" b="1" dirty="0">
              <a:cs typeface="Arial" panose="020B0604020202020204" pitchFamily="34" charset="0"/>
            </a:endParaRPr>
          </a:p>
        </p:txBody>
      </p:sp>
      <p:sp>
        <p:nvSpPr>
          <p:cNvPr id="8" name="Zástupný symbol pro číslo snímku 7">
            <a:extLst>
              <a:ext uri="{FF2B5EF4-FFF2-40B4-BE49-F238E27FC236}">
                <a16:creationId xmlns:a16="http://schemas.microsoft.com/office/drawing/2014/main" id="{71972F77-C4A6-4168-B890-8433E648A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0592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1.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teoretická definice daně v širokém smyslu</a:t>
            </a:r>
          </a:p>
          <a:p>
            <a:pPr lvl="1"/>
            <a:r>
              <a:rPr lang="cs-CZ" dirty="0"/>
              <a:t>nenávratné</a:t>
            </a:r>
          </a:p>
          <a:p>
            <a:pPr lvl="1"/>
            <a:r>
              <a:rPr lang="cs-CZ" dirty="0"/>
              <a:t>nedobrovolné</a:t>
            </a:r>
          </a:p>
          <a:p>
            <a:pPr lvl="1"/>
            <a:r>
              <a:rPr lang="cs-CZ" dirty="0"/>
              <a:t>neekvivalentní či ekvivalentní</a:t>
            </a:r>
          </a:p>
          <a:p>
            <a:pPr lvl="1"/>
            <a:r>
              <a:rPr lang="cs-CZ" dirty="0"/>
              <a:t>nesankční</a:t>
            </a:r>
          </a:p>
          <a:p>
            <a:pPr lvl="1"/>
            <a:r>
              <a:rPr lang="cs-CZ" dirty="0"/>
              <a:t>peněžité plnění</a:t>
            </a:r>
          </a:p>
          <a:p>
            <a:pPr lvl="1"/>
            <a:r>
              <a:rPr lang="cs-CZ" dirty="0"/>
              <a:t>ukládané na základě zákona</a:t>
            </a:r>
          </a:p>
          <a:p>
            <a:pPr lvl="1"/>
            <a:r>
              <a:rPr lang="cs-CZ" dirty="0"/>
              <a:t>spravované státem nebo jinými osobami vykonávajícími veřejnou správu</a:t>
            </a:r>
          </a:p>
          <a:p>
            <a:pPr lvl="1"/>
            <a:r>
              <a:rPr lang="cs-CZ" dirty="0"/>
              <a:t>veřejný příjem veřejných rozpočtů</a:t>
            </a:r>
          </a:p>
          <a:p>
            <a:pPr lvl="2"/>
            <a:r>
              <a:rPr lang="cs-CZ" dirty="0"/>
              <a:t>neúčelový či účelový</a:t>
            </a:r>
          </a:p>
          <a:p>
            <a:pPr lvl="2"/>
            <a:r>
              <a:rPr lang="cs-CZ" dirty="0"/>
              <a:t>zpravidla řádný, pravidelný a plánovaný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8807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2. Pojem daňového práva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/>
              <a:t>daňové právo </a:t>
            </a:r>
          </a:p>
          <a:p>
            <a:pPr lvl="1"/>
            <a:r>
              <a:rPr lang="cs-CZ" dirty="0"/>
              <a:t>jako součást finančního práva</a:t>
            </a:r>
          </a:p>
          <a:p>
            <a:pPr lvl="1"/>
            <a:r>
              <a:rPr lang="cs-CZ" dirty="0"/>
              <a:t>jako samostatný právní obor</a:t>
            </a:r>
          </a:p>
          <a:p>
            <a:r>
              <a:rPr lang="cs-CZ" b="1" dirty="0"/>
              <a:t>označení</a:t>
            </a:r>
          </a:p>
          <a:p>
            <a:pPr lvl="1"/>
            <a:r>
              <a:rPr lang="cs-CZ" dirty="0"/>
              <a:t>daňové právo / poplatkové právo / celní právo / berní právo / právo daňových příjmů veřejných rozpočtů / právo povinných peněžitých plnění </a:t>
            </a:r>
          </a:p>
          <a:p>
            <a:r>
              <a:rPr lang="cs-CZ" b="1" dirty="0"/>
              <a:t>vymezení v úzkém smyslu</a:t>
            </a:r>
          </a:p>
          <a:p>
            <a:pPr lvl="1"/>
            <a:r>
              <a:rPr lang="cs-CZ" dirty="0"/>
              <a:t>soubor právních pravidel upravujících příjmy veřejných rozpočtů označené jako daně (formální pojetí)</a:t>
            </a:r>
          </a:p>
          <a:p>
            <a:pPr lvl="1"/>
            <a:r>
              <a:rPr lang="cs-CZ" dirty="0"/>
              <a:t>soubor právních pravidel upravujících příjmy veřejných rozpočtů, které naplňují definici daně </a:t>
            </a:r>
            <a:br>
              <a:rPr lang="cs-CZ" dirty="0"/>
            </a:br>
            <a:r>
              <a:rPr lang="cs-CZ" dirty="0"/>
              <a:t>v užším smyslu (materiální pojetí)</a:t>
            </a:r>
          </a:p>
          <a:p>
            <a:r>
              <a:rPr lang="cs-CZ" b="1" dirty="0"/>
              <a:t>vymezení v širokém smyslu</a:t>
            </a:r>
          </a:p>
          <a:p>
            <a:pPr lvl="1"/>
            <a:r>
              <a:rPr lang="cs-CZ" dirty="0"/>
              <a:t>soubor právních pravidel upravujících daňové příjmy veřejných rozpočtů, tj. daně, poplatky </a:t>
            </a:r>
            <a:br>
              <a:rPr lang="cs-CZ" dirty="0"/>
            </a:br>
            <a:r>
              <a:rPr lang="cs-CZ" dirty="0"/>
              <a:t>a jiná obdobná peněžitá plnění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55C8BA2-C53E-4D8A-AA3D-5C9C60DF8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3853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3. Prameny daňového práva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66097E48-A321-465B-99BC-5ECF29FFFCBE}"/>
              </a:ext>
            </a:extLst>
          </p:cNvPr>
          <p:cNvSpPr/>
          <p:nvPr/>
        </p:nvSpPr>
        <p:spPr>
          <a:xfrm>
            <a:off x="323528" y="1196752"/>
            <a:ext cx="11030272" cy="4319806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6D45D168-1C19-4EB7-BDCF-26BF782BC2F2}"/>
              </a:ext>
            </a:extLst>
          </p:cNvPr>
          <p:cNvSpPr txBox="1"/>
          <p:nvPr/>
        </p:nvSpPr>
        <p:spPr>
          <a:xfrm>
            <a:off x="8147849" y="1484783"/>
            <a:ext cx="3084737" cy="3402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>
                <a:solidFill>
                  <a:schemeClr val="accent2"/>
                </a:solidFill>
                <a:cs typeface="Arial" panose="020B0604020202020204" pitchFamily="34" charset="0"/>
              </a:rPr>
              <a:t>Materiální</a:t>
            </a:r>
          </a:p>
          <a:p>
            <a:pPr algn="just"/>
            <a:endParaRPr lang="cs-CZ" sz="3600" dirty="0">
              <a:cs typeface="Arial" panose="020B0604020202020204" pitchFamily="34" charset="0"/>
            </a:endParaRPr>
          </a:p>
          <a:p>
            <a:pPr algn="just"/>
            <a:r>
              <a:rPr lang="cs-CZ" sz="3600" dirty="0">
                <a:cs typeface="Arial" panose="020B0604020202020204" pitchFamily="34" charset="0"/>
              </a:rPr>
              <a:t>judikatura</a:t>
            </a:r>
          </a:p>
          <a:p>
            <a:pPr algn="just"/>
            <a:r>
              <a:rPr lang="cs-CZ" sz="3600" dirty="0">
                <a:cs typeface="Arial" panose="020B0604020202020204" pitchFamily="34" charset="0"/>
              </a:rPr>
              <a:t>vnitřní předpisy</a:t>
            </a:r>
          </a:p>
          <a:p>
            <a:pPr algn="just"/>
            <a:r>
              <a:rPr lang="cs-CZ" sz="3600" dirty="0">
                <a:cs typeface="Arial" panose="020B0604020202020204" pitchFamily="34" charset="0"/>
              </a:rPr>
              <a:t>atd.</a:t>
            </a:r>
          </a:p>
          <a:p>
            <a:pPr algn="ctr"/>
            <a:r>
              <a:rPr lang="cs-CZ" sz="3600" b="1" dirty="0">
                <a:solidFill>
                  <a:schemeClr val="accent2"/>
                </a:solidFill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393A3971-54A7-4DAC-AE9B-C7FE21CEB7F5}"/>
              </a:ext>
            </a:extLst>
          </p:cNvPr>
          <p:cNvSpPr/>
          <p:nvPr/>
        </p:nvSpPr>
        <p:spPr>
          <a:xfrm>
            <a:off x="683567" y="1389070"/>
            <a:ext cx="7104243" cy="3984146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7207F14F-939F-40EC-A9A6-5A0BD060F99C}"/>
              </a:ext>
            </a:extLst>
          </p:cNvPr>
          <p:cNvSpPr txBox="1"/>
          <p:nvPr/>
        </p:nvSpPr>
        <p:spPr>
          <a:xfrm>
            <a:off x="870520" y="1484783"/>
            <a:ext cx="673033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>
                <a:cs typeface="Arial" panose="020B0604020202020204" pitchFamily="34" charset="0"/>
              </a:rPr>
              <a:t>Formální</a:t>
            </a:r>
          </a:p>
          <a:p>
            <a:pPr marL="857250" indent="-857250">
              <a:buFont typeface="+mj-lt"/>
              <a:buAutoNum type="alphaUcPeriod"/>
            </a:pPr>
            <a:r>
              <a:rPr lang="cs-CZ" sz="3600" dirty="0">
                <a:cs typeface="Arial" panose="020B0604020202020204" pitchFamily="34" charset="0"/>
              </a:rPr>
              <a:t>ústavní zákony</a:t>
            </a:r>
          </a:p>
          <a:p>
            <a:pPr marL="857250" indent="-857250">
              <a:buFont typeface="+mj-lt"/>
              <a:buAutoNum type="alphaUcPeriod"/>
            </a:pPr>
            <a:r>
              <a:rPr lang="cs-CZ" sz="3600" dirty="0">
                <a:cs typeface="Arial" panose="020B0604020202020204" pitchFamily="34" charset="0"/>
              </a:rPr>
              <a:t>mezinárodní smlouvy</a:t>
            </a:r>
          </a:p>
          <a:p>
            <a:pPr marL="857250" indent="-857250">
              <a:buFont typeface="+mj-lt"/>
              <a:buAutoNum type="alphaUcPeriod"/>
            </a:pPr>
            <a:r>
              <a:rPr lang="cs-CZ" sz="3600" dirty="0">
                <a:cs typeface="Arial" panose="020B0604020202020204" pitchFamily="34" charset="0"/>
              </a:rPr>
              <a:t>právní předpisy EU</a:t>
            </a:r>
          </a:p>
          <a:p>
            <a:pPr marL="857250" indent="-857250">
              <a:buFont typeface="+mj-lt"/>
              <a:buAutoNum type="alphaUcPeriod"/>
            </a:pPr>
            <a:r>
              <a:rPr lang="cs-CZ" sz="3600" dirty="0">
                <a:cs typeface="Arial" panose="020B0604020202020204" pitchFamily="34" charset="0"/>
              </a:rPr>
              <a:t>zákony</a:t>
            </a:r>
          </a:p>
          <a:p>
            <a:pPr marL="857250" indent="-857250">
              <a:buFont typeface="+mj-lt"/>
              <a:buAutoNum type="alphaUcPeriod"/>
            </a:pPr>
            <a:r>
              <a:rPr lang="cs-CZ" sz="3600" dirty="0">
                <a:cs typeface="Arial" panose="020B0604020202020204" pitchFamily="34" charset="0"/>
              </a:rPr>
              <a:t>podzákonné právní předpisy</a:t>
            </a:r>
          </a:p>
        </p:txBody>
      </p:sp>
      <p:sp>
        <p:nvSpPr>
          <p:cNvPr id="8" name="Zástupný symbol pro číslo snímku 7">
            <a:extLst>
              <a:ext uri="{FF2B5EF4-FFF2-40B4-BE49-F238E27FC236}">
                <a16:creationId xmlns:a16="http://schemas.microsoft.com/office/drawing/2014/main" id="{2B5E0D14-9F26-44D3-A354-5379E7C96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5291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A. Ústavní zákony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 dirty="0"/>
              <a:t>čl. 11 odst. 5 Listiny</a:t>
            </a:r>
          </a:p>
          <a:p>
            <a:pPr lvl="1"/>
            <a:r>
              <a:rPr lang="cs-CZ" dirty="0"/>
              <a:t>„Daně a poplatky lze ukládat jen na základě zákona.“</a:t>
            </a:r>
          </a:p>
          <a:p>
            <a:endParaRPr lang="cs-CZ" dirty="0"/>
          </a:p>
          <a:p>
            <a:r>
              <a:rPr lang="cs-CZ" dirty="0"/>
              <a:t>čl. 2 odst. 2 a 3 Listiny</a:t>
            </a:r>
          </a:p>
          <a:p>
            <a:r>
              <a:rPr lang="cs-CZ" dirty="0"/>
              <a:t>čl. 4 odst. 1 Listiny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47EDAF4-5A20-4123-960B-142E96310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6995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B. Mezinárodní smlouvy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smlouvy o zamezení dvojímu zdanění</a:t>
            </a:r>
            <a:endParaRPr lang="cs-CZ" dirty="0"/>
          </a:p>
          <a:p>
            <a:pPr lvl="1"/>
            <a:r>
              <a:rPr lang="cs-CZ" dirty="0"/>
              <a:t>dvoustranné</a:t>
            </a:r>
          </a:p>
          <a:p>
            <a:pPr lvl="1"/>
            <a:r>
              <a:rPr lang="cs-CZ" dirty="0"/>
              <a:t>mnohostranná (Mnohostranná úmluva o implementaci opatření k boji proti snižování daňového základu a přesouvání zisků ve vztahu k daňovým smlouvám – č. 32/2020 Sb. m. s.)</a:t>
            </a:r>
          </a:p>
          <a:p>
            <a:r>
              <a:rPr lang="cs-CZ" b="1" dirty="0"/>
              <a:t>smlouvy o výměně informací</a:t>
            </a:r>
          </a:p>
          <a:p>
            <a:pPr lvl="1"/>
            <a:r>
              <a:rPr lang="cs-CZ" dirty="0"/>
              <a:t>mnohostranné</a:t>
            </a:r>
          </a:p>
          <a:p>
            <a:pPr lvl="2"/>
            <a:r>
              <a:rPr lang="cs-CZ" dirty="0"/>
              <a:t>Úmluva o vzájemné správní pomoci v daňových záležitostech – 2/2014 Sb. m. s.</a:t>
            </a:r>
          </a:p>
          <a:p>
            <a:pPr lvl="1"/>
            <a:r>
              <a:rPr lang="cs-CZ" dirty="0"/>
              <a:t>dvoustranné</a:t>
            </a:r>
          </a:p>
          <a:p>
            <a:pPr lvl="2"/>
            <a:r>
              <a:rPr lang="cs-CZ" dirty="0"/>
              <a:t>o výměně informací v daňových záležitostech (TIEA) </a:t>
            </a:r>
          </a:p>
          <a:p>
            <a:pPr lvl="2"/>
            <a:r>
              <a:rPr lang="cs-CZ" dirty="0"/>
              <a:t>Dohoda FATCA – 72/2014 Sb. m. s.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CEE623-BA03-4285-B6BE-2433B131D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187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C. Právní předpisy Evropské unie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5257800" cy="4175117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nepřímé daně</a:t>
            </a:r>
          </a:p>
          <a:p>
            <a:pPr lvl="1"/>
            <a:r>
              <a:rPr lang="cs-CZ" dirty="0"/>
              <a:t>čl. 113 Smlouvy o fungování Evropské unie</a:t>
            </a:r>
          </a:p>
          <a:p>
            <a:pPr lvl="1" algn="just"/>
            <a:r>
              <a:rPr lang="cs-CZ" dirty="0"/>
              <a:t>Rada zvláštním legislativním postupem a po konzultaci s Evropským parlamentem a Hospodářským a sociálním výborem </a:t>
            </a:r>
            <a:r>
              <a:rPr lang="cs-CZ" b="1" dirty="0"/>
              <a:t>jednomyslně</a:t>
            </a:r>
            <a:r>
              <a:rPr lang="cs-CZ" dirty="0"/>
              <a:t> přijme ustanovení k </a:t>
            </a:r>
            <a:r>
              <a:rPr lang="cs-CZ" b="1" dirty="0"/>
              <a:t>harmonizaci</a:t>
            </a:r>
            <a:r>
              <a:rPr lang="cs-CZ" dirty="0"/>
              <a:t> právních předpisů týkajících se </a:t>
            </a:r>
            <a:r>
              <a:rPr lang="cs-CZ" b="1" dirty="0"/>
              <a:t>daní z obratu, spotřebních daní a jiných nepřímých daní </a:t>
            </a:r>
            <a:r>
              <a:rPr lang="cs-CZ" dirty="0"/>
              <a:t>v rozsahu, v jakém je tato harmonizace nezbytná pro vytvoření a fungování vnitřního trhu a zabránění narušení hospodářské soutěže.</a:t>
            </a:r>
          </a:p>
          <a:p>
            <a:pPr lvl="1" algn="just"/>
            <a:r>
              <a:rPr lang="cs-CZ" dirty="0"/>
              <a:t>směrnice a nařízení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6927B1B-42D8-44E3-B4F4-F3FEE70D9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9</a:t>
            </a:fld>
            <a:endParaRPr lang="cs-CZ"/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71024EFC-9B22-D67A-BD99-6E3AF626E3A1}"/>
              </a:ext>
            </a:extLst>
          </p:cNvPr>
          <p:cNvSpPr txBox="1">
            <a:spLocks/>
          </p:cNvSpPr>
          <p:nvPr/>
        </p:nvSpPr>
        <p:spPr>
          <a:xfrm>
            <a:off x="6096000" y="1341441"/>
            <a:ext cx="5257800" cy="417511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přímé daně</a:t>
            </a:r>
          </a:p>
          <a:p>
            <a:pPr lvl="1"/>
            <a:r>
              <a:rPr lang="cs-CZ" dirty="0"/>
              <a:t>čl. 115 Smlouvy o fungování EU</a:t>
            </a:r>
          </a:p>
          <a:p>
            <a:pPr lvl="1" algn="just"/>
            <a:r>
              <a:rPr lang="cs-CZ" dirty="0"/>
              <a:t>Aniž je dotčen článek 114, Rada zvláštním legislativním postupem a po konzultaci s Evropským parlamentem a Hospodářským a sociálním výborem </a:t>
            </a:r>
            <a:r>
              <a:rPr lang="cs-CZ" b="1" dirty="0"/>
              <a:t>jednomyslně</a:t>
            </a:r>
            <a:r>
              <a:rPr lang="cs-CZ" dirty="0"/>
              <a:t> přijímá </a:t>
            </a:r>
            <a:r>
              <a:rPr lang="cs-CZ" b="1" dirty="0"/>
              <a:t>směrnice</a:t>
            </a:r>
            <a:r>
              <a:rPr lang="cs-CZ" dirty="0"/>
              <a:t> o sbližování právních a správních předpisů členských států, které mají přímý vliv na vytváření nebo fungování vnitřního trhu.</a:t>
            </a:r>
          </a:p>
          <a:p>
            <a:pPr lvl="1"/>
            <a:r>
              <a:rPr lang="cs-CZ" dirty="0"/>
              <a:t>směrnice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096933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Vlastní 1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22D40"/>
      </a:accent1>
      <a:accent2>
        <a:srgbClr val="D22D40"/>
      </a:accent2>
      <a:accent3>
        <a:srgbClr val="B64926"/>
      </a:accent3>
      <a:accent4>
        <a:srgbClr val="FF8427"/>
      </a:accent4>
      <a:accent5>
        <a:srgbClr val="CC9900"/>
      </a:accent5>
      <a:accent6>
        <a:srgbClr val="FFD147"/>
      </a:accent6>
      <a:hlink>
        <a:srgbClr val="CC9900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C82E3570-8F0D-45E8-BF56-D546C17BDEAA}" vid="{9F40CBD5-BE48-4A93-969A-978FC482E66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638</Words>
  <Application>Microsoft Office PowerPoint</Application>
  <PresentationFormat>Širokoúhlá obrazovka</PresentationFormat>
  <Paragraphs>134</Paragraphs>
  <Slides>12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Gill Sans MT</vt:lpstr>
      <vt:lpstr>Motiv Office</vt:lpstr>
      <vt:lpstr>Úvod do daňového práva I</vt:lpstr>
      <vt:lpstr>Osnova</vt:lpstr>
      <vt:lpstr>1. Daně</vt:lpstr>
      <vt:lpstr>1. Daně</vt:lpstr>
      <vt:lpstr>2. Pojem daňového práva</vt:lpstr>
      <vt:lpstr>3. Prameny daňového práva</vt:lpstr>
      <vt:lpstr>A. Ústavní zákony</vt:lpstr>
      <vt:lpstr>B. Mezinárodní smlouvy</vt:lpstr>
      <vt:lpstr>C. Právní předpisy Evropské unie</vt:lpstr>
      <vt:lpstr>D. Zákony</vt:lpstr>
      <vt:lpstr>E. Podzákonné právní předpisy</vt:lpstr>
      <vt:lpstr>Platit daně je čest, ne trest!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Radim Boháč</dc:creator>
  <cp:lastModifiedBy>Radim Boháč</cp:lastModifiedBy>
  <cp:revision>57</cp:revision>
  <dcterms:created xsi:type="dcterms:W3CDTF">2019-09-25T20:27:52Z</dcterms:created>
  <dcterms:modified xsi:type="dcterms:W3CDTF">2025-01-26T17:59:10Z</dcterms:modified>
</cp:coreProperties>
</file>