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608" r:id="rId3"/>
    <p:sldId id="607" r:id="rId4"/>
    <p:sldId id="609" r:id="rId5"/>
    <p:sldId id="498" r:id="rId6"/>
    <p:sldId id="279" r:id="rId7"/>
    <p:sldId id="616" r:id="rId8"/>
    <p:sldId id="307" r:id="rId9"/>
    <p:sldId id="280" r:id="rId10"/>
    <p:sldId id="281" r:id="rId11"/>
    <p:sldId id="595" r:id="rId12"/>
    <p:sldId id="611" r:id="rId13"/>
    <p:sldId id="617" r:id="rId14"/>
    <p:sldId id="612" r:id="rId15"/>
    <p:sldId id="614" r:id="rId16"/>
    <p:sldId id="613" r:id="rId17"/>
    <p:sldId id="615" r:id="rId18"/>
    <p:sldId id="527" r:id="rId19"/>
    <p:sldId id="552" r:id="rId20"/>
    <p:sldId id="553" r:id="rId21"/>
    <p:sldId id="554" r:id="rId22"/>
    <p:sldId id="555" r:id="rId23"/>
    <p:sldId id="557" r:id="rId24"/>
    <p:sldId id="618" r:id="rId25"/>
    <p:sldId id="499" r:id="rId26"/>
    <p:sldId id="500" r:id="rId27"/>
    <p:sldId id="501" r:id="rId28"/>
    <p:sldId id="502" r:id="rId29"/>
    <p:sldId id="503" r:id="rId30"/>
    <p:sldId id="504" r:id="rId31"/>
    <p:sldId id="505" r:id="rId32"/>
    <p:sldId id="263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D40"/>
    <a:srgbClr val="D22D3C"/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0" autoAdjust="0"/>
    <p:restoredTop sz="75265" autoAdjust="0"/>
  </p:normalViewPr>
  <p:slideViewPr>
    <p:cSldViewPr snapToGrid="0" showGuides="1">
      <p:cViewPr varScale="1">
        <p:scale>
          <a:sx n="81" d="100"/>
          <a:sy n="81" d="100"/>
        </p:scale>
        <p:origin x="11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Daně a jak v právu na ně</a:t>
            </a:r>
            <a:br>
              <a:rPr lang="cs-CZ" sz="4400" dirty="0"/>
            </a:br>
            <a:endParaRPr lang="cs-CZ" sz="2800" b="0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Radim Boháč</a:t>
            </a:r>
          </a:p>
          <a:p>
            <a:r>
              <a:rPr lang="cs-CZ" dirty="0"/>
              <a:t>13. listopadu 2019</a:t>
            </a:r>
          </a:p>
          <a:p>
            <a:r>
              <a:rPr lang="cs-CZ" dirty="0"/>
              <a:t>Noc fakulty</a:t>
            </a:r>
          </a:p>
          <a:p>
            <a:endParaRPr lang="cs-CZ" dirty="0"/>
          </a:p>
        </p:txBody>
      </p:sp>
      <p:sp>
        <p:nvSpPr>
          <p:cNvPr id="2" name="AutoShape 2" descr="Výsledek obrázku pro tajemství staré bambitk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" name="AutoShape 4" descr="Výsledek obrázku pro tajemství staré bambitk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Nález Ústavního soudu </a:t>
            </a:r>
            <a:r>
              <a:rPr lang="cs-CZ" dirty="0" err="1"/>
              <a:t>Pl</a:t>
            </a:r>
            <a:r>
              <a:rPr lang="cs-CZ" dirty="0"/>
              <a:t>. ÚS 3/95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odlišné stanovisko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Formulace čl. 11 odst. 5 Listiny základních práv a svobod, podle něhož daně a poplatky lze ukládat jen na základě zákona, </a:t>
            </a:r>
            <a:r>
              <a:rPr lang="cs-CZ" b="1" dirty="0"/>
              <a:t>umožňuje bližší úpravu druhotnou normou</a:t>
            </a:r>
            <a:r>
              <a:rPr lang="cs-CZ" dirty="0"/>
              <a:t>.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Dikce § 2 písm. i) zákona ČNR č. 587/1992 Sb., ve znění zákona č. 260/1994 Sb., podle našeho názoru umožňuje vydání prováděcího předpisu ve smyslu Ústavy . </a:t>
            </a:r>
            <a:br>
              <a:rPr lang="cs-CZ" dirty="0"/>
            </a:br>
            <a:r>
              <a:rPr lang="cs-CZ" dirty="0"/>
              <a:t>K tomu lze konstatovat, že toto ustanovení zákona vymezuje základní znaky pro poskytnutí daňové úlevy uvedením skupiny subjektů charakterizovaných jako malý nezávislý pivovar s ročním výstavem piva nepřesahujícím 200 000 hl. Tím jsou určeny hlavní zákonné znaky subjektu určité daňové povinnosti. K tomu zákon ještě uvádí, že pivovar této kategorie má splňovat podmínky podle zvláštního předpisu. Zmocnění k vydání prováděcího předpisu je obsaženo v čl. II bodu 5 zák. č. 260/1994 Sb., v němž zákonodárce deleguje normotvornou pravomoc na Ministerstvo zemědělství, které má příslušný právní předpis vydat v dohodě s Ministerstvem financí. Za daného právního stavu zákon splňuje základní podmínky dostatečné určitosti. </a:t>
            </a:r>
            <a:r>
              <a:rPr lang="cs-CZ" b="1" dirty="0"/>
              <a:t>Prakticky jde nyní pouze o bližší konkretizaci pojmu nezávislosti, který je jako jeden ze znaků v zákoně uveden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9CD80B0-187D-4F7B-A065-34786F779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988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Nález Ústavního soudu </a:t>
            </a:r>
            <a:r>
              <a:rPr lang="cs-CZ" dirty="0" err="1"/>
              <a:t>Pl</a:t>
            </a:r>
            <a:r>
              <a:rPr lang="cs-CZ" dirty="0"/>
              <a:t>. ÚS 26/16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§ 10 odst. 2 zákona o evidenci tržeb</a:t>
            </a:r>
          </a:p>
          <a:p>
            <a:pPr lvl="1"/>
            <a:r>
              <a:rPr lang="cs-CZ" dirty="0"/>
              <a:t>Ve zjednodušeném režimu se mohou evidovat také tržby, jejichž evidování běžným způsobem by znemožnilo nebo zásadně ztížilo plynulý a hospodárný výkon činnosti, ze které tyto tržby plynou. </a:t>
            </a:r>
            <a:r>
              <a:rPr lang="cs-CZ" b="1" dirty="0"/>
              <a:t>Tyto tržby stanoví nařízením vláda.</a:t>
            </a:r>
          </a:p>
          <a:p>
            <a:r>
              <a:rPr lang="cs-CZ" dirty="0"/>
              <a:t>§ 12 odst. 4 zákona o evidenci tržeb</a:t>
            </a:r>
          </a:p>
          <a:p>
            <a:pPr lvl="1"/>
            <a:r>
              <a:rPr lang="cs-CZ" dirty="0"/>
              <a:t>Evidovanou tržbou nejsou také tržby, jejichž evidování běžným způsobem by znemožnilo nebo zásadně ztížilo plynulý a hospodárný výkon činnosti, ze které tato tržba plyne, pokud tuto překážku nelze odstranit evidováním tržeb ve zjednodušeném režimu. </a:t>
            </a:r>
            <a:r>
              <a:rPr lang="cs-CZ" b="1" dirty="0"/>
              <a:t>Tyto tržby stanoví nařízením vláda.</a:t>
            </a:r>
          </a:p>
          <a:p>
            <a:r>
              <a:rPr lang="cs-CZ" dirty="0"/>
              <a:t>§ 37 odst. 3 zákona o evidenci tržeb</a:t>
            </a:r>
          </a:p>
          <a:p>
            <a:pPr lvl="1"/>
            <a:r>
              <a:rPr lang="cs-CZ" b="1" dirty="0"/>
              <a:t>Vláda může stanovit nařízením</a:t>
            </a:r>
            <a:r>
              <a:rPr lang="cs-CZ" dirty="0"/>
              <a:t>, že některé tržby nejsou ode dne nabytí účinnosti tohoto zákona dočasně evidovanými tržbami.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457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Nález Ústavního soudu </a:t>
            </a:r>
            <a:r>
              <a:rPr lang="cs-CZ" dirty="0" err="1"/>
              <a:t>Pl</a:t>
            </a:r>
            <a:r>
              <a:rPr lang="cs-CZ" dirty="0"/>
              <a:t>. ÚS 26/16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Zmocňovací ustanovení § 10 odst. 2, 12 odst. 4 a 37 odst. 3 zákona č. 112/2016 Sb. dávají podle Ústavního soudu vládě možnost upravit otázky </a:t>
            </a:r>
            <a:r>
              <a:rPr lang="cs-CZ" dirty="0" err="1"/>
              <a:t>podřaditelné</a:t>
            </a:r>
            <a:r>
              <a:rPr lang="cs-CZ" dirty="0"/>
              <a:t> pod předmět prováděného zákona, nicméně sám zákon, kromě zcela obecného kritéria znemožnění nebo zásadního ztížení hospodárného výkonu činnosti, vládě žádné hranice nedává, což vytváří prostor pro prováděcí normotvorbu vedoucí k možné diskriminaci osob, které do zvýhodněných podmínek zahrnuty nebudou, popř. s ohledem na chybějící meze též nejistotu, zda tam někdo (a kdo konkrétně) zahrnut bude.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966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In </a:t>
            </a:r>
            <a:r>
              <a:rPr lang="cs-CZ" dirty="0" err="1"/>
              <a:t>dubio</a:t>
            </a:r>
            <a:r>
              <a:rPr lang="cs-CZ" dirty="0"/>
              <a:t> pro </a:t>
            </a:r>
            <a:r>
              <a:rPr lang="cs-CZ" dirty="0" err="1"/>
              <a:t>libertate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nález Ústavního soudu I. ÚS 643/06 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nález Ústavního soudu I. ÚS 1611/07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nález Ústavního soudu III. ÚS 3221/11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47EDAF4-5A20-4123-960B-142E96310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189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Nález Ústavního soudu I. ÚS 643/06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cs-CZ" dirty="0"/>
              <a:t>Je-li k dispozici více výkladů veřejnoprávní normy, je třeba </a:t>
            </a:r>
            <a:r>
              <a:rPr lang="cs-CZ" b="1" dirty="0"/>
              <a:t>volit ten, který vůbec, resp. co nejméně, zasahuje do toho kterého základního práva či svobody</a:t>
            </a:r>
            <a:r>
              <a:rPr lang="cs-CZ" dirty="0"/>
              <a:t>. Tento princip in </a:t>
            </a:r>
            <a:r>
              <a:rPr lang="cs-CZ" dirty="0" err="1"/>
              <a:t>dubio</a:t>
            </a:r>
            <a:r>
              <a:rPr lang="cs-CZ" dirty="0"/>
              <a:t> pro </a:t>
            </a:r>
            <a:r>
              <a:rPr lang="cs-CZ" dirty="0" err="1"/>
              <a:t>libertate</a:t>
            </a:r>
            <a:r>
              <a:rPr lang="cs-CZ" dirty="0"/>
              <a:t> plyne přímo z ústavního pořádku </a:t>
            </a:r>
            <a:r>
              <a:rPr lang="en-GB" dirty="0"/>
              <a:t>[…]</a:t>
            </a:r>
            <a:r>
              <a:rPr lang="cs-CZ" dirty="0"/>
              <a:t>. Jde o strukturální princip liberálně demokratického státu, vyjadřující prioritu jednotlivce a jeho svobody před státem Pravidlo in </a:t>
            </a:r>
            <a:r>
              <a:rPr lang="cs-CZ" dirty="0" err="1"/>
              <a:t>dubio</a:t>
            </a:r>
            <a:r>
              <a:rPr lang="cs-CZ" dirty="0"/>
              <a:t> pro </a:t>
            </a:r>
            <a:r>
              <a:rPr lang="cs-CZ" dirty="0" err="1"/>
              <a:t>libertate</a:t>
            </a:r>
            <a:r>
              <a:rPr lang="cs-CZ" dirty="0"/>
              <a:t> je vyjadřováno uplatňováním různých maxim ve všech oblastech veřejného práva. Má např. podobu pravidla in </a:t>
            </a:r>
            <a:r>
              <a:rPr lang="cs-CZ" dirty="0" err="1"/>
              <a:t>dubio</a:t>
            </a:r>
            <a:r>
              <a:rPr lang="cs-CZ" dirty="0"/>
              <a:t> </a:t>
            </a:r>
            <a:r>
              <a:rPr lang="cs-CZ" dirty="0" err="1"/>
              <a:t>mitius</a:t>
            </a:r>
            <a:r>
              <a:rPr lang="cs-CZ" dirty="0"/>
              <a:t> nebo pravidla in </a:t>
            </a:r>
            <a:r>
              <a:rPr lang="cs-CZ" dirty="0" err="1"/>
              <a:t>dubio</a:t>
            </a:r>
            <a:r>
              <a:rPr lang="cs-CZ" dirty="0"/>
              <a:t> pro </a:t>
            </a:r>
            <a:r>
              <a:rPr lang="cs-CZ" dirty="0" err="1"/>
              <a:t>reo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818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Nález Ústavního soudu I. ÚS 1611/07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cs-CZ" dirty="0"/>
              <a:t>tzv. nález 3+0</a:t>
            </a:r>
          </a:p>
          <a:p>
            <a:endParaRPr lang="cs-CZ" dirty="0"/>
          </a:p>
          <a:p>
            <a:r>
              <a:rPr lang="cs-CZ" dirty="0"/>
              <a:t>§ 47 odst. 1 zákona o správě daní a poplatků</a:t>
            </a:r>
          </a:p>
          <a:p>
            <a:pPr lvl="1"/>
            <a:r>
              <a:rPr lang="cs-CZ" dirty="0"/>
              <a:t>Pokud tento nebo zvláštní zákon nestanoví jinak, nelze daň vyměřit ani doměřit či přiznat nárok na daňový odpočet </a:t>
            </a:r>
            <a:r>
              <a:rPr lang="cs-CZ" b="1" dirty="0"/>
              <a:t>po uplynutí tří let od konce zdaňovacího období, v němž vznikla povinnost podat daňové přiznání </a:t>
            </a:r>
            <a:r>
              <a:rPr lang="cs-CZ" dirty="0"/>
              <a:t>nebo hlášení nebo v němž vznikla daňová povinnost, aniž by zde současně byla povinnost daňové přiznání nebo hlášení podat.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301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Nález Ústavního soudu I. ÚS 1611/07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cs-CZ" dirty="0"/>
              <a:t>Nelze tolerovat ani velmi extenzivní výklad lhůt k vyměření daně ani přehnaně restriktivní výklad podmínek osvobození od daně. Interpretace a aplikace daňového práva procesního i hmotného, tedy práva, které již samo legitimizuje jisté omezení vlastnického práva, nesmí vést k porušení tohoto základního práva tím, že nerespektuje </a:t>
            </a:r>
            <a:br>
              <a:rPr lang="cs-CZ" dirty="0"/>
            </a:br>
            <a:r>
              <a:rPr lang="cs-CZ" dirty="0"/>
              <a:t>z principu proporcionality plynoucí příkaz k co největší minimalizaci zásahu do základního práva.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052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5879"/>
            <a:ext cx="10894621" cy="1325563"/>
          </a:xfrm>
        </p:spPr>
        <p:txBody>
          <a:bodyPr/>
          <a:lstStyle/>
          <a:p>
            <a:r>
              <a:rPr lang="cs-CZ" dirty="0"/>
              <a:t>C. Nález Ústavního soudu III. ÚS 3221/11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317"/>
            <a:ext cx="10515600" cy="4175117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cs-CZ" dirty="0"/>
              <a:t>Stěžovatel byl orgány veřejné moci, a to jak rozhodovací praxí finančních orgánů, tak na základě ustálené judikatury správních soudů, ujištěn o tom, že může dodatečné daňové přiznání k dani z příjmů za rok 2005 podat do konce roku 2009. </a:t>
            </a:r>
            <a:r>
              <a:rPr lang="en-GB" dirty="0"/>
              <a:t>[…] </a:t>
            </a:r>
            <a:r>
              <a:rPr lang="cs-CZ" dirty="0"/>
              <a:t>Z hlediska veřejného zájmu je třeba si uvědomit, že důvodem kasačního zásahu Ústavního soudu ve věci </a:t>
            </a:r>
            <a:r>
              <a:rPr lang="cs-CZ" dirty="0" err="1"/>
              <a:t>sp</a:t>
            </a:r>
            <a:r>
              <a:rPr lang="cs-CZ" dirty="0"/>
              <a:t>. zn. I. ÚS 1611/07 nebyla protiústavnost lhůty pro vyměření daně jako takové, ale nejasnost příslušného zákonného ustanovení, </a:t>
            </a:r>
            <a:r>
              <a:rPr lang="cs-CZ" b="1" dirty="0"/>
              <a:t>jež umožňovalo dvojí výklad, přičemž bylo třeba – za konkrétních okolností daného případu – použít ten z nich, jenž je ve prospěch daňového poplatníka, a to s ohledem na princip in </a:t>
            </a:r>
            <a:r>
              <a:rPr lang="cs-CZ" b="1" dirty="0" err="1"/>
              <a:t>dubio</a:t>
            </a:r>
            <a:r>
              <a:rPr lang="cs-CZ" b="1" dirty="0"/>
              <a:t> pro </a:t>
            </a:r>
            <a:r>
              <a:rPr lang="cs-CZ" b="1" dirty="0" err="1"/>
              <a:t>libertate</a:t>
            </a:r>
            <a:r>
              <a:rPr lang="cs-CZ" dirty="0"/>
              <a:t>. Ústavní soud tedy nejenže nevidí důvod, proč by měl být veřejný zájem nějak dotčen, ale naopak postup podle dosavadního výkladu daného zákonného ustanovení odpovídá nosné myšlence, jenž je obsažena v uvedeném nálezu.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717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Zneužití práva v daních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pPr marL="623887" indent="-514350">
              <a:buFont typeface="+mj-lt"/>
              <a:buAutoNum type="alphaUcPeriod"/>
            </a:pPr>
            <a:r>
              <a:rPr lang="cs-CZ" dirty="0"/>
              <a:t>Judikatura Nejvyššího správního soudu</a:t>
            </a:r>
          </a:p>
          <a:p>
            <a:pPr marL="623887" indent="-514350">
              <a:buFont typeface="+mj-lt"/>
              <a:buAutoNum type="alphaUcPeriod"/>
            </a:pPr>
            <a:r>
              <a:rPr lang="cs-CZ" dirty="0"/>
              <a:t>Judikatura Soudního dvora EU</a:t>
            </a:r>
          </a:p>
          <a:p>
            <a:pPr marL="623887" indent="-514350">
              <a:buFont typeface="+mj-lt"/>
              <a:buAutoNum type="alphaUcPeriod"/>
            </a:pPr>
            <a:r>
              <a:rPr lang="cs-CZ" dirty="0"/>
              <a:t>Směrnice ATAD</a:t>
            </a:r>
          </a:p>
          <a:p>
            <a:pPr marL="623887" indent="-514350">
              <a:buFont typeface="+mj-lt"/>
              <a:buAutoNum type="alphaUcPeriod"/>
            </a:pPr>
            <a:r>
              <a:rPr lang="cs-CZ" dirty="0"/>
              <a:t>Novela daňového řádu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381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1013374" cy="1325563"/>
          </a:xfrm>
        </p:spPr>
        <p:txBody>
          <a:bodyPr/>
          <a:lstStyle/>
          <a:p>
            <a:r>
              <a:rPr lang="cs-CZ" dirty="0"/>
              <a:t>A. Judikatura Nejvyššího správního soudu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b="1" dirty="0"/>
              <a:t>rozsudek č. j. 1 </a:t>
            </a:r>
            <a:r>
              <a:rPr lang="cs-CZ" b="1" dirty="0" err="1"/>
              <a:t>Afs</a:t>
            </a:r>
            <a:r>
              <a:rPr lang="cs-CZ" b="1" dirty="0"/>
              <a:t> 107/2004 - 48 (listopad 2005, „potápěči“)</a:t>
            </a:r>
          </a:p>
          <a:p>
            <a:pPr lvl="1" algn="just"/>
            <a:r>
              <a:rPr lang="cs-CZ" dirty="0"/>
              <a:t>Založí-li osoby, mezi nimiž existují úzké příbuzenské vazby, spolek za tím účelem, aby prostřednictvím darů věnovaných tomuto spolku financovaly sportovní, kulturní a vzdělávací aktivity svých dětí, je nutno s ohledem na okolnosti případu vždy zvážit, zda odečtení hodnoty takového daru od základu daně podle § 15 odst. 8 zákona ČNR č. 586/1992 Sb., o daních z příjmů, není zneužitím práva.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12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76216" cy="1325563"/>
          </a:xfrm>
        </p:spPr>
        <p:txBody>
          <a:bodyPr/>
          <a:lstStyle/>
          <a:p>
            <a:r>
              <a:rPr lang="cs-CZ" dirty="0"/>
              <a:t>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476216" cy="3690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Ó daně, ó daně,</a:t>
            </a:r>
            <a:br>
              <a:rPr lang="cs-CZ" dirty="0"/>
            </a:br>
            <a:r>
              <a:rPr lang="cs-CZ" dirty="0"/>
              <a:t>a my víme, jak na ně,</a:t>
            </a:r>
            <a:br>
              <a:rPr lang="cs-CZ" dirty="0"/>
            </a:br>
            <a:r>
              <a:rPr lang="cs-CZ" dirty="0"/>
              <a:t>kdo neví, jak se krade,</a:t>
            </a:r>
            <a:br>
              <a:rPr lang="cs-CZ" dirty="0"/>
            </a:br>
            <a:r>
              <a:rPr lang="cs-CZ" dirty="0"/>
              <a:t>ten není náš kamarád.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  <p:pic>
        <p:nvPicPr>
          <p:cNvPr id="2050" name="Picture 2" descr="D:\PF UK\2019-2020\Konference a semináře\02 Noc fakulty (13.11.2019)\41123310001_galerie_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742" y="138023"/>
            <a:ext cx="3574851" cy="5365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PF UK\2019-2020\Konference a semináře\02 Noc fakulty (13.11.2019)\thumbE574a36e1faa40416faffd3150bf0b97589c4b5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0111" y="776797"/>
            <a:ext cx="4088082" cy="4088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611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/>
              <a:t>rozsudek č. j. 9 </a:t>
            </a:r>
            <a:r>
              <a:rPr lang="cs-CZ" b="1" dirty="0" err="1"/>
              <a:t>Afs</a:t>
            </a:r>
            <a:r>
              <a:rPr lang="cs-CZ" b="1" dirty="0"/>
              <a:t> 57/2015 - 120 (říjen 2015, CTP </a:t>
            </a:r>
            <a:r>
              <a:rPr lang="cs-CZ" b="1" dirty="0" err="1"/>
              <a:t>Property</a:t>
            </a:r>
            <a:r>
              <a:rPr lang="cs-CZ" b="1" dirty="0"/>
              <a:t>)</a:t>
            </a:r>
          </a:p>
          <a:p>
            <a:pPr lvl="1" algn="just">
              <a:lnSpc>
                <a:spcPct val="120000"/>
              </a:lnSpc>
            </a:pPr>
            <a:r>
              <a:rPr lang="cs-CZ" dirty="0"/>
              <a:t>Jakkoliv není zákaz zneužití práva výslovně v tuzemských právních předpisech zakotven, jde </a:t>
            </a:r>
            <a:br>
              <a:rPr lang="cs-CZ" dirty="0"/>
            </a:br>
            <a:r>
              <a:rPr lang="cs-CZ" dirty="0"/>
              <a:t>o právní princip, který plní funkci „záchranné brzdy“ pro případ, že konkrétní pravidla by při svém „doslovném“ uplatnění vedla k rozporu s materiální spravedlností, neboť jsou využívána v rozporu s podstatou daného práva (jeho smyslem a účelem).</a:t>
            </a:r>
          </a:p>
          <a:p>
            <a:pPr lvl="1" algn="just">
              <a:lnSpc>
                <a:spcPct val="120000"/>
              </a:lnSpc>
            </a:pPr>
            <a:r>
              <a:rPr lang="cs-CZ" dirty="0"/>
              <a:t>Soud nezpochybňuje model financování mezi spojenými osobami, kdy mateřská společnost financuje aktivity dceřiné společnosti formou úvěru. Nezpochybňuje ani možnost nákupu majoritních podílů v určité společnosti s následnou fúzí sloučením. Za zcela klíčové však považuje, aby takové jednání mělo i jasný (jiný než daňový) ekonomický racionálně odůvodněný smysl. Naplnění tohoto kritéria se stěžovatelce prokázat nepodařilo.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30369C4D-5B0B-4205-8DA4-68CFB4FD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1013374" cy="1325563"/>
          </a:xfrm>
        </p:spPr>
        <p:txBody>
          <a:bodyPr/>
          <a:lstStyle/>
          <a:p>
            <a:r>
              <a:rPr lang="cs-CZ" dirty="0"/>
              <a:t>A. Judikatura Nejvyššího správního soudu</a:t>
            </a:r>
          </a:p>
        </p:txBody>
      </p:sp>
    </p:spTree>
    <p:extLst>
      <p:ext uri="{BB962C8B-B14F-4D97-AF65-F5344CB8AC3E}">
        <p14:creationId xmlns:p14="http://schemas.microsoft.com/office/powerpoint/2010/main" val="1659878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rozsudek č. j. 5 </a:t>
            </a:r>
            <a:r>
              <a:rPr lang="cs-CZ" b="1" dirty="0" err="1"/>
              <a:t>Afs</a:t>
            </a:r>
            <a:r>
              <a:rPr lang="cs-CZ" b="1" dirty="0"/>
              <a:t> 75/2011 – 57 (prosinec 2012)</a:t>
            </a:r>
          </a:p>
          <a:p>
            <a:pPr lvl="1" algn="just"/>
            <a:r>
              <a:rPr lang="cs-CZ" dirty="0"/>
              <a:t>Jestliže vnitrostátní právní úprava neobsahuje výslovné ustanovení zakazující výkon práva zneužívajícím způsobem, musí soud ověřit, zda na projednávanou věc nelze uplatnit také obecné právní zásady, z nichž by mohl zákaz dovolávat se stanovených výhod zneužívajícím způsobem vyplynout.</a:t>
            </a:r>
          </a:p>
          <a:p>
            <a:pPr lvl="1" algn="just"/>
            <a:r>
              <a:rPr lang="cs-CZ" dirty="0"/>
              <a:t>Hlavní účel situace navozené daňovým subjektem je třeba hledat na základě skutečného obsahu jím provedených úkonů, přičemž unijní ani vnitrostátní právo nebrání tomu, aby </a:t>
            </a:r>
            <a:r>
              <a:rPr lang="cs-CZ" b="1" dirty="0"/>
              <a:t>i založení obchodní společnosti bylo v daňovém řízení za určitých okolností shledáno v rozporu se zákazem zneužití práva</a:t>
            </a:r>
            <a:r>
              <a:rPr lang="cs-CZ" dirty="0"/>
              <a:t>. Právní řád nemůže poskytovat ochranu zneužívajícím praktikám, jež nejsou uskutečněny v rámci obvyklých obchodních transakcí, a to ani tehdy, pokud je činnost daňového subjektu v souladu se striktním formalistickým výkladem příslušných předpisů daňového práva (zákon č. 235/2004 Sb., o dani z přidané hodnoty).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8AD09CB8-6D69-4245-A58E-79B10A8ED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1013374" cy="1325563"/>
          </a:xfrm>
        </p:spPr>
        <p:txBody>
          <a:bodyPr/>
          <a:lstStyle/>
          <a:p>
            <a:r>
              <a:rPr lang="cs-CZ" dirty="0"/>
              <a:t>A. Judikatura Nejvyššího správního soudu</a:t>
            </a:r>
          </a:p>
        </p:txBody>
      </p:sp>
    </p:spTree>
    <p:extLst>
      <p:ext uri="{BB962C8B-B14F-4D97-AF65-F5344CB8AC3E}">
        <p14:creationId xmlns:p14="http://schemas.microsoft.com/office/powerpoint/2010/main" val="3501062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Judikatura Soudního dvora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rozsudek C-255/02 Halifax (oblast DPH, dvousložkový test zneužití práva, únor 2006)</a:t>
            </a:r>
          </a:p>
          <a:p>
            <a:pPr lvl="1" algn="just"/>
            <a:r>
              <a:rPr lang="cs-CZ" dirty="0"/>
              <a:t>Šestá směrnice musí být vykládána v tom smyslu, že brání nároku osoby povinné k dani na odpočet daně z přidané hodnoty odvedené na vstupu, pokud plnění zakládající tento nárok představují zneužití.</a:t>
            </a:r>
          </a:p>
          <a:p>
            <a:pPr lvl="1"/>
            <a:r>
              <a:rPr lang="cs-CZ" dirty="0"/>
              <a:t>Pro zjištění existence zneužití je jednak nezbytné, aby výsledkem dotčených plnění přes formální použití podmínek stanovených relevantními ustanoveními šesté směrnice a vnitrostátních předpisů provádějících tuto směrnici bylo </a:t>
            </a:r>
            <a:r>
              <a:rPr lang="cs-CZ" b="1" dirty="0"/>
              <a:t>získání daňového zvýhodnění</a:t>
            </a:r>
            <a:r>
              <a:rPr lang="cs-CZ" dirty="0"/>
              <a:t>, jehož poskytnutí by bylo v </a:t>
            </a:r>
            <a:r>
              <a:rPr lang="cs-CZ" b="1" dirty="0"/>
              <a:t>rozporu s cílem sledovaným těmito ustanoveními</a:t>
            </a:r>
            <a:r>
              <a:rPr lang="cs-CZ" dirty="0"/>
              <a:t>. Krom toho musí ze všech objektivních okolností vyplývat, že </a:t>
            </a:r>
            <a:r>
              <a:rPr lang="cs-CZ" b="1" dirty="0"/>
              <a:t>hlavním účelem dotčených plnění je získání daňového zvýhodnění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047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Směrnice ATAD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směrnice Rady (EU) 2016/1164 ze dne 12. července 2016, kterou se stanoví pravidla proti praktikám vyhýbání se daňovým povinnostem, které mají přímý vliv na fungování vnitřního trhu</a:t>
            </a:r>
          </a:p>
          <a:p>
            <a:pPr marL="0" indent="0" algn="ctr">
              <a:buNone/>
            </a:pPr>
            <a:r>
              <a:rPr lang="cs-CZ" dirty="0"/>
              <a:t>čl. 6 </a:t>
            </a:r>
          </a:p>
          <a:p>
            <a:pPr marL="0" indent="541338" algn="just">
              <a:buNone/>
            </a:pPr>
            <a:r>
              <a:rPr lang="cs-CZ" dirty="0"/>
              <a:t>Pro účely výpočtu daňové povinnosti </a:t>
            </a:r>
            <a:r>
              <a:rPr lang="cs-CZ" b="1" dirty="0"/>
              <a:t>právnických osob </a:t>
            </a:r>
            <a:r>
              <a:rPr lang="cs-CZ" dirty="0"/>
              <a:t>členský stát nebere v úvahu operaci nebo sled operací, které s přihlédnutím ke všem příslušným skutečnostem a okolnostem nejsou skutečné, neboť </a:t>
            </a:r>
            <a:r>
              <a:rPr lang="cs-CZ" b="1" dirty="0"/>
              <a:t>hlavním důvodem nebo jedním z hlavních důvodů</a:t>
            </a:r>
            <a:r>
              <a:rPr lang="cs-CZ" dirty="0"/>
              <a:t> jejich uskutečnění bylo získání daňové výhody, která maří předmět nebo účel příslušného daňového práva. Operace se může skládat z více kroků nebo částí.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780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Novela daňového řádu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zákon č. 80/2019 Sb.</a:t>
            </a:r>
          </a:p>
          <a:p>
            <a:pPr lvl="1"/>
            <a:r>
              <a:rPr lang="cs-CZ" dirty="0"/>
              <a:t>vložení § 8 odst. 4</a:t>
            </a:r>
          </a:p>
          <a:p>
            <a:pPr marL="457200" lvl="1" indent="0" algn="just">
              <a:buNone/>
            </a:pPr>
            <a:endParaRPr lang="cs-CZ" dirty="0"/>
          </a:p>
          <a:p>
            <a:pPr marL="0" lvl="1" indent="452438" algn="just">
              <a:buNone/>
            </a:pPr>
            <a:r>
              <a:rPr lang="cs-CZ" dirty="0"/>
              <a:t>(4) Při správě daní se nepřihlíží k právnímu jednání a jiným skutečnostem rozhodným pro správu daní, jejichž </a:t>
            </a:r>
            <a:r>
              <a:rPr lang="cs-CZ" b="1" dirty="0"/>
              <a:t>převažujícím</a:t>
            </a:r>
            <a:r>
              <a:rPr lang="cs-CZ" dirty="0"/>
              <a:t> účelem je získání daňové výhody v rozporu se smyslem a účelem daňového právního předpisu.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1195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Zdanění církevních restitucí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Novela č. 125/2019 Sb.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Nález Ústavního soudu </a:t>
            </a:r>
            <a:r>
              <a:rPr lang="cs-CZ" dirty="0" err="1"/>
              <a:t>Pl</a:t>
            </a:r>
            <a:r>
              <a:rPr lang="cs-CZ" dirty="0"/>
              <a:t>. ÚS 5/19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9603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Novela zákona č. 125/2019 Sb.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b="1" dirty="0"/>
              <a:t>novelizované zákony</a:t>
            </a:r>
          </a:p>
          <a:p>
            <a:pPr lvl="1"/>
            <a:r>
              <a:rPr lang="cs-CZ" dirty="0"/>
              <a:t>zákona o majetkovém vyrovnání s církvemi a náboženskými společnostmi</a:t>
            </a:r>
          </a:p>
          <a:p>
            <a:pPr lvl="1"/>
            <a:r>
              <a:rPr lang="cs-CZ" dirty="0"/>
              <a:t>zákona o daních z příjmů</a:t>
            </a:r>
          </a:p>
          <a:p>
            <a:pPr lvl="1"/>
            <a:endParaRPr lang="cs-CZ" dirty="0"/>
          </a:p>
          <a:p>
            <a:r>
              <a:rPr lang="cs-CZ" b="1" dirty="0"/>
              <a:t>časový aspekt</a:t>
            </a:r>
          </a:p>
          <a:p>
            <a:pPr lvl="1"/>
            <a:r>
              <a:rPr lang="cs-CZ" dirty="0"/>
              <a:t>platnost 16. května 2019</a:t>
            </a:r>
          </a:p>
          <a:p>
            <a:pPr lvl="1"/>
            <a:r>
              <a:rPr lang="cs-CZ" dirty="0"/>
              <a:t>účinnost 1. ledna 2020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581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Novela zákona č. 125/2019 Sb.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b="1" dirty="0"/>
              <a:t>novela zákona o majetkovém vyrovnání s církvemi a náboženskými společnostmi</a:t>
            </a:r>
          </a:p>
          <a:p>
            <a:pPr lvl="1"/>
            <a:r>
              <a:rPr lang="cs-CZ" dirty="0"/>
              <a:t>zrušení § 15 odst. 6:  </a:t>
            </a:r>
            <a:r>
              <a:rPr lang="cs-CZ" strike="sngStrike" dirty="0"/>
              <a:t>(6) Finanční náhrada není předmětem daně, poplatku ani jiného obdobného peněžitého plnění.</a:t>
            </a:r>
          </a:p>
          <a:p>
            <a:r>
              <a:rPr lang="cs-CZ" b="1" dirty="0"/>
              <a:t>novela zákona o daních z příjmů</a:t>
            </a:r>
          </a:p>
          <a:p>
            <a:pPr lvl="1"/>
            <a:r>
              <a:rPr lang="cs-CZ" dirty="0"/>
              <a:t>V § 18a zákona č. 586/1992 Sb., o daních z příjmů, ve znění zákonného opatření Senátu č. 344/2013 Sb., se v odstavci 1 písm. f) za slovem "věci" doplňují slova "s výjimkou finanční náhrady".</a:t>
            </a:r>
          </a:p>
          <a:p>
            <a:pPr lvl="1"/>
            <a:r>
              <a:rPr lang="cs-CZ" dirty="0"/>
              <a:t>(1) U veřejně prospěšného poplatníka nejsou předmětem daně</a:t>
            </a:r>
          </a:p>
          <a:p>
            <a:pPr lvl="2"/>
            <a:r>
              <a:rPr lang="cs-CZ" dirty="0"/>
              <a:t>f) příjmy z bezúplatného nabytí věci </a:t>
            </a:r>
            <a:r>
              <a:rPr lang="cs-CZ" b="1" dirty="0">
                <a:solidFill>
                  <a:srgbClr val="D22D3C"/>
                </a:solidFill>
              </a:rPr>
              <a:t>s výjimkou finanční náhrady </a:t>
            </a:r>
            <a:r>
              <a:rPr lang="cs-CZ" dirty="0"/>
              <a:t>podle zákona o majetkovém vyrovnání s církvemi a náboženskými společnostmi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73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15879"/>
            <a:ext cx="10515601" cy="1325563"/>
          </a:xfrm>
        </p:spPr>
        <p:txBody>
          <a:bodyPr/>
          <a:lstStyle/>
          <a:p>
            <a:r>
              <a:rPr lang="cs-CZ" dirty="0"/>
              <a:t>B. Nález Ústavního soudu </a:t>
            </a:r>
            <a:r>
              <a:rPr lang="cs-CZ" dirty="0" err="1"/>
              <a:t>Pl</a:t>
            </a:r>
            <a:r>
              <a:rPr lang="cs-CZ" dirty="0"/>
              <a:t>. ÚS 5/19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dnem vyhlášení nálezu ve Sbírce zákonů se slova „s výjimkou finanční náhrady“ v ustanovení § 18a odst. 1 písm. f) zákona č. 586/1992 Sb., o daních z příjmů, ve znění zákonného opatření Senátu č. 344/2013 Sb. a zákona č. 125/2019 Sb., </a:t>
            </a:r>
            <a:r>
              <a:rPr lang="cs-CZ" b="1" dirty="0"/>
              <a:t>zrušují</a:t>
            </a:r>
          </a:p>
          <a:p>
            <a:endParaRPr lang="cs-CZ" b="1" dirty="0"/>
          </a:p>
          <a:p>
            <a:r>
              <a:rPr lang="cs-CZ" dirty="0"/>
              <a:t>projednání ještě před nabytím účinnosti zákona č. 125/2019 Sb. </a:t>
            </a:r>
          </a:p>
          <a:p>
            <a:pPr lvl="1"/>
            <a:r>
              <a:rPr lang="cs-CZ" dirty="0"/>
              <a:t>faktické vyhovění žádosti o přednostní projednání věci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2321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Nález Ústavního soudu </a:t>
            </a:r>
            <a:r>
              <a:rPr lang="cs-CZ" dirty="0" err="1"/>
              <a:t>Pl</a:t>
            </a:r>
            <a:r>
              <a:rPr lang="cs-CZ" dirty="0"/>
              <a:t>. ÚS 5/19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vývoj ve věci církevních restitucí</a:t>
            </a:r>
          </a:p>
          <a:p>
            <a:pPr lvl="1"/>
            <a:r>
              <a:rPr lang="cs-CZ" dirty="0"/>
              <a:t>nález Ústavního soudu </a:t>
            </a:r>
            <a:r>
              <a:rPr lang="cs-CZ" dirty="0" err="1"/>
              <a:t>sp</a:t>
            </a:r>
            <a:r>
              <a:rPr lang="cs-CZ" dirty="0"/>
              <a:t>. zn. </a:t>
            </a:r>
            <a:r>
              <a:rPr lang="cs-CZ" dirty="0" err="1"/>
              <a:t>Pl</a:t>
            </a:r>
            <a:r>
              <a:rPr lang="cs-CZ" dirty="0"/>
              <a:t>. ÚS 9/07</a:t>
            </a:r>
          </a:p>
          <a:p>
            <a:pPr lvl="2"/>
            <a:r>
              <a:rPr lang="cs-CZ" dirty="0"/>
              <a:t>absence majetkového vypořádání státu s církvemi a náboženskými společnostmi byla </a:t>
            </a:r>
            <a:br>
              <a:rPr lang="cs-CZ" dirty="0"/>
            </a:br>
            <a:r>
              <a:rPr lang="cs-CZ" dirty="0"/>
              <a:t>v roce 2010 Ústavním soudem prohlášena za neústavní</a:t>
            </a:r>
          </a:p>
          <a:p>
            <a:pPr lvl="1"/>
            <a:r>
              <a:rPr lang="cs-CZ" dirty="0"/>
              <a:t>zákon č. 428/2012 Sb.</a:t>
            </a:r>
          </a:p>
          <a:p>
            <a:pPr lvl="2"/>
            <a:r>
              <a:rPr lang="cs-CZ" dirty="0"/>
              <a:t>účinnost od 5. prosince 2012</a:t>
            </a:r>
          </a:p>
          <a:p>
            <a:pPr lvl="2"/>
            <a:r>
              <a:rPr lang="cs-CZ" dirty="0"/>
              <a:t>vrácení majetku a poskytování paušální finanční náhrada</a:t>
            </a:r>
          </a:p>
          <a:p>
            <a:pPr lvl="2"/>
            <a:r>
              <a:rPr lang="cs-CZ" dirty="0"/>
              <a:t>na základě zákona uzavření smluv o vypořádání</a:t>
            </a:r>
          </a:p>
          <a:p>
            <a:pPr lvl="1"/>
            <a:r>
              <a:rPr lang="cs-CZ" dirty="0"/>
              <a:t>nález Ústavního soudu </a:t>
            </a:r>
            <a:r>
              <a:rPr lang="cs-CZ" dirty="0" err="1"/>
              <a:t>sp</a:t>
            </a:r>
            <a:r>
              <a:rPr lang="cs-CZ" dirty="0"/>
              <a:t>. zn. </a:t>
            </a:r>
            <a:r>
              <a:rPr lang="cs-CZ" dirty="0" err="1"/>
              <a:t>Pl</a:t>
            </a:r>
            <a:r>
              <a:rPr lang="cs-CZ" dirty="0"/>
              <a:t>. ÚS 10/13</a:t>
            </a:r>
          </a:p>
          <a:p>
            <a:pPr lvl="2"/>
            <a:r>
              <a:rPr lang="cs-CZ" dirty="0"/>
              <a:t>Ústavní soud potvrdil ústavnost zákona č. 428/2012 Sb.</a:t>
            </a:r>
          </a:p>
          <a:p>
            <a:pPr lvl="2"/>
            <a:r>
              <a:rPr lang="cs-CZ" dirty="0"/>
              <a:t>politické rozhodnutí ohledně stanovení výše finanční náhrady nemá na ústavnost zákona </a:t>
            </a:r>
            <a:br>
              <a:rPr lang="cs-CZ" dirty="0"/>
            </a:br>
            <a:r>
              <a:rPr lang="cs-CZ" dirty="0"/>
              <a:t>o majetkovém vyrovnání vliv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866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9989"/>
            <a:ext cx="6459747" cy="369093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4800" dirty="0"/>
              <a:t>Finanční úřad je krutý,</a:t>
            </a:r>
            <a:br>
              <a:rPr lang="cs-CZ" sz="4800" dirty="0"/>
            </a:br>
            <a:r>
              <a:rPr lang="cs-CZ" sz="4800" dirty="0"/>
              <a:t>počítej </a:t>
            </a:r>
            <a:r>
              <a:rPr lang="cs-CZ" sz="4800" dirty="0" err="1"/>
              <a:t>plátče</a:t>
            </a:r>
            <a:r>
              <a:rPr lang="cs-CZ" sz="4800" dirty="0"/>
              <a:t> můj s tím,</a:t>
            </a:r>
            <a:br>
              <a:rPr lang="cs-CZ" sz="4800" dirty="0"/>
            </a:br>
            <a:r>
              <a:rPr lang="cs-CZ" sz="4800" dirty="0"/>
              <a:t>tomu, kdo má velké dluhy, </a:t>
            </a:r>
            <a:br>
              <a:rPr lang="cs-CZ" sz="4800" dirty="0"/>
            </a:br>
            <a:r>
              <a:rPr lang="cs-CZ" sz="4800" dirty="0"/>
              <a:t>odpočet nikdy nevrátí.</a:t>
            </a:r>
            <a:endParaRPr lang="cs-CZ" sz="4800" b="1" dirty="0"/>
          </a:p>
          <a:p>
            <a:pPr marL="0" indent="0">
              <a:buNone/>
            </a:pPr>
            <a:endParaRPr lang="cs-CZ" sz="4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  <p:pic>
        <p:nvPicPr>
          <p:cNvPr id="1026" name="Picture 2" descr="Velký investiční seriál: Výnosy z investic a daně">
            <a:extLst>
              <a:ext uri="{FF2B5EF4-FFF2-40B4-BE49-F238E27FC236}">
                <a16:creationId xmlns:a16="http://schemas.microsoft.com/office/drawing/2014/main" id="{AFAC3EF6-8F8B-41C4-9454-C822EE4D3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769" y="1683830"/>
            <a:ext cx="5251218" cy="288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6231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Nález Ústavního soudu </a:t>
            </a:r>
            <a:r>
              <a:rPr lang="cs-CZ" dirty="0" err="1"/>
              <a:t>Pl</a:t>
            </a:r>
            <a:r>
              <a:rPr lang="cs-CZ" dirty="0"/>
              <a:t>. ÚS 5/19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podstata nálezu</a:t>
            </a:r>
          </a:p>
          <a:p>
            <a:pPr lvl="1" algn="just"/>
            <a:r>
              <a:rPr lang="cs-CZ" dirty="0"/>
              <a:t>Napadenou právní úpravou zákonodárce nepřípustně retroaktivním způsobem (nepřípustná nepravá retroaktivita) nerozhodl o zdanění, nýbrž o faktickém snížení finanční náhrady, na jejíž celou výši vznikl církvím a náboženským společnostem </a:t>
            </a:r>
            <a:r>
              <a:rPr lang="cs-CZ" b="1" dirty="0"/>
              <a:t>právní nárok a legitimní očekávání </a:t>
            </a:r>
            <a:r>
              <a:rPr lang="cs-CZ" dirty="0"/>
              <a:t>okamžikem uzavření smluv o vypořádání. </a:t>
            </a:r>
          </a:p>
          <a:p>
            <a:pPr lvl="1" algn="just"/>
            <a:r>
              <a:rPr lang="cs-CZ" dirty="0"/>
              <a:t>Dodatečné snížení finanční náhrady za křivdy způsobené zločinným komunistickým režimem míří proti základním principům demokratického právního státu.</a:t>
            </a:r>
          </a:p>
          <a:p>
            <a:pPr lvl="1" algn="just"/>
            <a:r>
              <a:rPr lang="cs-CZ" dirty="0"/>
              <a:t>Zákonodárce tím porušil principy právní jistoty, důvěry v právo a jeho předvídatelnost a ochrany nabytých práv, jakožto stěžejní principy demokratické společnosti (čl. 1 odst. 1 Ústavy České republiky), a právo dotčených subjektů vlastnit majetek podle čl. 11 odst. 1 Listiny základních práv a svobod a čl. 1 Dodatkového protokolu k Úmluvě ve smyslu ochrany legitimního očekávání jeho zmnožení.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4819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Nález Ústavního soudu </a:t>
            </a:r>
            <a:r>
              <a:rPr lang="cs-CZ" dirty="0" err="1"/>
              <a:t>Pl</a:t>
            </a:r>
            <a:r>
              <a:rPr lang="cs-CZ" dirty="0"/>
              <a:t>. ÚS 5/19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Měl Ústavní soud zrušit novelu č. 125/2019 Sb. nebo slova v § 18 odst. 1 písm. f) zákona o daních z příjmů a § 15 odst. 6 zákona o majetkovém vyrovnání s církvemi a náboženskými společnostmi?</a:t>
            </a:r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31</a:t>
            </a:fld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8B16CB9C-5C8B-4216-90DF-5D2F104840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9307"/>
              </p:ext>
            </p:extLst>
          </p:nvPr>
        </p:nvGraphicFramePr>
        <p:xfrm>
          <a:off x="1239652" y="2813363"/>
          <a:ext cx="9712696" cy="2443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174">
                  <a:extLst>
                    <a:ext uri="{9D8B030D-6E8A-4147-A177-3AD203B41FA5}">
                      <a16:colId xmlns:a16="http://schemas.microsoft.com/office/drawing/2014/main" val="482448114"/>
                    </a:ext>
                  </a:extLst>
                </a:gridCol>
                <a:gridCol w="2428174">
                  <a:extLst>
                    <a:ext uri="{9D8B030D-6E8A-4147-A177-3AD203B41FA5}">
                      <a16:colId xmlns:a16="http://schemas.microsoft.com/office/drawing/2014/main" val="1280056617"/>
                    </a:ext>
                  </a:extLst>
                </a:gridCol>
                <a:gridCol w="2428174">
                  <a:extLst>
                    <a:ext uri="{9D8B030D-6E8A-4147-A177-3AD203B41FA5}">
                      <a16:colId xmlns:a16="http://schemas.microsoft.com/office/drawing/2014/main" val="1857822069"/>
                    </a:ext>
                  </a:extLst>
                </a:gridCol>
                <a:gridCol w="2428174">
                  <a:extLst>
                    <a:ext uri="{9D8B030D-6E8A-4147-A177-3AD203B41FA5}">
                      <a16:colId xmlns:a16="http://schemas.microsoft.com/office/drawing/2014/main" val="2846760406"/>
                    </a:ext>
                  </a:extLst>
                </a:gridCol>
              </a:tblGrid>
              <a:tr h="764342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atin typeface="Gill Sans MT" panose="020B0502020104020203" pitchFamily="34" charset="-18"/>
                        </a:rPr>
                        <a:t>Typ předpisu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atin typeface="Gill Sans MT" panose="020B0502020104020203" pitchFamily="34" charset="-18"/>
                        </a:rPr>
                        <a:t>Kdy se stává součástí právního řádu?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atin typeface="Gill Sans MT" panose="020B0502020104020203" pitchFamily="34" charset="-18"/>
                        </a:rPr>
                        <a:t>Kdy se podle něj postupuje?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atin typeface="Gill Sans MT" panose="020B0502020104020203" pitchFamily="34" charset="-18"/>
                        </a:rPr>
                        <a:t>Kdy se stává součástí novelizovaného zákona?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381140"/>
                  </a:ext>
                </a:extLst>
              </a:tr>
              <a:tr h="764342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latin typeface="Gill Sans MT" panose="020B0502020104020203" pitchFamily="34" charset="-18"/>
                        </a:rPr>
                        <a:t>Zákon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atin typeface="Gill Sans MT" panose="020B0502020104020203" pitchFamily="34" charset="-18"/>
                        </a:rPr>
                        <a:t>platnost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atin typeface="Gill Sans MT" panose="020B0502020104020203" pitchFamily="34" charset="-18"/>
                        </a:rPr>
                        <a:t>účinnost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atin typeface="Gill Sans MT" panose="020B0502020104020203" pitchFamily="34" charset="-18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3177420"/>
                  </a:ext>
                </a:extLst>
              </a:tr>
              <a:tr h="764342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latin typeface="Gill Sans MT" panose="020B0502020104020203" pitchFamily="34" charset="-18"/>
                        </a:rPr>
                        <a:t>Novela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atin typeface="Gill Sans MT" panose="020B0502020104020203" pitchFamily="34" charset="-18"/>
                        </a:rPr>
                        <a:t>platnost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atin typeface="Gill Sans MT" panose="020B0502020104020203" pitchFamily="34" charset="-18"/>
                        </a:rPr>
                        <a:t>účinnost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atin typeface="Gill Sans MT" panose="020B0502020104020203" pitchFamily="34" charset="-18"/>
                        </a:rPr>
                        <a:t>platnost ?</a:t>
                      </a:r>
                    </a:p>
                    <a:p>
                      <a:pPr algn="ctr"/>
                      <a:r>
                        <a:rPr lang="cs-CZ" dirty="0">
                          <a:latin typeface="Gill Sans MT" panose="020B0502020104020203" pitchFamily="34" charset="-18"/>
                        </a:rPr>
                        <a:t>účinnost 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2884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7930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doc.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+420 221 005 530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216104-32AC-4932-88CE-BFCA33ECE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1148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Platit daně je čest, ne trest!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28EA52-B861-46A7-94DE-08C1198B0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84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Ustanovení čl. 11 odst. 5 Listiny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Výhrada zákona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In </a:t>
            </a:r>
            <a:r>
              <a:rPr lang="cs-CZ" dirty="0" err="1"/>
              <a:t>dubio</a:t>
            </a:r>
            <a:r>
              <a:rPr lang="cs-CZ" dirty="0"/>
              <a:t> pro </a:t>
            </a:r>
            <a:r>
              <a:rPr lang="cs-CZ" dirty="0" err="1"/>
              <a:t>libertate</a:t>
            </a:r>
            <a:endParaRPr lang="cs-CZ" dirty="0"/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Zneužití práva v daních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Zdanění církevních restitucí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102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Ustanovení čl. 11 odst. 5 Listiny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i="1" dirty="0"/>
              <a:t>„Daně a poplatky lze ukládat jen na základě zákona.“</a:t>
            </a:r>
          </a:p>
          <a:p>
            <a:endParaRPr lang="cs-CZ" dirty="0"/>
          </a:p>
          <a:p>
            <a:r>
              <a:rPr lang="cs-CZ" dirty="0"/>
              <a:t>jen daně a poplatky?</a:t>
            </a:r>
          </a:p>
          <a:p>
            <a:endParaRPr lang="cs-CZ" dirty="0"/>
          </a:p>
          <a:p>
            <a:r>
              <a:rPr lang="cs-CZ" dirty="0"/>
              <a:t>jen na základě zákona nebo zákonem (výhrada zákona)?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47EDAF4-5A20-4123-960B-142E96310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995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Výhrada zákona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nález Ústavního soudu </a:t>
            </a:r>
            <a:r>
              <a:rPr lang="cs-CZ" dirty="0" err="1"/>
              <a:t>Pl</a:t>
            </a:r>
            <a:r>
              <a:rPr lang="cs-CZ" dirty="0"/>
              <a:t>. ÚS 3/95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nález Ústavního soudu </a:t>
            </a:r>
            <a:r>
              <a:rPr lang="cs-CZ" dirty="0" err="1"/>
              <a:t>sp</a:t>
            </a:r>
            <a:r>
              <a:rPr lang="cs-CZ" dirty="0"/>
              <a:t>. zn. </a:t>
            </a:r>
            <a:r>
              <a:rPr lang="cs-CZ" dirty="0" err="1"/>
              <a:t>Pl</a:t>
            </a:r>
            <a:r>
              <a:rPr lang="cs-CZ" dirty="0"/>
              <a:t>. ÚS 26/16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47EDAF4-5A20-4123-960B-142E96310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606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Nález Ústavního soudu </a:t>
            </a:r>
            <a:r>
              <a:rPr lang="cs-CZ" dirty="0" err="1"/>
              <a:t>Pl</a:t>
            </a:r>
            <a:r>
              <a:rPr lang="cs-CZ" dirty="0"/>
              <a:t>. ÚS 3/95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napadené znění zákona o spotřebních daních</a:t>
            </a:r>
          </a:p>
          <a:p>
            <a:pPr lvl="1"/>
            <a:r>
              <a:rPr lang="cs-CZ" i="1" dirty="0"/>
              <a:t>„Pro účely tohoto zákona se rozumí malým nezávislým pivovarem taková právnická osoba nebo fyzická osoba, jejíž roční výstav piva (dále jen "výstav") není větší než 200.000 hl a která splňuje podmínky podle zvláštního předpisu.“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malý nezávislý pivovar – 2 znaky</a:t>
            </a:r>
          </a:p>
          <a:p>
            <a:pPr lvl="1"/>
            <a:r>
              <a:rPr lang="cs-CZ" dirty="0"/>
              <a:t>roční výstav piva není větší než 200.000 hl – stanoveno zákonem</a:t>
            </a:r>
          </a:p>
          <a:p>
            <a:pPr lvl="1"/>
            <a:r>
              <a:rPr lang="cs-CZ" dirty="0"/>
              <a:t>splňuje podmínky podle zvláštního předpisu – stanoveno vyhláškou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74768D-EA86-4CBB-8C47-9F3B00EE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404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Nález Ústavního soudu </a:t>
            </a:r>
            <a:r>
              <a:rPr lang="cs-CZ" dirty="0" err="1"/>
              <a:t>Pl</a:t>
            </a:r>
            <a:r>
              <a:rPr lang="cs-CZ" dirty="0"/>
              <a:t>. ÚS 3/95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Rozpor s čl. 79 odst. 3 Ústavy: „Ministerstva, jiné správní úřady a orgány územní samosprávy mohou na základě a v mezích zákona vydávat právní předpisy, jsou-li k tomu zákonem zmocněny.“</a:t>
            </a:r>
          </a:p>
          <a:p>
            <a:pPr>
              <a:lnSpc>
                <a:spcPct val="120000"/>
              </a:lnSpc>
            </a:pPr>
            <a:r>
              <a:rPr lang="cs-CZ" b="1" dirty="0"/>
              <a:t>První pojmová náležitost </a:t>
            </a:r>
            <a:r>
              <a:rPr lang="cs-CZ" dirty="0"/>
              <a:t>(produkce do 200 000 hl) je </a:t>
            </a:r>
            <a:r>
              <a:rPr lang="cs-CZ" b="1" dirty="0"/>
              <a:t>zákonem</a:t>
            </a:r>
            <a:r>
              <a:rPr lang="cs-CZ" dirty="0"/>
              <a:t> rámcově zřetelně vymezena a na tomto základě může ministerstvo vyhláškou specifikovat podrobnosti.</a:t>
            </a:r>
          </a:p>
          <a:p>
            <a:pPr>
              <a:lnSpc>
                <a:spcPct val="120000"/>
              </a:lnSpc>
            </a:pPr>
            <a:r>
              <a:rPr lang="cs-CZ" dirty="0"/>
              <a:t>Pokud jde o </a:t>
            </a:r>
            <a:r>
              <a:rPr lang="cs-CZ" b="1" dirty="0"/>
              <a:t>druhý pojmový znak </a:t>
            </a:r>
            <a:r>
              <a:rPr lang="cs-CZ" dirty="0"/>
              <a:t>chráněného předmětu, totiž "</a:t>
            </a:r>
            <a:r>
              <a:rPr lang="cs-CZ" b="1" dirty="0"/>
              <a:t>nezávislost</a:t>
            </a:r>
            <a:r>
              <a:rPr lang="cs-CZ" dirty="0"/>
              <a:t>", přenechal zákonodárce jeho vymezení prováděcímu předpisu, tj. nižší právní normě. Ze zákona vyplývá, že chráněné pivovary musí kromě vymezení své produkce splňovat jakési </a:t>
            </a:r>
            <a:r>
              <a:rPr lang="cs-CZ" b="1" dirty="0"/>
              <a:t>další podmínky</a:t>
            </a:r>
            <a:r>
              <a:rPr lang="cs-CZ" dirty="0"/>
              <a:t>, avšak toto "něco dalšího" ponechává se vyhlášce a tím se dostává vymezení základní pojmové náležitosti, která má pro definici chráněných pivovarů konstitutivní význam, mimo vliv zákonodárce.</a:t>
            </a:r>
          </a:p>
          <a:p>
            <a:pPr>
              <a:lnSpc>
                <a:spcPct val="120000"/>
              </a:lnSpc>
            </a:pPr>
            <a:r>
              <a:rPr lang="cs-CZ" dirty="0"/>
              <a:t>Splnění blíže neoznačených podmínek zvláštního předpisu, které se pak "ex post" stávají konstitutivními znaky zákonem chráněného předmětu, vzbuzuje dojem, že by bylo možné stejně neurčitě formulovat zákonodárcovo zmocnění výkonné moci i v jiných oblastech života společnosti.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977A71-39E7-4237-ACFB-14217BB4A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4998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2686</Words>
  <Application>Microsoft Office PowerPoint</Application>
  <PresentationFormat>Širokoúhlá obrazovka</PresentationFormat>
  <Paragraphs>185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Gill Sans MT</vt:lpstr>
      <vt:lpstr>Motiv Office</vt:lpstr>
      <vt:lpstr>Daně a jak v právu na ně </vt:lpstr>
      <vt:lpstr>Daně</vt:lpstr>
      <vt:lpstr>Daně</vt:lpstr>
      <vt:lpstr>Platit daně je čest, ne trest!</vt:lpstr>
      <vt:lpstr>Osnova</vt:lpstr>
      <vt:lpstr>1. Ustanovení čl. 11 odst. 5 Listiny</vt:lpstr>
      <vt:lpstr>2. Výhrada zákona</vt:lpstr>
      <vt:lpstr>A. Nález Ústavního soudu Pl. ÚS 3/95</vt:lpstr>
      <vt:lpstr>A. Nález Ústavního soudu Pl. ÚS 3/95</vt:lpstr>
      <vt:lpstr>A. Nález Ústavního soudu Pl. ÚS 3/95</vt:lpstr>
      <vt:lpstr>B. Nález Ústavního soudu Pl. ÚS 26/16</vt:lpstr>
      <vt:lpstr>B. Nález Ústavního soudu Pl. ÚS 26/16</vt:lpstr>
      <vt:lpstr>3. In dubio pro libertate</vt:lpstr>
      <vt:lpstr>A. Nález Ústavního soudu I. ÚS 643/06 </vt:lpstr>
      <vt:lpstr>B. Nález Ústavního soudu I. ÚS 1611/07</vt:lpstr>
      <vt:lpstr>B. Nález Ústavního soudu I. ÚS 1611/07</vt:lpstr>
      <vt:lpstr>C. Nález Ústavního soudu III. ÚS 3221/11</vt:lpstr>
      <vt:lpstr>4. Zneužití práva v daních</vt:lpstr>
      <vt:lpstr>A. Judikatura Nejvyššího správního soudu</vt:lpstr>
      <vt:lpstr>A. Judikatura Nejvyššího správního soudu</vt:lpstr>
      <vt:lpstr>A. Judikatura Nejvyššího správního soudu</vt:lpstr>
      <vt:lpstr>B. Judikatura Soudního dvora EU</vt:lpstr>
      <vt:lpstr>C. Směrnice ATAD</vt:lpstr>
      <vt:lpstr>D. Novela daňového řádu </vt:lpstr>
      <vt:lpstr>4. Zdanění církevních restitucí</vt:lpstr>
      <vt:lpstr>A. Novela zákona č. 125/2019 Sb.</vt:lpstr>
      <vt:lpstr>A. Novela zákona č. 125/2019 Sb.</vt:lpstr>
      <vt:lpstr>B. Nález Ústavního soudu Pl. ÚS 5/19</vt:lpstr>
      <vt:lpstr>B. Nález Ústavního soudu Pl. ÚS 5/19</vt:lpstr>
      <vt:lpstr>B. Nález Ústavního soudu Pl. ÚS 5/19</vt:lpstr>
      <vt:lpstr>B. Nález Ústavního soudu Pl. ÚS 5/19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Martina Boháčová</cp:lastModifiedBy>
  <cp:revision>152</cp:revision>
  <dcterms:created xsi:type="dcterms:W3CDTF">2019-09-25T20:27:52Z</dcterms:created>
  <dcterms:modified xsi:type="dcterms:W3CDTF">2019-11-10T13:29:29Z</dcterms:modified>
</cp:coreProperties>
</file>