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470" r:id="rId2"/>
    <p:sldId id="256" r:id="rId3"/>
    <p:sldId id="257" r:id="rId4"/>
    <p:sldId id="501" r:id="rId5"/>
    <p:sldId id="540" r:id="rId6"/>
    <p:sldId id="502" r:id="rId7"/>
    <p:sldId id="503" r:id="rId8"/>
    <p:sldId id="541" r:id="rId9"/>
    <p:sldId id="542" r:id="rId10"/>
    <p:sldId id="507" r:id="rId11"/>
    <p:sldId id="508" r:id="rId12"/>
    <p:sldId id="509" r:id="rId13"/>
    <p:sldId id="511" r:id="rId14"/>
    <p:sldId id="512" r:id="rId15"/>
    <p:sldId id="537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39" r:id="rId25"/>
    <p:sldId id="521" r:id="rId26"/>
    <p:sldId id="538" r:id="rId27"/>
    <p:sldId id="523" r:id="rId28"/>
    <p:sldId id="545" r:id="rId29"/>
    <p:sldId id="524" r:id="rId30"/>
    <p:sldId id="525" r:id="rId31"/>
    <p:sldId id="526" r:id="rId32"/>
    <p:sldId id="527" r:id="rId33"/>
    <p:sldId id="528" r:id="rId34"/>
    <p:sldId id="529" r:id="rId35"/>
    <p:sldId id="530" r:id="rId36"/>
    <p:sldId id="531" r:id="rId37"/>
    <p:sldId id="532" r:id="rId38"/>
    <p:sldId id="533" r:id="rId39"/>
    <p:sldId id="534" r:id="rId40"/>
    <p:sldId id="535" r:id="rId41"/>
    <p:sldId id="536" r:id="rId42"/>
    <p:sldId id="543" r:id="rId43"/>
    <p:sldId id="544" r:id="rId44"/>
    <p:sldId id="464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55033-B65E-470D-8308-58D4B555AAF9}" v="19" dt="2021-10-15T12:04:15.34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75265" autoAdjust="0"/>
  </p:normalViewPr>
  <p:slideViewPr>
    <p:cSldViewPr snapToGrid="0" showGuides="1">
      <p:cViewPr varScale="1">
        <p:scale>
          <a:sx n="96" d="100"/>
          <a:sy n="96" d="100"/>
        </p:scale>
        <p:origin x="21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Boháč" userId="e5098a9a-6a28-40ce-ac6e-47e9b8c9add8" providerId="ADAL" clId="{A59E30FD-1EF6-4E67-AF80-5E669F5507F3}"/>
    <pc:docChg chg="modSld">
      <pc:chgData name="Radim Boháč" userId="e5098a9a-6a28-40ce-ac6e-47e9b8c9add8" providerId="ADAL" clId="{A59E30FD-1EF6-4E67-AF80-5E669F5507F3}" dt="2021-10-12T09:27:14.547" v="10" actId="1076"/>
      <pc:docMkLst>
        <pc:docMk/>
      </pc:docMkLst>
      <pc:sldChg chg="modSp mod">
        <pc:chgData name="Radim Boháč" userId="e5098a9a-6a28-40ce-ac6e-47e9b8c9add8" providerId="ADAL" clId="{A59E30FD-1EF6-4E67-AF80-5E669F5507F3}" dt="2021-10-12T09:25:33.466" v="1" actId="20577"/>
        <pc:sldMkLst>
          <pc:docMk/>
          <pc:sldMk cId="4086439368" sldId="256"/>
        </pc:sldMkLst>
        <pc:spChg chg="mod">
          <ac:chgData name="Radim Boháč" userId="e5098a9a-6a28-40ce-ac6e-47e9b8c9add8" providerId="ADAL" clId="{A59E30FD-1EF6-4E67-AF80-5E669F5507F3}" dt="2021-10-12T09:25:33.466" v="1" actId="20577"/>
          <ac:spMkLst>
            <pc:docMk/>
            <pc:sldMk cId="4086439368" sldId="256"/>
            <ac:spMk id="7" creationId="{789D5057-A154-4798-978D-6C9909FC8D3F}"/>
          </ac:spMkLst>
        </pc:spChg>
      </pc:sldChg>
      <pc:sldChg chg="modSp mod">
        <pc:chgData name="Radim Boháč" userId="e5098a9a-6a28-40ce-ac6e-47e9b8c9add8" providerId="ADAL" clId="{A59E30FD-1EF6-4E67-AF80-5E669F5507F3}" dt="2021-10-12T09:25:41.405" v="5" actId="20577"/>
        <pc:sldMkLst>
          <pc:docMk/>
          <pc:sldMk cId="297342884" sldId="263"/>
        </pc:sldMkLst>
        <pc:spChg chg="mod">
          <ac:chgData name="Radim Boháč" userId="e5098a9a-6a28-40ce-ac6e-47e9b8c9add8" providerId="ADAL" clId="{A59E30FD-1EF6-4E67-AF80-5E669F5507F3}" dt="2021-10-12T09:25:41.405" v="5" actId="20577"/>
          <ac:spMkLst>
            <pc:docMk/>
            <pc:sldMk cId="297342884" sldId="263"/>
            <ac:spMk id="3" creationId="{F24301BC-71E4-4A67-97E7-DA74E975611B}"/>
          </ac:spMkLst>
        </pc:spChg>
      </pc:sldChg>
      <pc:sldChg chg="addSp delSp modSp">
        <pc:chgData name="Radim Boháč" userId="e5098a9a-6a28-40ce-ac6e-47e9b8c9add8" providerId="ADAL" clId="{A59E30FD-1EF6-4E67-AF80-5E669F5507F3}" dt="2021-10-12T09:27:14.547" v="10" actId="1076"/>
        <pc:sldMkLst>
          <pc:docMk/>
          <pc:sldMk cId="1703585134" sldId="503"/>
        </pc:sldMkLst>
        <pc:picChg chg="add mod">
          <ac:chgData name="Radim Boháč" userId="e5098a9a-6a28-40ce-ac6e-47e9b8c9add8" providerId="ADAL" clId="{A59E30FD-1EF6-4E67-AF80-5E669F5507F3}" dt="2021-10-12T09:27:14.547" v="10" actId="1076"/>
          <ac:picMkLst>
            <pc:docMk/>
            <pc:sldMk cId="1703585134" sldId="503"/>
            <ac:picMk id="3074" creationId="{522DB692-788F-4FDF-8B5C-9A66B88E120C}"/>
          </ac:picMkLst>
        </pc:picChg>
        <pc:picChg chg="del">
          <ac:chgData name="Radim Boháč" userId="e5098a9a-6a28-40ce-ac6e-47e9b8c9add8" providerId="ADAL" clId="{A59E30FD-1EF6-4E67-AF80-5E669F5507F3}" dt="2021-10-12T09:27:02.877" v="6" actId="478"/>
          <ac:picMkLst>
            <pc:docMk/>
            <pc:sldMk cId="1703585134" sldId="503"/>
            <ac:picMk id="3076" creationId="{005BF08C-945F-4CF1-A854-030CC354E6AD}"/>
          </ac:picMkLst>
        </pc:picChg>
      </pc:sldChg>
    </pc:docChg>
  </pc:docChgLst>
  <pc:docChgLst>
    <pc:chgData name="Radim Boháč" userId="e5098a9a-6a28-40ce-ac6e-47e9b8c9add8" providerId="ADAL" clId="{35355033-B65E-470D-8308-58D4B555AAF9}"/>
    <pc:docChg chg="undo custSel delSld modSld">
      <pc:chgData name="Radim Boháč" userId="e5098a9a-6a28-40ce-ac6e-47e9b8c9add8" providerId="ADAL" clId="{35355033-B65E-470D-8308-58D4B555AAF9}" dt="2021-10-15T18:48:59.456" v="393" actId="207"/>
      <pc:docMkLst>
        <pc:docMk/>
      </pc:docMkLst>
      <pc:sldChg chg="modSp mod">
        <pc:chgData name="Radim Boháč" userId="e5098a9a-6a28-40ce-ac6e-47e9b8c9add8" providerId="ADAL" clId="{35355033-B65E-470D-8308-58D4B555AAF9}" dt="2021-10-15T18:36:41.287" v="270" actId="6549"/>
        <pc:sldMkLst>
          <pc:docMk/>
          <pc:sldMk cId="3616840308" sldId="501"/>
        </pc:sldMkLst>
        <pc:spChg chg="mod">
          <ac:chgData name="Radim Boháč" userId="e5098a9a-6a28-40ce-ac6e-47e9b8c9add8" providerId="ADAL" clId="{35355033-B65E-470D-8308-58D4B555AAF9}" dt="2021-10-15T18:36:41.287" v="270" actId="6549"/>
          <ac:spMkLst>
            <pc:docMk/>
            <pc:sldMk cId="3616840308" sldId="501"/>
            <ac:spMk id="3" creationId="{FA8CC2E3-78C7-401D-8B6F-791D7C471981}"/>
          </ac:spMkLst>
        </pc:spChg>
      </pc:sldChg>
      <pc:sldChg chg="del">
        <pc:chgData name="Radim Boháč" userId="e5098a9a-6a28-40ce-ac6e-47e9b8c9add8" providerId="ADAL" clId="{35355033-B65E-470D-8308-58D4B555AAF9}" dt="2021-10-14T21:18:23.584" v="11" actId="47"/>
        <pc:sldMkLst>
          <pc:docMk/>
          <pc:sldMk cId="3870746478" sldId="504"/>
        </pc:sldMkLst>
      </pc:sldChg>
      <pc:sldChg chg="addSp delSp modSp mod">
        <pc:chgData name="Radim Boháč" userId="e5098a9a-6a28-40ce-ac6e-47e9b8c9add8" providerId="ADAL" clId="{35355033-B65E-470D-8308-58D4B555AAF9}" dt="2021-10-15T18:36:08.798" v="245" actId="20577"/>
        <pc:sldMkLst>
          <pc:docMk/>
          <pc:sldMk cId="2123155880" sldId="505"/>
        </pc:sldMkLst>
        <pc:spChg chg="mod">
          <ac:chgData name="Radim Boháč" userId="e5098a9a-6a28-40ce-ac6e-47e9b8c9add8" providerId="ADAL" clId="{35355033-B65E-470D-8308-58D4B555AAF9}" dt="2021-10-15T18:36:08.798" v="245" actId="20577"/>
          <ac:spMkLst>
            <pc:docMk/>
            <pc:sldMk cId="2123155880" sldId="505"/>
            <ac:spMk id="2" creationId="{D07FEA68-5791-497A-AEE0-AD22E4D52440}"/>
          </ac:spMkLst>
        </pc:spChg>
        <pc:picChg chg="del">
          <ac:chgData name="Radim Boháč" userId="e5098a9a-6a28-40ce-ac6e-47e9b8c9add8" providerId="ADAL" clId="{35355033-B65E-470D-8308-58D4B555AAF9}" dt="2021-10-14T21:18:04.210" v="0" actId="478"/>
          <ac:picMkLst>
            <pc:docMk/>
            <pc:sldMk cId="2123155880" sldId="505"/>
            <ac:picMk id="5" creationId="{7AFDEB48-66C0-4B94-A213-D9335721E8D8}"/>
          </ac:picMkLst>
        </pc:picChg>
        <pc:picChg chg="add mod">
          <ac:chgData name="Radim Boháč" userId="e5098a9a-6a28-40ce-ac6e-47e9b8c9add8" providerId="ADAL" clId="{35355033-B65E-470D-8308-58D4B555AAF9}" dt="2021-10-14T21:18:14.119" v="10" actId="1038"/>
          <ac:picMkLst>
            <pc:docMk/>
            <pc:sldMk cId="2123155880" sldId="505"/>
            <ac:picMk id="1026" creationId="{94DF66D9-6405-4EE8-BBE5-5362DD1E835D}"/>
          </ac:picMkLst>
        </pc:picChg>
      </pc:sldChg>
      <pc:sldChg chg="addSp delSp modSp mod">
        <pc:chgData name="Radim Boháč" userId="e5098a9a-6a28-40ce-ac6e-47e9b8c9add8" providerId="ADAL" clId="{35355033-B65E-470D-8308-58D4B555AAF9}" dt="2021-10-14T21:25:05.412" v="20" actId="1076"/>
        <pc:sldMkLst>
          <pc:docMk/>
          <pc:sldMk cId="2799800440" sldId="506"/>
        </pc:sldMkLst>
        <pc:spChg chg="add del mod">
          <ac:chgData name="Radim Boháč" userId="e5098a9a-6a28-40ce-ac6e-47e9b8c9add8" providerId="ADAL" clId="{35355033-B65E-470D-8308-58D4B555AAF9}" dt="2021-10-14T21:24:48.862" v="15" actId="478"/>
          <ac:spMkLst>
            <pc:docMk/>
            <pc:sldMk cId="2799800440" sldId="506"/>
            <ac:spMk id="3" creationId="{1C850C83-5E0C-4E5E-B076-29689400B66F}"/>
          </ac:spMkLst>
        </pc:spChg>
        <pc:picChg chg="del">
          <ac:chgData name="Radim Boháč" userId="e5098a9a-6a28-40ce-ac6e-47e9b8c9add8" providerId="ADAL" clId="{35355033-B65E-470D-8308-58D4B555AAF9}" dt="2021-10-14T21:24:49.822" v="16" actId="478"/>
          <ac:picMkLst>
            <pc:docMk/>
            <pc:sldMk cId="2799800440" sldId="506"/>
            <ac:picMk id="5" creationId="{D1F51D5E-CFA1-479F-BABE-9E6BB2D4E005}"/>
          </ac:picMkLst>
        </pc:picChg>
        <pc:picChg chg="add mod">
          <ac:chgData name="Radim Boháč" userId="e5098a9a-6a28-40ce-ac6e-47e9b8c9add8" providerId="ADAL" clId="{35355033-B65E-470D-8308-58D4B555AAF9}" dt="2021-10-14T21:25:05.412" v="20" actId="1076"/>
          <ac:picMkLst>
            <pc:docMk/>
            <pc:sldMk cId="2799800440" sldId="506"/>
            <ac:picMk id="2050" creationId="{4711BE87-1CF7-4C5F-B332-B69F3AFBBD95}"/>
          </ac:picMkLst>
        </pc:picChg>
        <pc:picChg chg="del">
          <ac:chgData name="Radim Boháč" userId="e5098a9a-6a28-40ce-ac6e-47e9b8c9add8" providerId="ADAL" clId="{35355033-B65E-470D-8308-58D4B555AAF9}" dt="2021-10-14T21:24:37.137" v="12" actId="478"/>
          <ac:picMkLst>
            <pc:docMk/>
            <pc:sldMk cId="2799800440" sldId="506"/>
            <ac:picMk id="5122" creationId="{D4B6C31A-9026-4282-A486-4FAB93EB44BA}"/>
          </ac:picMkLst>
        </pc:picChg>
      </pc:sldChg>
      <pc:sldChg chg="modSp mod">
        <pc:chgData name="Radim Boháč" userId="e5098a9a-6a28-40ce-ac6e-47e9b8c9add8" providerId="ADAL" clId="{35355033-B65E-470D-8308-58D4B555AAF9}" dt="2021-10-15T12:01:12.055" v="36" actId="1076"/>
        <pc:sldMkLst>
          <pc:docMk/>
          <pc:sldMk cId="3104314003" sldId="513"/>
        </pc:sldMkLst>
        <pc:spChg chg="mod">
          <ac:chgData name="Radim Boháč" userId="e5098a9a-6a28-40ce-ac6e-47e9b8c9add8" providerId="ADAL" clId="{35355033-B65E-470D-8308-58D4B555AAF9}" dt="2021-10-15T12:00:48.085" v="32" actId="1582"/>
          <ac:spMkLst>
            <pc:docMk/>
            <pc:sldMk cId="3104314003" sldId="513"/>
            <ac:spMk id="5" creationId="{06DDCE12-4A04-4E75-8E71-9A224C066965}"/>
          </ac:spMkLst>
        </pc:spChg>
        <pc:spChg chg="mod">
          <ac:chgData name="Radim Boháč" userId="e5098a9a-6a28-40ce-ac6e-47e9b8c9add8" providerId="ADAL" clId="{35355033-B65E-470D-8308-58D4B555AAF9}" dt="2021-10-15T12:00:19.629" v="26" actId="14100"/>
          <ac:spMkLst>
            <pc:docMk/>
            <pc:sldMk cId="3104314003" sldId="513"/>
            <ac:spMk id="6" creationId="{540ADE2A-690E-43B9-B5AE-A7C71EA9ED87}"/>
          </ac:spMkLst>
        </pc:spChg>
        <pc:spChg chg="mod">
          <ac:chgData name="Radim Boháč" userId="e5098a9a-6a28-40ce-ac6e-47e9b8c9add8" providerId="ADAL" clId="{35355033-B65E-470D-8308-58D4B555AAF9}" dt="2021-10-15T12:00:32.874" v="29" actId="14100"/>
          <ac:spMkLst>
            <pc:docMk/>
            <pc:sldMk cId="3104314003" sldId="513"/>
            <ac:spMk id="7" creationId="{930091F7-0BD2-4855-8DAD-5A32C30E49EA}"/>
          </ac:spMkLst>
        </pc:spChg>
        <pc:spChg chg="mod">
          <ac:chgData name="Radim Boháč" userId="e5098a9a-6a28-40ce-ac6e-47e9b8c9add8" providerId="ADAL" clId="{35355033-B65E-470D-8308-58D4B555AAF9}" dt="2021-10-15T12:00:26.492" v="27" actId="14100"/>
          <ac:spMkLst>
            <pc:docMk/>
            <pc:sldMk cId="3104314003" sldId="513"/>
            <ac:spMk id="8" creationId="{00C3656E-1060-4C81-BF14-2C83027A71A6}"/>
          </ac:spMkLst>
        </pc:spChg>
        <pc:spChg chg="mod">
          <ac:chgData name="Radim Boháč" userId="e5098a9a-6a28-40ce-ac6e-47e9b8c9add8" providerId="ADAL" clId="{35355033-B65E-470D-8308-58D4B555AAF9}" dt="2021-10-15T12:00:29.788" v="28" actId="14100"/>
          <ac:spMkLst>
            <pc:docMk/>
            <pc:sldMk cId="3104314003" sldId="513"/>
            <ac:spMk id="9" creationId="{75C5E925-F30D-41B2-84BF-F2F6390B8312}"/>
          </ac:spMkLst>
        </pc:spChg>
        <pc:spChg chg="mod">
          <ac:chgData name="Radim Boháč" userId="e5098a9a-6a28-40ce-ac6e-47e9b8c9add8" providerId="ADAL" clId="{35355033-B65E-470D-8308-58D4B555AAF9}" dt="2021-10-15T11:59:58.480" v="25" actId="20577"/>
          <ac:spMkLst>
            <pc:docMk/>
            <pc:sldMk cId="3104314003" sldId="513"/>
            <ac:spMk id="10" creationId="{2F521F6C-F213-4EF5-913F-2EBA7960A059}"/>
          </ac:spMkLst>
        </pc:spChg>
        <pc:spChg chg="mod">
          <ac:chgData name="Radim Boháč" userId="e5098a9a-6a28-40ce-ac6e-47e9b8c9add8" providerId="ADAL" clId="{35355033-B65E-470D-8308-58D4B555AAF9}" dt="2021-10-15T12:00:59.251" v="34" actId="1582"/>
          <ac:spMkLst>
            <pc:docMk/>
            <pc:sldMk cId="3104314003" sldId="513"/>
            <ac:spMk id="11" creationId="{1134CEB2-33FA-45A5-A86D-C85DA720FF95}"/>
          </ac:spMkLst>
        </pc:spChg>
        <pc:spChg chg="mod">
          <ac:chgData name="Radim Boháč" userId="e5098a9a-6a28-40ce-ac6e-47e9b8c9add8" providerId="ADAL" clId="{35355033-B65E-470D-8308-58D4B555AAF9}" dt="2021-10-15T12:00:59.251" v="34" actId="1582"/>
          <ac:spMkLst>
            <pc:docMk/>
            <pc:sldMk cId="3104314003" sldId="513"/>
            <ac:spMk id="15" creationId="{19C80A26-317D-4DBA-84C6-ACFE394B1AB4}"/>
          </ac:spMkLst>
        </pc:spChg>
        <pc:spChg chg="mod">
          <ac:chgData name="Radim Boháč" userId="e5098a9a-6a28-40ce-ac6e-47e9b8c9add8" providerId="ADAL" clId="{35355033-B65E-470D-8308-58D4B555AAF9}" dt="2021-10-15T12:01:12.055" v="36" actId="1076"/>
          <ac:spMkLst>
            <pc:docMk/>
            <pc:sldMk cId="3104314003" sldId="513"/>
            <ac:spMk id="18" creationId="{533C75DB-9BA6-4F10-9E2E-DC94FD56CD7C}"/>
          </ac:spMkLst>
        </pc:spChg>
        <pc:spChg chg="mod">
          <ac:chgData name="Radim Boháč" userId="e5098a9a-6a28-40ce-ac6e-47e9b8c9add8" providerId="ADAL" clId="{35355033-B65E-470D-8308-58D4B555AAF9}" dt="2021-10-15T12:01:07.449" v="35" actId="1076"/>
          <ac:spMkLst>
            <pc:docMk/>
            <pc:sldMk cId="3104314003" sldId="513"/>
            <ac:spMk id="19" creationId="{5EBC927F-D8DA-498F-BD2F-C7A68D124E79}"/>
          </ac:spMkLst>
        </pc:spChg>
        <pc:spChg chg="mod">
          <ac:chgData name="Radim Boháč" userId="e5098a9a-6a28-40ce-ac6e-47e9b8c9add8" providerId="ADAL" clId="{35355033-B65E-470D-8308-58D4B555AAF9}" dt="2021-10-15T12:00:59.251" v="34" actId="1582"/>
          <ac:spMkLst>
            <pc:docMk/>
            <pc:sldMk cId="3104314003" sldId="513"/>
            <ac:spMk id="20" creationId="{43BE0BF7-8F97-494D-87DE-546E61EFACD8}"/>
          </ac:spMkLst>
        </pc:spChg>
      </pc:sldChg>
      <pc:sldChg chg="modSp mod">
        <pc:chgData name="Radim Boháč" userId="e5098a9a-6a28-40ce-ac6e-47e9b8c9add8" providerId="ADAL" clId="{35355033-B65E-470D-8308-58D4B555AAF9}" dt="2021-10-15T18:45:37.155" v="371" actId="20577"/>
        <pc:sldMkLst>
          <pc:docMk/>
          <pc:sldMk cId="1209760505" sldId="515"/>
        </pc:sldMkLst>
        <pc:spChg chg="mod">
          <ac:chgData name="Radim Boháč" userId="e5098a9a-6a28-40ce-ac6e-47e9b8c9add8" providerId="ADAL" clId="{35355033-B65E-470D-8308-58D4B555AAF9}" dt="2021-10-15T18:45:37.155" v="371" actId="20577"/>
          <ac:spMkLst>
            <pc:docMk/>
            <pc:sldMk cId="1209760505" sldId="515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35355033-B65E-470D-8308-58D4B555AAF9}" dt="2021-10-15T12:02:20.208" v="42" actId="207"/>
        <pc:sldMkLst>
          <pc:docMk/>
          <pc:sldMk cId="2443996794" sldId="516"/>
        </pc:sldMkLst>
        <pc:spChg chg="mod">
          <ac:chgData name="Radim Boháč" userId="e5098a9a-6a28-40ce-ac6e-47e9b8c9add8" providerId="ADAL" clId="{35355033-B65E-470D-8308-58D4B555AAF9}" dt="2021-10-15T12:02:20.208" v="42" actId="207"/>
          <ac:spMkLst>
            <pc:docMk/>
            <pc:sldMk cId="2443996794" sldId="516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35355033-B65E-470D-8308-58D4B555AAF9}" dt="2021-10-15T18:48:59.456" v="393" actId="207"/>
        <pc:sldMkLst>
          <pc:docMk/>
          <pc:sldMk cId="1507742926" sldId="517"/>
        </pc:sldMkLst>
        <pc:spChg chg="mod">
          <ac:chgData name="Radim Boháč" userId="e5098a9a-6a28-40ce-ac6e-47e9b8c9add8" providerId="ADAL" clId="{35355033-B65E-470D-8308-58D4B555AAF9}" dt="2021-10-15T18:48:59.456" v="393" actId="207"/>
          <ac:spMkLst>
            <pc:docMk/>
            <pc:sldMk cId="1507742926" sldId="517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35355033-B65E-470D-8308-58D4B555AAF9}" dt="2021-10-15T12:04:43.460" v="55" actId="20577"/>
        <pc:sldMkLst>
          <pc:docMk/>
          <pc:sldMk cId="4092727184" sldId="518"/>
        </pc:sldMkLst>
        <pc:graphicFrameChg chg="mod modGraphic">
          <ac:chgData name="Radim Boháč" userId="e5098a9a-6a28-40ce-ac6e-47e9b8c9add8" providerId="ADAL" clId="{35355033-B65E-470D-8308-58D4B555AAF9}" dt="2021-10-15T12:04:43.460" v="55" actId="20577"/>
          <ac:graphicFrameMkLst>
            <pc:docMk/>
            <pc:sldMk cId="4092727184" sldId="518"/>
            <ac:graphicFrameMk id="8" creationId="{B5871737-05DE-473E-96E7-CB5A2CC1C3EB}"/>
          </ac:graphicFrameMkLst>
        </pc:graphicFrameChg>
      </pc:sldChg>
      <pc:sldChg chg="modSp mod">
        <pc:chgData name="Radim Boháč" userId="e5098a9a-6a28-40ce-ac6e-47e9b8c9add8" providerId="ADAL" clId="{35355033-B65E-470D-8308-58D4B555AAF9}" dt="2021-10-15T12:36:29.941" v="207" actId="20577"/>
        <pc:sldMkLst>
          <pc:docMk/>
          <pc:sldMk cId="240406356" sldId="521"/>
        </pc:sldMkLst>
        <pc:graphicFrameChg chg="modGraphic">
          <ac:chgData name="Radim Boháč" userId="e5098a9a-6a28-40ce-ac6e-47e9b8c9add8" providerId="ADAL" clId="{35355033-B65E-470D-8308-58D4B555AAF9}" dt="2021-10-15T12:36:29.941" v="207" actId="20577"/>
          <ac:graphicFrameMkLst>
            <pc:docMk/>
            <pc:sldMk cId="240406356" sldId="521"/>
            <ac:graphicFrameMk id="7" creationId="{C50EE7D1-B140-4776-B4AA-E498CF3CFC4C}"/>
          </ac:graphicFrameMkLst>
        </pc:graphicFrameChg>
      </pc:sldChg>
    </pc:docChg>
  </pc:docChgLst>
  <pc:docChgLst>
    <pc:chgData name="Radim Boháč" userId="e5098a9a-6a28-40ce-ac6e-47e9b8c9add8" providerId="ADAL" clId="{11DB5E78-9D7B-43C4-AD41-D2DC1756F20B}"/>
    <pc:docChg chg="modSld">
      <pc:chgData name="Radim Boháč" userId="e5098a9a-6a28-40ce-ac6e-47e9b8c9add8" providerId="ADAL" clId="{11DB5E78-9D7B-43C4-AD41-D2DC1756F20B}" dt="2021-10-16T07:07:01.321" v="27" actId="20577"/>
      <pc:docMkLst>
        <pc:docMk/>
      </pc:docMkLst>
      <pc:sldChg chg="modSp mod">
        <pc:chgData name="Radim Boháč" userId="e5098a9a-6a28-40ce-ac6e-47e9b8c9add8" providerId="ADAL" clId="{11DB5E78-9D7B-43C4-AD41-D2DC1756F20B}" dt="2021-10-16T06:51:44.925" v="17" actId="20577"/>
        <pc:sldMkLst>
          <pc:docMk/>
          <pc:sldMk cId="1222804667" sldId="526"/>
        </pc:sldMkLst>
        <pc:spChg chg="mod">
          <ac:chgData name="Radim Boháč" userId="e5098a9a-6a28-40ce-ac6e-47e9b8c9add8" providerId="ADAL" clId="{11DB5E78-9D7B-43C4-AD41-D2DC1756F20B}" dt="2021-10-16T06:51:44.925" v="17" actId="20577"/>
          <ac:spMkLst>
            <pc:docMk/>
            <pc:sldMk cId="1222804667" sldId="526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11DB5E78-9D7B-43C4-AD41-D2DC1756F20B}" dt="2021-10-16T06:53:48.485" v="19" actId="113"/>
        <pc:sldMkLst>
          <pc:docMk/>
          <pc:sldMk cId="2106287763" sldId="527"/>
        </pc:sldMkLst>
        <pc:spChg chg="mod">
          <ac:chgData name="Radim Boháč" userId="e5098a9a-6a28-40ce-ac6e-47e9b8c9add8" providerId="ADAL" clId="{11DB5E78-9D7B-43C4-AD41-D2DC1756F20B}" dt="2021-10-16T06:53:48.485" v="19" actId="113"/>
          <ac:spMkLst>
            <pc:docMk/>
            <pc:sldMk cId="2106287763" sldId="527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11DB5E78-9D7B-43C4-AD41-D2DC1756F20B}" dt="2021-10-16T07:06:51.861" v="23" actId="20577"/>
        <pc:sldMkLst>
          <pc:docMk/>
          <pc:sldMk cId="4029500222" sldId="533"/>
        </pc:sldMkLst>
        <pc:spChg chg="mod">
          <ac:chgData name="Radim Boháč" userId="e5098a9a-6a28-40ce-ac6e-47e9b8c9add8" providerId="ADAL" clId="{11DB5E78-9D7B-43C4-AD41-D2DC1756F20B}" dt="2021-10-16T07:06:51.861" v="23" actId="20577"/>
          <ac:spMkLst>
            <pc:docMk/>
            <pc:sldMk cId="4029500222" sldId="533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11DB5E78-9D7B-43C4-AD41-D2DC1756F20B}" dt="2021-10-16T07:07:01.321" v="27" actId="20577"/>
        <pc:sldMkLst>
          <pc:docMk/>
          <pc:sldMk cId="2763936813" sldId="534"/>
        </pc:sldMkLst>
        <pc:spChg chg="mod">
          <ac:chgData name="Radim Boháč" userId="e5098a9a-6a28-40ce-ac6e-47e9b8c9add8" providerId="ADAL" clId="{11DB5E78-9D7B-43C4-AD41-D2DC1756F20B}" dt="2021-10-16T07:07:01.321" v="27" actId="20577"/>
          <ac:spMkLst>
            <pc:docMk/>
            <pc:sldMk cId="2763936813" sldId="534"/>
            <ac:spMk id="3" creationId="{FA8CC2E3-78C7-401D-8B6F-791D7C4719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C9F-3063-48BE-BFAC-193F01EA5427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3CA3-1230-4240-9E86-9E4408014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D3CA3-1230-4240-9E86-9E440801462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9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3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6096000" y="584870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4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1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2. Úrovně zdanění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federální daně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federal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státní daně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state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místní daně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local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lvl="1"/>
            <a:r>
              <a:rPr lang="cs-CZ" dirty="0"/>
              <a:t>oblastní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county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lvl="1"/>
            <a:r>
              <a:rPr lang="cs-CZ" dirty="0"/>
              <a:t>obecní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municipal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04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Federální daně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přímé 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daň z příjmů fyzických osob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en-US" i="1" dirty="0">
                <a:solidFill>
                  <a:srgbClr val="D22D40"/>
                </a:solidFill>
              </a:rPr>
              <a:t>Individual Income Tax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daň z příjmů právnických osob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en-US" i="1" dirty="0">
                <a:solidFill>
                  <a:srgbClr val="D22D40"/>
                </a:solidFill>
              </a:rPr>
              <a:t>Corporate Income Tax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příspěvky na sociální zabezpečení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en-US" i="1" dirty="0">
                <a:solidFill>
                  <a:srgbClr val="D22D40"/>
                </a:solidFill>
              </a:rPr>
              <a:t>Social Security Contributions</a:t>
            </a:r>
            <a:r>
              <a:rPr lang="cs-CZ" i="1" dirty="0">
                <a:solidFill>
                  <a:srgbClr val="D22D40"/>
                </a:solidFill>
              </a:rPr>
              <a:t>) 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daň na pojištění nezaměstnanosti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en-US" i="1" dirty="0">
                <a:solidFill>
                  <a:srgbClr val="D22D40"/>
                </a:solidFill>
              </a:rPr>
              <a:t>Unemployment Tax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daň z pozůstalosti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en-US" i="1" dirty="0">
                <a:solidFill>
                  <a:srgbClr val="D22D40"/>
                </a:solidFill>
              </a:rPr>
              <a:t>Estate Tax</a:t>
            </a:r>
            <a:r>
              <a:rPr lang="cs-CZ" i="1" dirty="0">
                <a:solidFill>
                  <a:srgbClr val="D22D40"/>
                </a:solidFill>
              </a:rPr>
              <a:t>) </a:t>
            </a:r>
            <a:r>
              <a:rPr lang="cs-CZ" dirty="0"/>
              <a:t>a daň darovací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en-US" i="1" dirty="0">
                <a:solidFill>
                  <a:srgbClr val="D22D40"/>
                </a:solidFill>
              </a:rPr>
              <a:t>Gift Tax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převodní daň při přeskočení generace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en-US" i="1" dirty="0">
                <a:solidFill>
                  <a:srgbClr val="D22D40"/>
                </a:solidFill>
              </a:rPr>
              <a:t>Generation-skipping Transfer Tax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r>
              <a:rPr lang="cs-CZ" dirty="0"/>
              <a:t>nepřímé</a:t>
            </a:r>
          </a:p>
          <a:p>
            <a:pPr marL="849313" lvl="1" indent="-457200">
              <a:buFont typeface="+mj-lt"/>
              <a:buAutoNum type="alphaUcPeriod"/>
            </a:pPr>
            <a:r>
              <a:rPr lang="cs-CZ" dirty="0"/>
              <a:t>spotřební daně </a:t>
            </a:r>
            <a:r>
              <a:rPr lang="cs-CZ" i="1" dirty="0">
                <a:solidFill>
                  <a:srgbClr val="D22D40"/>
                </a:solidFill>
              </a:rPr>
              <a:t>(Excise </a:t>
            </a:r>
            <a:r>
              <a:rPr lang="cs-CZ" i="1" dirty="0" err="1">
                <a:solidFill>
                  <a:srgbClr val="D22D40"/>
                </a:solidFill>
              </a:rPr>
              <a:t>Taxes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39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3. Daň z příjmů fyzických osob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681037" indent="-571500">
              <a:buFont typeface="+mj-lt"/>
              <a:buAutoNum type="alphaUcPeriod"/>
            </a:pPr>
            <a:r>
              <a:rPr lang="cs-CZ" dirty="0"/>
              <a:t>Subjekt</a:t>
            </a:r>
          </a:p>
          <a:p>
            <a:pPr marL="681037" indent="-571500">
              <a:buFont typeface="+mj-lt"/>
              <a:buAutoNum type="alphaUcPeriod"/>
            </a:pPr>
            <a:r>
              <a:rPr lang="cs-CZ" dirty="0"/>
              <a:t>Předmět</a:t>
            </a:r>
          </a:p>
          <a:p>
            <a:pPr marL="681037" indent="-571500">
              <a:buFont typeface="+mj-lt"/>
              <a:buAutoNum type="alphaUcPeriod"/>
            </a:pPr>
            <a:r>
              <a:rPr lang="cs-CZ" dirty="0"/>
              <a:t>Základ</a:t>
            </a:r>
          </a:p>
          <a:p>
            <a:pPr marL="681037" indent="-571500">
              <a:buFont typeface="+mj-lt"/>
              <a:buAutoNum type="alphaUcPeriod"/>
            </a:pPr>
            <a:r>
              <a:rPr lang="cs-CZ" dirty="0"/>
              <a:t>Sazba</a:t>
            </a:r>
          </a:p>
          <a:p>
            <a:pPr marL="681037" indent="-571500">
              <a:buFont typeface="+mj-lt"/>
              <a:buAutoNum type="alphaUcPeriod"/>
            </a:pPr>
            <a:r>
              <a:rPr lang="cs-CZ" dirty="0"/>
              <a:t>Slevy na dani</a:t>
            </a:r>
          </a:p>
          <a:p>
            <a:pPr marL="681037" indent="-571500">
              <a:buFont typeface="+mj-lt"/>
              <a:buAutoNum type="alphaUcPeriod"/>
            </a:pPr>
            <a:r>
              <a:rPr lang="cs-CZ" dirty="0"/>
              <a:t>Správa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40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Subjekty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cs-CZ" dirty="0"/>
              <a:t>Vymezení subjektů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Test podstatné přítomnosti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/>
              <a:t>Kategorie poplatníků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45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I. Vymezení subjektů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poplatníci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en-US" i="1" dirty="0">
                <a:solidFill>
                  <a:srgbClr val="D22D40"/>
                </a:solidFill>
              </a:rPr>
              <a:t>taxable persons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lvl="1"/>
            <a:r>
              <a:rPr lang="cs-CZ" dirty="0"/>
              <a:t>daňoví rezidenti </a:t>
            </a:r>
            <a:r>
              <a:rPr lang="cs-CZ" i="1" dirty="0">
                <a:solidFill>
                  <a:srgbClr val="D22D40"/>
                </a:solidFill>
              </a:rPr>
              <a:t>(tax </a:t>
            </a:r>
            <a:r>
              <a:rPr lang="cs-CZ" i="1" dirty="0" err="1">
                <a:solidFill>
                  <a:srgbClr val="D22D40"/>
                </a:solidFill>
              </a:rPr>
              <a:t>residents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lvl="2"/>
            <a:r>
              <a:rPr lang="cs-CZ" dirty="0"/>
              <a:t>občané</a:t>
            </a:r>
          </a:p>
          <a:p>
            <a:pPr lvl="2"/>
            <a:r>
              <a:rPr lang="cs-CZ" dirty="0"/>
              <a:t>test oprávněného trvalého pobytu </a:t>
            </a:r>
            <a:r>
              <a:rPr lang="cs-CZ" i="1" dirty="0">
                <a:solidFill>
                  <a:srgbClr val="D22D40"/>
                </a:solidFill>
              </a:rPr>
              <a:t>(Green </a:t>
            </a:r>
            <a:r>
              <a:rPr lang="cs-CZ" i="1" dirty="0" err="1">
                <a:solidFill>
                  <a:srgbClr val="D22D40"/>
                </a:solidFill>
              </a:rPr>
              <a:t>Card</a:t>
            </a:r>
            <a:r>
              <a:rPr lang="cs-CZ" i="1" dirty="0">
                <a:solidFill>
                  <a:srgbClr val="D22D40"/>
                </a:solidFill>
              </a:rPr>
              <a:t> Test)</a:t>
            </a:r>
          </a:p>
          <a:p>
            <a:pPr lvl="2"/>
            <a:r>
              <a:rPr lang="cs-CZ" dirty="0"/>
              <a:t>test podstatné přítomnosti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Substantial</a:t>
            </a:r>
            <a:r>
              <a:rPr lang="cs-CZ" i="1" dirty="0">
                <a:solidFill>
                  <a:srgbClr val="D22D40"/>
                </a:solidFill>
              </a:rPr>
              <a:t> Presence Test)</a:t>
            </a:r>
          </a:p>
          <a:p>
            <a:pPr lvl="1"/>
            <a:r>
              <a:rPr lang="cs-CZ" dirty="0"/>
              <a:t>daňoví nerezidenti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37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II. Test podstatné přítomnosti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31 dní během běžného roku</a:t>
            </a:r>
          </a:p>
          <a:p>
            <a:r>
              <a:rPr lang="cs-CZ" dirty="0"/>
              <a:t>183 dní v průběhu tří let, které zahrnují běžný rok a dva bezprostředně předcházející roky,  z nichž se počítají</a:t>
            </a:r>
          </a:p>
          <a:p>
            <a:pPr lvl="1"/>
            <a:r>
              <a:rPr lang="cs-CZ" dirty="0"/>
              <a:t>všechny dny běžného roku</a:t>
            </a:r>
          </a:p>
          <a:p>
            <a:pPr lvl="1"/>
            <a:r>
              <a:rPr lang="cs-CZ" dirty="0"/>
              <a:t>1/3 předcházejícího roku</a:t>
            </a:r>
          </a:p>
          <a:p>
            <a:pPr lvl="1"/>
            <a:r>
              <a:rPr lang="cs-CZ" dirty="0"/>
              <a:t>1/6 dní druhého předcházejícího roku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01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II. Test podstatné přítomnosti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16</a:t>
            </a:fld>
            <a:endParaRPr lang="cs-CZ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06DDCE12-4A04-4E75-8E71-9A224C066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14" y="2885926"/>
            <a:ext cx="756126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40ADE2A-690E-43B9-B5AE-A7C71EA9E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12" y="2020738"/>
            <a:ext cx="1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30091F7-0BD2-4855-8DAD-5A32C30E4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2275" y="2020738"/>
            <a:ext cx="1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00C3656E-1060-4C81-BF14-2C83027A7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8937" y="2020738"/>
            <a:ext cx="1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75C5E925-F30D-41B2-84BF-F2F6390B8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887" y="2020738"/>
            <a:ext cx="1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521F6C-F213-4EF5-913F-2EBA7960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7" y="2020738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latin typeface="Gill Sans MT" panose="020B0502020104020203" pitchFamily="34" charset="-18"/>
              </a:rPr>
              <a:t>	2020		       2021		    2022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1134CEB2-33FA-45A5-A86D-C85DA720F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9008" y="2885926"/>
            <a:ext cx="1102510" cy="0"/>
          </a:xfrm>
          <a:prstGeom prst="line">
            <a:avLst/>
          </a:prstGeom>
          <a:noFill/>
          <a:ln w="76200">
            <a:solidFill>
              <a:srgbClr val="D22D4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44815688-D460-4510-B262-0F00FF087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9008" y="274146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3367EB52-0C81-424D-A13A-1F6439059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1518" y="274146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677A4FFA-2228-4F64-999F-58689378A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13" y="3820964"/>
            <a:ext cx="1295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Gill Sans MT" panose="020B0502020104020203" pitchFamily="34" charset="-18"/>
              </a:rPr>
              <a:t>  140 dní</a:t>
            </a:r>
          </a:p>
          <a:p>
            <a:pPr>
              <a:spcBef>
                <a:spcPct val="50000"/>
              </a:spcBef>
            </a:pPr>
            <a:endParaRPr lang="cs-CZ" b="1" dirty="0">
              <a:latin typeface="Gill Sans MT" panose="020B0502020104020203" pitchFamily="34" charset="-18"/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latin typeface="Gill Sans MT" panose="020B0502020104020203" pitchFamily="34" charset="-18"/>
              </a:rPr>
              <a:t>  140 dní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19C80A26-317D-4DBA-84C6-ACFE394B1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01" y="2885926"/>
            <a:ext cx="832076" cy="0"/>
          </a:xfrm>
          <a:prstGeom prst="line">
            <a:avLst/>
          </a:prstGeom>
          <a:noFill/>
          <a:ln w="76200">
            <a:solidFill>
              <a:srgbClr val="D22D4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AA8A9742-3DF9-4D9C-A1BE-31900B543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01" y="274146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80473877-C464-4E5B-85BE-A06EC0E75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277" y="274146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33C75DB-9BA6-4F10-9E2E-DC94FD56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592" y="3820964"/>
            <a:ext cx="1295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Gill Sans MT" panose="020B0502020104020203" pitchFamily="34" charset="-18"/>
              </a:rPr>
              <a:t>  90 dní</a:t>
            </a:r>
          </a:p>
          <a:p>
            <a:pPr>
              <a:spcBef>
                <a:spcPct val="50000"/>
              </a:spcBef>
            </a:pPr>
            <a:endParaRPr lang="cs-CZ" b="1" dirty="0">
              <a:latin typeface="Gill Sans MT" panose="020B0502020104020203" pitchFamily="34" charset="-18"/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latin typeface="Gill Sans MT" panose="020B0502020104020203" pitchFamily="34" charset="-18"/>
              </a:rPr>
              <a:t>  30 dní  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5EBC927F-D8DA-498F-BD2F-C7A68D124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94" y="3834304"/>
            <a:ext cx="1295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Gill Sans MT" panose="020B0502020104020203" pitchFamily="34" charset="-18"/>
              </a:rPr>
              <a:t>  90 dní</a:t>
            </a:r>
          </a:p>
          <a:p>
            <a:pPr>
              <a:spcBef>
                <a:spcPct val="50000"/>
              </a:spcBef>
            </a:pPr>
            <a:endParaRPr lang="cs-CZ" b="1" dirty="0">
              <a:latin typeface="Gill Sans MT" panose="020B0502020104020203" pitchFamily="34" charset="-18"/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latin typeface="Gill Sans MT" panose="020B0502020104020203" pitchFamily="34" charset="-18"/>
              </a:rPr>
              <a:t> 15 dní</a:t>
            </a: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43BE0BF7-8F97-494D-87DE-546E61EFA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3500" y="2885926"/>
            <a:ext cx="685437" cy="0"/>
          </a:xfrm>
          <a:prstGeom prst="line">
            <a:avLst/>
          </a:prstGeom>
          <a:noFill/>
          <a:ln w="76200">
            <a:solidFill>
              <a:srgbClr val="D22D4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1B15A05C-21C9-4C60-BCA8-DA5020911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8938" y="274146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13634808-4AD4-4D7E-9628-A433FCFB0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3500" y="274146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0431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III. Kategorie poplatníků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manželé podávající společné daňové přiznání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married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filling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jointly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manželé podávající samostatná daňová přiznání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married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filling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separately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svobodní </a:t>
            </a:r>
            <a:r>
              <a:rPr lang="cs-CZ" i="1" dirty="0">
                <a:solidFill>
                  <a:srgbClr val="D22D40"/>
                </a:solidFill>
              </a:rPr>
              <a:t>(single)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hlava domácnosti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head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of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household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vdovec/vdova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quialifying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widow</a:t>
            </a:r>
            <a:r>
              <a:rPr lang="cs-CZ" i="1" dirty="0">
                <a:solidFill>
                  <a:srgbClr val="D22D40"/>
                </a:solidFill>
              </a:rPr>
              <a:t>/</a:t>
            </a:r>
            <a:r>
              <a:rPr lang="cs-CZ" i="1" dirty="0" err="1">
                <a:solidFill>
                  <a:srgbClr val="D22D40"/>
                </a:solidFill>
              </a:rPr>
              <a:t>er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76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Předmět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syntetická daň</a:t>
            </a:r>
          </a:p>
          <a:p>
            <a:pPr lvl="1"/>
            <a:r>
              <a:rPr lang="cs-CZ" dirty="0"/>
              <a:t>platy, mzdy, příjmy z podnikání, investic, úroků, dividend, nájmů</a:t>
            </a:r>
          </a:p>
          <a:p>
            <a:pPr lvl="1"/>
            <a:r>
              <a:rPr lang="cs-CZ" dirty="0"/>
              <a:t>příjmy založené na transferových platbách – starobní důchody, dávky ze sociálního pojištění, dávky v nezaměstnanosti</a:t>
            </a:r>
          </a:p>
          <a:p>
            <a:endParaRPr lang="cs-CZ" dirty="0"/>
          </a:p>
          <a:p>
            <a:r>
              <a:rPr lang="cs-CZ" b="1" dirty="0"/>
              <a:t>příjmy osvobozené od daně </a:t>
            </a:r>
            <a:r>
              <a:rPr lang="cs-CZ" i="1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exempt income</a:t>
            </a:r>
            <a:r>
              <a:rPr lang="cs-CZ" i="1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cs-CZ" dirty="0"/>
              <a:t>dary a dědictví</a:t>
            </a:r>
          </a:p>
          <a:p>
            <a:pPr lvl="1"/>
            <a:r>
              <a:rPr lang="cs-CZ" dirty="0"/>
              <a:t>pojistná plnění z životního pojištění</a:t>
            </a:r>
          </a:p>
          <a:p>
            <a:pPr lvl="1"/>
            <a:r>
              <a:rPr lang="cs-CZ" dirty="0"/>
              <a:t>úroky ze státních a obecních dluhopisů</a:t>
            </a:r>
          </a:p>
          <a:p>
            <a:pPr lvl="1"/>
            <a:r>
              <a:rPr lang="cs-CZ" dirty="0"/>
              <a:t>příjmy z prodeje hlavního bytu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76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Základ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Gross Income (GI)</a:t>
            </a:r>
          </a:p>
          <a:p>
            <a:pPr>
              <a:buNone/>
            </a:pPr>
            <a:r>
              <a:rPr lang="en-US" u="sng" dirty="0"/>
              <a:t>– </a:t>
            </a:r>
            <a:r>
              <a:rPr lang="cs-CZ" u="sng" dirty="0">
                <a:solidFill>
                  <a:schemeClr val="accent1"/>
                </a:solidFill>
              </a:rPr>
              <a:t>(I.)</a:t>
            </a:r>
            <a:r>
              <a:rPr lang="cs-CZ" u="sng" dirty="0"/>
              <a:t> D</a:t>
            </a:r>
            <a:r>
              <a:rPr lang="en-US" u="sng" dirty="0" err="1"/>
              <a:t>eductions</a:t>
            </a:r>
            <a:r>
              <a:rPr lang="en-US" u="sng" dirty="0"/>
              <a:t> f</a:t>
            </a:r>
            <a:r>
              <a:rPr lang="cs-CZ" u="sng" dirty="0" err="1"/>
              <a:t>or</a:t>
            </a:r>
            <a:r>
              <a:rPr lang="en-US" u="sng" dirty="0"/>
              <a:t> </a:t>
            </a:r>
            <a:r>
              <a:rPr lang="cs-CZ" u="sng" dirty="0" err="1"/>
              <a:t>Adjusted</a:t>
            </a:r>
            <a:r>
              <a:rPr lang="cs-CZ" u="sng" dirty="0"/>
              <a:t> G</a:t>
            </a:r>
            <a:r>
              <a:rPr lang="en-US" u="sng" dirty="0"/>
              <a:t>ross </a:t>
            </a:r>
            <a:r>
              <a:rPr lang="cs-CZ" u="sng" dirty="0"/>
              <a:t>I</a:t>
            </a:r>
            <a:r>
              <a:rPr lang="en-US" u="sng" dirty="0" err="1"/>
              <a:t>ncome</a:t>
            </a:r>
            <a:endParaRPr lang="en-US" u="sng" dirty="0"/>
          </a:p>
          <a:p>
            <a:pPr>
              <a:buNone/>
            </a:pPr>
            <a:r>
              <a:rPr lang="en-US" dirty="0"/>
              <a:t>= Adjusted Gross Income (AGI)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cs-CZ" dirty="0">
                <a:solidFill>
                  <a:schemeClr val="accent1"/>
                </a:solidFill>
              </a:rPr>
              <a:t>(</a:t>
            </a:r>
            <a:r>
              <a:rPr lang="cs-CZ" dirty="0" err="1">
                <a:solidFill>
                  <a:schemeClr val="accent1"/>
                </a:solidFill>
              </a:rPr>
              <a:t>IIa</a:t>
            </a:r>
            <a:r>
              <a:rPr lang="cs-CZ" dirty="0">
                <a:solidFill>
                  <a:schemeClr val="accent1"/>
                </a:solidFill>
              </a:rPr>
              <a:t>.)</a:t>
            </a:r>
            <a:r>
              <a:rPr lang="cs-CZ" dirty="0"/>
              <a:t> S</a:t>
            </a:r>
            <a:r>
              <a:rPr lang="en-US" dirty="0" err="1"/>
              <a:t>tandard</a:t>
            </a:r>
            <a:r>
              <a:rPr lang="en-US" dirty="0"/>
              <a:t> </a:t>
            </a:r>
            <a:r>
              <a:rPr lang="cs-CZ" dirty="0"/>
              <a:t>D</a:t>
            </a:r>
            <a:r>
              <a:rPr lang="en-US" dirty="0" err="1"/>
              <a:t>eduction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cs-CZ" dirty="0">
                <a:solidFill>
                  <a:schemeClr val="accent1"/>
                </a:solidFill>
              </a:rPr>
              <a:t>(</a:t>
            </a:r>
            <a:r>
              <a:rPr lang="cs-CZ" dirty="0" err="1">
                <a:solidFill>
                  <a:schemeClr val="accent1"/>
                </a:solidFill>
              </a:rPr>
              <a:t>IIb</a:t>
            </a:r>
            <a:r>
              <a:rPr lang="cs-CZ" dirty="0">
                <a:solidFill>
                  <a:schemeClr val="accent1"/>
                </a:solidFill>
              </a:rPr>
              <a:t>.)</a:t>
            </a:r>
            <a:r>
              <a:rPr lang="cs-CZ" dirty="0"/>
              <a:t> I</a:t>
            </a:r>
            <a:r>
              <a:rPr lang="en-US" dirty="0" err="1"/>
              <a:t>temized</a:t>
            </a:r>
            <a:r>
              <a:rPr lang="en-US" dirty="0"/>
              <a:t> </a:t>
            </a:r>
            <a:r>
              <a:rPr lang="cs-CZ" dirty="0"/>
              <a:t>D</a:t>
            </a:r>
            <a:r>
              <a:rPr lang="en-US" dirty="0" err="1"/>
              <a:t>eductions</a:t>
            </a:r>
            <a:endParaRPr lang="en-US" dirty="0"/>
          </a:p>
          <a:p>
            <a:pPr>
              <a:buNone/>
            </a:pPr>
            <a:r>
              <a:rPr lang="en-US" u="sng" dirty="0"/>
              <a:t>– </a:t>
            </a:r>
            <a:r>
              <a:rPr lang="cs-CZ" u="sng" dirty="0">
                <a:solidFill>
                  <a:schemeClr val="accent1"/>
                </a:solidFill>
              </a:rPr>
              <a:t>(III.)</a:t>
            </a:r>
            <a:r>
              <a:rPr lang="cs-CZ" u="sng" dirty="0"/>
              <a:t> </a:t>
            </a:r>
            <a:r>
              <a:rPr lang="en-US" u="sng" dirty="0"/>
              <a:t>personal exemption allowance</a:t>
            </a:r>
          </a:p>
          <a:p>
            <a:pPr>
              <a:buNone/>
            </a:pPr>
            <a:r>
              <a:rPr lang="en-US" dirty="0"/>
              <a:t>= Taxable Income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99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Daňová soustava USA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Ondřej Málek</a:t>
            </a:r>
          </a:p>
          <a:p>
            <a:r>
              <a:rPr lang="cs-CZ" dirty="0"/>
              <a:t>17. října 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I. </a:t>
            </a:r>
            <a:r>
              <a:rPr lang="en-US" dirty="0"/>
              <a:t>Deductions from gross income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náklady v podnikání</a:t>
            </a:r>
          </a:p>
          <a:p>
            <a:r>
              <a:rPr lang="cs-CZ" dirty="0"/>
              <a:t>ztráty z prodeje či směny majetku</a:t>
            </a:r>
          </a:p>
          <a:p>
            <a:r>
              <a:rPr lang="cs-CZ" dirty="0"/>
              <a:t>příspěvky do </a:t>
            </a:r>
            <a:r>
              <a:rPr lang="cs-CZ" i="1" dirty="0">
                <a:solidFill>
                  <a:schemeClr val="accent1"/>
                </a:solidFill>
              </a:rPr>
              <a:t>„</a:t>
            </a:r>
            <a:r>
              <a:rPr lang="cs-CZ" i="1" dirty="0" err="1">
                <a:solidFill>
                  <a:schemeClr val="accent1"/>
                </a:solidFill>
              </a:rPr>
              <a:t>Traditional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Individual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Retirement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Account</a:t>
            </a:r>
            <a:r>
              <a:rPr lang="cs-CZ" i="1" dirty="0">
                <a:solidFill>
                  <a:schemeClr val="accent1"/>
                </a:solidFill>
              </a:rPr>
              <a:t>“</a:t>
            </a:r>
          </a:p>
          <a:p>
            <a:r>
              <a:rPr lang="cs-CZ" dirty="0"/>
              <a:t>stěhovací náklady</a:t>
            </a:r>
          </a:p>
          <a:p>
            <a:r>
              <a:rPr lang="cs-CZ" dirty="0"/>
              <a:t>náklady na rekvalifikaci</a:t>
            </a:r>
          </a:p>
          <a:p>
            <a:r>
              <a:rPr lang="cs-CZ" dirty="0"/>
              <a:t>příspěvky na </a:t>
            </a:r>
            <a:r>
              <a:rPr lang="cs-CZ" i="1" dirty="0" err="1">
                <a:solidFill>
                  <a:schemeClr val="accent1"/>
                </a:solidFill>
              </a:rPr>
              <a:t>health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savings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account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74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 err="1"/>
              <a:t>IIa</a:t>
            </a:r>
            <a:r>
              <a:rPr lang="cs-CZ" dirty="0"/>
              <a:t>. Standard </a:t>
            </a:r>
            <a:r>
              <a:rPr lang="cs-CZ" dirty="0" err="1"/>
              <a:t>deduction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21</a:t>
            </a:fld>
            <a:endParaRPr lang="cs-CZ"/>
          </a:p>
        </p:txBody>
      </p:sp>
      <p:graphicFrame>
        <p:nvGraphicFramePr>
          <p:cNvPr id="8" name="Group 40">
            <a:extLst>
              <a:ext uri="{FF2B5EF4-FFF2-40B4-BE49-F238E27FC236}">
                <a16:creationId xmlns:a16="http://schemas.microsoft.com/office/drawing/2014/main" id="{B5871737-05DE-473E-96E7-CB5A2CC1C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80833"/>
              </p:ext>
            </p:extLst>
          </p:nvPr>
        </p:nvGraphicFramePr>
        <p:xfrm>
          <a:off x="1420428" y="1176738"/>
          <a:ext cx="9188389" cy="413292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226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0472">
                  <a:extLst>
                    <a:ext uri="{9D8B030D-6E8A-4147-A177-3AD203B41FA5}">
                      <a16:colId xmlns:a16="http://schemas.microsoft.com/office/drawing/2014/main" val="2329607267"/>
                    </a:ext>
                  </a:extLst>
                </a:gridCol>
              </a:tblGrid>
              <a:tr h="708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Status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Standard </a:t>
                      </a:r>
                      <a:r>
                        <a:rPr kumimoji="0" lang="cs-CZ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deduction</a:t>
                      </a: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2020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Standard </a:t>
                      </a:r>
                      <a:r>
                        <a:rPr kumimoji="0" lang="cs-CZ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deduction</a:t>
                      </a: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2021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Standard </a:t>
                      </a:r>
                      <a:r>
                        <a:rPr kumimoji="0" lang="cs-CZ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deduction</a:t>
                      </a: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2022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Svobodný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$ 12 400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$ 12 550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$ 12 950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Manželé podávající společné daňové přiznání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$ 24 800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$ 25 100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$ 25 900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Manželé podávající samostatná daňová přiznání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$ 12 400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$ 12 550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$ 12 950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Hlava domácnosti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$ 18 650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$ 18 800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$ 19 400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Osoba závislá na příjmu někoho jiného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$ 1 100 / $ 350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$ 1 100 / $ 350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$ 1 150 / $ 400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72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 err="1"/>
              <a:t>IIb</a:t>
            </a:r>
            <a:r>
              <a:rPr lang="cs-CZ" dirty="0"/>
              <a:t>. </a:t>
            </a:r>
            <a:r>
              <a:rPr lang="cs-CZ" dirty="0" err="1"/>
              <a:t>Itemized</a:t>
            </a:r>
            <a:r>
              <a:rPr lang="cs-CZ" dirty="0"/>
              <a:t> </a:t>
            </a:r>
            <a:r>
              <a:rPr lang="cs-CZ" dirty="0" err="1"/>
              <a:t>deduction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úroky z hypoték a studentských půjček</a:t>
            </a:r>
          </a:p>
          <a:p>
            <a:r>
              <a:rPr lang="cs-CZ" dirty="0"/>
              <a:t>státní a místní daně z příjmů, z obratu nebo z nemovitých věcí</a:t>
            </a:r>
          </a:p>
          <a:p>
            <a:r>
              <a:rPr lang="cs-CZ" dirty="0"/>
              <a:t>ztráty z hazardu</a:t>
            </a:r>
          </a:p>
          <a:p>
            <a:r>
              <a:rPr lang="cs-CZ" dirty="0"/>
              <a:t>příspěvky na charitu</a:t>
            </a:r>
          </a:p>
          <a:p>
            <a:r>
              <a:rPr lang="cs-CZ" dirty="0"/>
              <a:t>zdravotní výdaje nad 7,5 % AGI</a:t>
            </a:r>
          </a:p>
          <a:p>
            <a:r>
              <a:rPr lang="cs-CZ" dirty="0"/>
              <a:t>škody nehrazené pojišťovnou nad 10 % AGI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96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III. </a:t>
            </a:r>
            <a:r>
              <a:rPr lang="en-US" dirty="0"/>
              <a:t>Personal exemption allowance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bylo do roku 2017 - $ 4 050</a:t>
            </a:r>
          </a:p>
          <a:p>
            <a:endParaRPr lang="cs-CZ" dirty="0"/>
          </a:p>
          <a:p>
            <a:r>
              <a:rPr lang="cs-CZ" dirty="0"/>
              <a:t>od 2018 suspendováno v souvislosti se zvýšením standard </a:t>
            </a:r>
            <a:r>
              <a:rPr lang="cs-CZ" dirty="0" err="1"/>
              <a:t>deduction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173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Sazba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/>
              <a:t>Základní sazba</a:t>
            </a:r>
          </a:p>
          <a:p>
            <a:pPr lvl="1"/>
            <a:r>
              <a:rPr lang="cs-CZ" dirty="0"/>
              <a:t>progresivní klouzavá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Sazba pro kapitálové příjmy</a:t>
            </a:r>
          </a:p>
          <a:p>
            <a:pPr lvl="1"/>
            <a:r>
              <a:rPr lang="cs-CZ" dirty="0"/>
              <a:t>krátkodobé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short</a:t>
            </a:r>
            <a:r>
              <a:rPr lang="cs-CZ" i="1" dirty="0">
                <a:solidFill>
                  <a:srgbClr val="D22D40"/>
                </a:solidFill>
              </a:rPr>
              <a:t>-term) </a:t>
            </a:r>
            <a:r>
              <a:rPr lang="cs-CZ" dirty="0"/>
              <a:t>– běžná sazba</a:t>
            </a:r>
          </a:p>
          <a:p>
            <a:pPr lvl="1"/>
            <a:r>
              <a:rPr lang="cs-CZ" dirty="0"/>
              <a:t>dlouhodobé </a:t>
            </a:r>
            <a:r>
              <a:rPr lang="cs-CZ" i="1" dirty="0">
                <a:solidFill>
                  <a:srgbClr val="D22D40"/>
                </a:solidFill>
              </a:rPr>
              <a:t>(long-term) </a:t>
            </a:r>
            <a:r>
              <a:rPr lang="cs-CZ" dirty="0"/>
              <a:t>– zvláštní sazba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89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I. Základní sazba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25</a:t>
            </a:fld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50EE7D1-B140-4776-B4AA-E498CF3CF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60313"/>
              </p:ext>
            </p:extLst>
          </p:nvPr>
        </p:nvGraphicFramePr>
        <p:xfrm>
          <a:off x="838200" y="1341442"/>
          <a:ext cx="10668988" cy="41039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402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2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196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Manželé podávající společně daňové přiznání</a:t>
                      </a:r>
                      <a:endParaRPr lang="cs-CZ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Hlava domácnosti</a:t>
                      </a:r>
                      <a:endParaRPr lang="cs-CZ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Jednotliví</a:t>
                      </a:r>
                      <a:r>
                        <a:rPr lang="cs-CZ" baseline="0" dirty="0"/>
                        <a:t> poplatníci</a:t>
                      </a:r>
                      <a:endParaRPr lang="cs-CZ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Manželé podávající samostatná daňová přiznání</a:t>
                      </a:r>
                      <a:endParaRPr lang="cs-CZ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Sazba </a:t>
                      </a:r>
                      <a:endParaRPr lang="cs-CZ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20 550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4 650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10 275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10 275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10 %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83 550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55 900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do 41 775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do 41 775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12 %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178 150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89 050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do 89 075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89 075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22 %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340 100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do 170 050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do 170 050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do 170 050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24 %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431 900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215 950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do 215 950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do 215 950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32 %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647 850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do 539 900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do 539 900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do 323 925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35 %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nad 647 850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nad 539 900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nad 539 900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nad 323 925</a:t>
                      </a:r>
                      <a:endParaRPr lang="cs-CZ" sz="14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37 %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06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II. Sazba pro kapitálové příjmy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26</a:t>
            </a:fld>
            <a:endParaRPr lang="cs-CZ"/>
          </a:p>
        </p:txBody>
      </p:sp>
      <p:graphicFrame>
        <p:nvGraphicFramePr>
          <p:cNvPr id="8" name="Group 40">
            <a:extLst>
              <a:ext uri="{FF2B5EF4-FFF2-40B4-BE49-F238E27FC236}">
                <a16:creationId xmlns:a16="http://schemas.microsoft.com/office/drawing/2014/main" id="{B5871737-05DE-473E-96E7-CB5A2CC1C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62782"/>
              </p:ext>
            </p:extLst>
          </p:nvPr>
        </p:nvGraphicFramePr>
        <p:xfrm>
          <a:off x="1501805" y="1577332"/>
          <a:ext cx="9188389" cy="348218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226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0472">
                  <a:extLst>
                    <a:ext uri="{9D8B030D-6E8A-4147-A177-3AD203B41FA5}">
                      <a16:colId xmlns:a16="http://schemas.microsoft.com/office/drawing/2014/main" val="2329607267"/>
                    </a:ext>
                  </a:extLst>
                </a:gridCol>
              </a:tblGrid>
              <a:tr h="708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Status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Sazba 0 %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Sazba 15 %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Sazba 20 %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Svobodný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 $  40 400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 $ 445 850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od $ 445 851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Manželé podávající společné daňové přiznání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 $ 80 800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 $ 501 600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od $ 501 601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Manželé podávající samostatná daňová přiznání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 $ 40 400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 $ 250 800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od $ 250 801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Hlava domácnosti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 $ 54 400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 $ 473 750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od $ 473 751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-1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30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en-US" dirty="0"/>
              <a:t>Alternative minimum tax (AMT)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minimální daň</a:t>
            </a:r>
          </a:p>
          <a:p>
            <a:pPr lvl="1"/>
            <a:r>
              <a:rPr lang="cs-CZ" dirty="0"/>
              <a:t>26 % z částku do částky alternativního minimálního zdanitelného příjmu</a:t>
            </a:r>
          </a:p>
          <a:p>
            <a:pPr lvl="1"/>
            <a:r>
              <a:rPr lang="cs-CZ" dirty="0"/>
              <a:t>28 % z částky nad částku alternativního minimálního zdanitelného příjmu</a:t>
            </a:r>
          </a:p>
          <a:p>
            <a:pPr lvl="1"/>
            <a:r>
              <a:rPr lang="cs-CZ" dirty="0"/>
              <a:t>AMT – $ 197 900</a:t>
            </a:r>
          </a:p>
          <a:p>
            <a:r>
              <a:rPr lang="cs-CZ" dirty="0"/>
              <a:t>vyňaté částky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exemption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amounts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pPr lvl="1"/>
            <a:r>
              <a:rPr lang="cs-CZ" i="1" dirty="0" err="1">
                <a:solidFill>
                  <a:srgbClr val="D22D40"/>
                </a:solidFill>
              </a:rPr>
              <a:t>individuals</a:t>
            </a:r>
            <a:r>
              <a:rPr lang="cs-CZ" dirty="0"/>
              <a:t> – $ 75 900</a:t>
            </a:r>
          </a:p>
          <a:p>
            <a:pPr lvl="1"/>
            <a:r>
              <a:rPr lang="cs-CZ" i="1" dirty="0" err="1">
                <a:solidFill>
                  <a:srgbClr val="D22D40"/>
                </a:solidFill>
              </a:rPr>
              <a:t>couples</a:t>
            </a:r>
            <a:r>
              <a:rPr lang="cs-CZ" dirty="0"/>
              <a:t> – $ 118 100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48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Slevy na dani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i="1" dirty="0" err="1">
                <a:solidFill>
                  <a:srgbClr val="D22D40"/>
                </a:solidFill>
              </a:rPr>
              <a:t>Child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Credit</a:t>
            </a:r>
            <a:endParaRPr lang="cs-CZ" i="1" dirty="0">
              <a:solidFill>
                <a:srgbClr val="D22D40"/>
              </a:solidFill>
            </a:endParaRPr>
          </a:p>
          <a:p>
            <a:pPr lvl="1"/>
            <a:r>
              <a:rPr lang="cs-CZ" dirty="0"/>
              <a:t>$ 3 600 na dítě do 6 let</a:t>
            </a:r>
          </a:p>
          <a:p>
            <a:pPr lvl="1"/>
            <a:r>
              <a:rPr lang="cs-CZ" dirty="0"/>
              <a:t>$ 3 000 na dítě od 6 do 17 let</a:t>
            </a:r>
          </a:p>
          <a:p>
            <a:pPr lvl="1"/>
            <a:r>
              <a:rPr lang="cs-CZ" dirty="0"/>
              <a:t>daňový bonus</a:t>
            </a:r>
          </a:p>
          <a:p>
            <a:r>
              <a:rPr lang="cs-CZ" i="1" dirty="0" err="1">
                <a:solidFill>
                  <a:srgbClr val="D22D40"/>
                </a:solidFill>
              </a:rPr>
              <a:t>Child</a:t>
            </a:r>
            <a:r>
              <a:rPr lang="cs-CZ" i="1" dirty="0">
                <a:solidFill>
                  <a:srgbClr val="D22D40"/>
                </a:solidFill>
              </a:rPr>
              <a:t> and </a:t>
            </a:r>
            <a:r>
              <a:rPr lang="cs-CZ" i="1" dirty="0" err="1">
                <a:solidFill>
                  <a:srgbClr val="D22D40"/>
                </a:solidFill>
              </a:rPr>
              <a:t>Dependent</a:t>
            </a:r>
            <a:r>
              <a:rPr lang="cs-CZ" i="1" dirty="0">
                <a:solidFill>
                  <a:srgbClr val="D22D40"/>
                </a:solidFill>
              </a:rPr>
              <a:t> Care </a:t>
            </a:r>
            <a:r>
              <a:rPr lang="cs-CZ" i="1" dirty="0" err="1">
                <a:solidFill>
                  <a:srgbClr val="D22D40"/>
                </a:solidFill>
              </a:rPr>
              <a:t>Credit</a:t>
            </a:r>
            <a:endParaRPr lang="cs-CZ" i="1" dirty="0">
              <a:solidFill>
                <a:srgbClr val="D22D40"/>
              </a:solidFill>
            </a:endParaRPr>
          </a:p>
          <a:p>
            <a:pPr lvl="1"/>
            <a:r>
              <a:rPr lang="cs-CZ" dirty="0"/>
              <a:t>20-35 % AGI</a:t>
            </a:r>
          </a:p>
          <a:p>
            <a:r>
              <a:rPr lang="cs-CZ" i="1" dirty="0" err="1">
                <a:solidFill>
                  <a:srgbClr val="D22D40"/>
                </a:solidFill>
              </a:rPr>
              <a:t>Earned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Income</a:t>
            </a:r>
            <a:r>
              <a:rPr lang="cs-CZ" i="1" dirty="0">
                <a:solidFill>
                  <a:srgbClr val="D22D40"/>
                </a:solidFill>
              </a:rPr>
              <a:t> Tax </a:t>
            </a:r>
            <a:r>
              <a:rPr lang="cs-CZ" i="1" dirty="0" err="1">
                <a:solidFill>
                  <a:srgbClr val="D22D40"/>
                </a:solidFill>
              </a:rPr>
              <a:t>Credit</a:t>
            </a:r>
            <a:endParaRPr lang="cs-CZ" i="1" dirty="0">
              <a:solidFill>
                <a:srgbClr val="D22D40"/>
              </a:solidFill>
            </a:endParaRPr>
          </a:p>
          <a:p>
            <a:pPr lvl="1"/>
            <a:r>
              <a:rPr lang="cs-CZ" dirty="0"/>
              <a:t>sleva pro nízkopříjmové poplatníky</a:t>
            </a:r>
          </a:p>
          <a:p>
            <a:pPr lvl="1"/>
            <a:r>
              <a:rPr lang="cs-CZ" dirty="0"/>
              <a:t>daňový bonus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28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F. 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zdaňovací období</a:t>
            </a:r>
          </a:p>
          <a:p>
            <a:pPr lvl="1"/>
            <a:r>
              <a:rPr lang="cs-CZ" dirty="0"/>
              <a:t>kalendářní nebo hospodářský rok</a:t>
            </a:r>
          </a:p>
          <a:p>
            <a:r>
              <a:rPr lang="cs-CZ" b="1" dirty="0"/>
              <a:t>daňové přiznání</a:t>
            </a:r>
          </a:p>
          <a:p>
            <a:pPr lvl="1"/>
            <a:r>
              <a:rPr lang="cs-CZ" dirty="0"/>
              <a:t>15. den 4. měsíce po období</a:t>
            </a:r>
          </a:p>
          <a:p>
            <a:pPr lvl="1"/>
            <a:r>
              <a:rPr lang="cs-CZ" dirty="0"/>
              <a:t>možnost prodloužení</a:t>
            </a:r>
          </a:p>
          <a:p>
            <a:r>
              <a:rPr lang="cs-CZ" b="1" dirty="0"/>
              <a:t>splatnost daně</a:t>
            </a:r>
          </a:p>
          <a:p>
            <a:pPr lvl="1"/>
            <a:r>
              <a:rPr lang="cs-CZ" dirty="0"/>
              <a:t>stejná jako lhůta pro daňové přiznání (neprodloužená), zálohy</a:t>
            </a:r>
          </a:p>
          <a:p>
            <a:r>
              <a:rPr lang="cs-CZ" b="1" dirty="0"/>
              <a:t>FATCA</a:t>
            </a:r>
          </a:p>
          <a:p>
            <a:pPr lvl="1"/>
            <a:r>
              <a:rPr lang="cs-CZ" dirty="0"/>
              <a:t>povinnost hlásit příjmy ze zahraničí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58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5"/>
            <a:ext cx="10515600" cy="1325563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59"/>
            <a:ext cx="5443847" cy="41750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Obecný úvod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Úrovně zdanění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Daň z příjmů fyzických osob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Daň z příjmů právnických osob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Daň na sociální pojištění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cs-CZ" dirty="0"/>
              <a:t>Daň na pojištění zaměstnanosti</a:t>
            </a:r>
          </a:p>
          <a:p>
            <a:pPr marL="624078" indent="-514350">
              <a:buFont typeface="+mj-lt"/>
              <a:buAutoNum type="arabicPeriod"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C82C40-64B6-4ECA-85EB-8E720B83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41117B3-CED7-4F9C-981E-99FD8F2E180B}"/>
              </a:ext>
            </a:extLst>
          </p:cNvPr>
          <p:cNvSpPr txBox="1">
            <a:spLocks/>
          </p:cNvSpPr>
          <p:nvPr/>
        </p:nvSpPr>
        <p:spPr>
          <a:xfrm>
            <a:off x="6282047" y="1341441"/>
            <a:ext cx="5443847" cy="41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 startAt="7"/>
              <a:defRPr/>
            </a:pPr>
            <a:r>
              <a:rPr lang="cs-CZ" dirty="0"/>
              <a:t>Daň z pozůstalosti a daň darovací</a:t>
            </a:r>
          </a:p>
          <a:p>
            <a:pPr marL="624078" indent="-514350">
              <a:buFont typeface="+mj-lt"/>
              <a:buAutoNum type="arabicPeriod" startAt="7"/>
              <a:defRPr/>
            </a:pPr>
            <a:r>
              <a:rPr lang="cs-CZ" dirty="0"/>
              <a:t>Převodní daň při přeskočení generace</a:t>
            </a:r>
          </a:p>
          <a:p>
            <a:pPr marL="624078" indent="-514350">
              <a:buFont typeface="+mj-lt"/>
              <a:buAutoNum type="arabicPeriod" startAt="7"/>
              <a:defRPr/>
            </a:pPr>
            <a:r>
              <a:rPr lang="cs-CZ" dirty="0"/>
              <a:t>Spotřební daně</a:t>
            </a:r>
          </a:p>
          <a:p>
            <a:pPr marL="624078" indent="-514350">
              <a:buFont typeface="+mj-lt"/>
              <a:buAutoNum type="arabicPeriod" startAt="7"/>
              <a:defRPr/>
            </a:pPr>
            <a:r>
              <a:rPr lang="cs-CZ" dirty="0"/>
              <a:t>Státní daně</a:t>
            </a:r>
          </a:p>
          <a:p>
            <a:pPr marL="624078" indent="-514350">
              <a:buFont typeface="+mj-lt"/>
              <a:buAutoNum type="arabicPeriod" startAt="7"/>
              <a:defRPr/>
            </a:pPr>
            <a:r>
              <a:rPr lang="cs-CZ" dirty="0"/>
              <a:t>General Sales Tax</a:t>
            </a:r>
          </a:p>
        </p:txBody>
      </p:sp>
    </p:spTree>
    <p:extLst>
      <p:ext uri="{BB962C8B-B14F-4D97-AF65-F5344CB8AC3E}">
        <p14:creationId xmlns:p14="http://schemas.microsoft.com/office/powerpoint/2010/main" val="318818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4. Daň z příjmů právnických osob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681037" indent="-571500">
              <a:buFont typeface="+mj-lt"/>
              <a:buAutoNum type="alphaUcPeriod"/>
            </a:pPr>
            <a:r>
              <a:rPr lang="cs-CZ" dirty="0"/>
              <a:t>Subjekt</a:t>
            </a:r>
          </a:p>
          <a:p>
            <a:pPr marL="681037" indent="-571500">
              <a:buFont typeface="+mj-lt"/>
              <a:buAutoNum type="alphaUcPeriod"/>
            </a:pPr>
            <a:r>
              <a:rPr lang="cs-CZ" dirty="0"/>
              <a:t>Předmět</a:t>
            </a:r>
          </a:p>
          <a:p>
            <a:pPr marL="681037" indent="-571500">
              <a:buFont typeface="+mj-lt"/>
              <a:buAutoNum type="alphaUcPeriod"/>
            </a:pPr>
            <a:r>
              <a:rPr lang="cs-CZ" dirty="0"/>
              <a:t>Základ</a:t>
            </a:r>
          </a:p>
          <a:p>
            <a:pPr marL="681037" indent="-571500">
              <a:buFont typeface="+mj-lt"/>
              <a:buAutoNum type="alphaUcPeriod"/>
            </a:pPr>
            <a:r>
              <a:rPr lang="cs-CZ" dirty="0"/>
              <a:t>Sazba</a:t>
            </a:r>
          </a:p>
          <a:p>
            <a:pPr marL="681037" indent="-571500">
              <a:buFont typeface="+mj-lt"/>
              <a:buAutoNum type="alphaUcPeriod"/>
            </a:pPr>
            <a:r>
              <a:rPr lang="cs-CZ" dirty="0"/>
              <a:t>Správa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179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Subjekty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b="1" dirty="0"/>
              <a:t>právnické osoby</a:t>
            </a:r>
          </a:p>
          <a:p>
            <a:pPr lvl="1">
              <a:spcBef>
                <a:spcPts val="0"/>
              </a:spcBef>
            </a:pPr>
            <a:r>
              <a:rPr lang="cs-CZ" sz="2200" dirty="0"/>
              <a:t>místo inkorporace</a:t>
            </a:r>
          </a:p>
          <a:p>
            <a:pPr lvl="1">
              <a:spcBef>
                <a:spcPts val="0"/>
              </a:spcBef>
            </a:pPr>
            <a:r>
              <a:rPr lang="cs-CZ" sz="2200" dirty="0"/>
              <a:t>S </a:t>
            </a:r>
            <a:r>
              <a:rPr lang="cs-CZ" sz="2200" dirty="0" err="1"/>
              <a:t>corporations</a:t>
            </a:r>
            <a:endParaRPr lang="cs-CZ" sz="2200" dirty="0"/>
          </a:p>
          <a:p>
            <a:pPr lvl="2">
              <a:spcBef>
                <a:spcPts val="0"/>
              </a:spcBef>
            </a:pPr>
            <a:r>
              <a:rPr lang="cs-CZ" sz="1800" dirty="0"/>
              <a:t>volba být daňově transparentní</a:t>
            </a:r>
          </a:p>
          <a:p>
            <a:pPr lvl="2">
              <a:spcBef>
                <a:spcPts val="0"/>
              </a:spcBef>
            </a:pPr>
            <a:r>
              <a:rPr lang="cs-CZ" sz="1800" dirty="0"/>
              <a:t>řada podmínek</a:t>
            </a:r>
          </a:p>
          <a:p>
            <a:pPr lvl="1">
              <a:spcBef>
                <a:spcPts val="0"/>
              </a:spcBef>
            </a:pPr>
            <a:r>
              <a:rPr lang="cs-CZ" sz="2200" dirty="0"/>
              <a:t>C </a:t>
            </a:r>
            <a:r>
              <a:rPr lang="cs-CZ" sz="2200" dirty="0" err="1"/>
              <a:t>corporations</a:t>
            </a:r>
            <a:endParaRPr lang="cs-CZ" sz="2200" dirty="0"/>
          </a:p>
          <a:p>
            <a:pPr>
              <a:spcBef>
                <a:spcPts val="0"/>
              </a:spcBef>
            </a:pPr>
            <a:r>
              <a:rPr lang="cs-CZ" b="1" dirty="0"/>
              <a:t>investiční entity</a:t>
            </a:r>
          </a:p>
          <a:p>
            <a:pPr lvl="1">
              <a:spcBef>
                <a:spcPts val="0"/>
              </a:spcBef>
            </a:pPr>
            <a:r>
              <a:rPr lang="cs-CZ" sz="2200" dirty="0" err="1"/>
              <a:t>RICs</a:t>
            </a:r>
            <a:r>
              <a:rPr lang="cs-CZ" sz="2200" dirty="0"/>
              <a:t> a </a:t>
            </a:r>
            <a:r>
              <a:rPr lang="cs-CZ" sz="2200" dirty="0" err="1"/>
              <a:t>REITs</a:t>
            </a:r>
            <a:endParaRPr lang="cs-CZ" sz="2200" dirty="0"/>
          </a:p>
          <a:p>
            <a:pPr lvl="1">
              <a:spcBef>
                <a:spcPts val="0"/>
              </a:spcBef>
            </a:pPr>
            <a:r>
              <a:rPr lang="cs-CZ" sz="2200" dirty="0" err="1"/>
              <a:t>REMICs</a:t>
            </a:r>
            <a:r>
              <a:rPr lang="cs-CZ" sz="2200" dirty="0"/>
              <a:t> a </a:t>
            </a:r>
            <a:r>
              <a:rPr lang="cs-CZ" sz="2200" dirty="0" err="1"/>
              <a:t>FASITs</a:t>
            </a:r>
            <a:endParaRPr lang="cs-CZ" sz="2200" dirty="0"/>
          </a:p>
          <a:p>
            <a:pPr>
              <a:spcBef>
                <a:spcPts val="0"/>
              </a:spcBef>
            </a:pPr>
            <a:r>
              <a:rPr lang="cs-CZ" b="1" dirty="0" err="1"/>
              <a:t>partnerships</a:t>
            </a:r>
            <a:r>
              <a:rPr lang="cs-CZ" b="1" dirty="0"/>
              <a:t> a </a:t>
            </a:r>
            <a:r>
              <a:rPr lang="cs-CZ" b="1" dirty="0" err="1"/>
              <a:t>LLCs</a:t>
            </a:r>
            <a:endParaRPr lang="cs-CZ" b="1" dirty="0"/>
          </a:p>
          <a:p>
            <a:pPr lvl="1">
              <a:spcBef>
                <a:spcPts val="0"/>
              </a:spcBef>
            </a:pPr>
            <a:r>
              <a:rPr lang="cs-CZ" sz="2200" dirty="0"/>
              <a:t>mohou být daňově </a:t>
            </a:r>
            <a:r>
              <a:rPr lang="cs-CZ" sz="2200" dirty="0" err="1"/>
              <a:t>transparetní</a:t>
            </a: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04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Předmět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syntetická daň</a:t>
            </a:r>
          </a:p>
          <a:p>
            <a:pPr lvl="1"/>
            <a:r>
              <a:rPr lang="cs-CZ" dirty="0"/>
              <a:t>celosvětový příjem (příjmy ze zdrojů v USA a ze zdrojů v zahraničí)</a:t>
            </a:r>
          </a:p>
          <a:p>
            <a:endParaRPr lang="cs-CZ" dirty="0"/>
          </a:p>
          <a:p>
            <a:r>
              <a:rPr lang="cs-CZ" b="1" dirty="0"/>
              <a:t>příjmy osvobozené od daně</a:t>
            </a:r>
          </a:p>
          <a:p>
            <a:pPr lvl="1"/>
            <a:r>
              <a:rPr lang="cs-CZ" dirty="0"/>
              <a:t>úroky z některých státních a komunálních dluhopisů</a:t>
            </a:r>
          </a:p>
          <a:p>
            <a:pPr lvl="1"/>
            <a:r>
              <a:rPr lang="cs-CZ" dirty="0"/>
              <a:t>kapitálové příspěvky …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287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Základ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hrubý příjem</a:t>
            </a:r>
          </a:p>
          <a:p>
            <a:endParaRPr lang="cs-CZ" dirty="0"/>
          </a:p>
          <a:p>
            <a:r>
              <a:rPr lang="cs-CZ" dirty="0"/>
              <a:t>daňové a nedaňové výdaje</a:t>
            </a:r>
          </a:p>
          <a:p>
            <a:endParaRPr lang="cs-CZ" dirty="0"/>
          </a:p>
          <a:p>
            <a:r>
              <a:rPr lang="cs-CZ" dirty="0"/>
              <a:t>daňové odpisy</a:t>
            </a:r>
          </a:p>
          <a:p>
            <a:pPr lvl="1"/>
            <a:r>
              <a:rPr lang="cs-CZ" dirty="0"/>
              <a:t>majetek</a:t>
            </a:r>
          </a:p>
          <a:p>
            <a:pPr lvl="1"/>
            <a:r>
              <a:rPr lang="cs-CZ" dirty="0"/>
              <a:t>doba odpisování od 3 do 50 let</a:t>
            </a:r>
          </a:p>
          <a:p>
            <a:pPr lvl="1"/>
            <a:r>
              <a:rPr lang="cs-CZ" dirty="0"/>
              <a:t>metody odpisování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373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Sazba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25760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do konce roku 2017: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 roku 2018 lineární sazba ve výši 21 %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34</a:t>
            </a:fld>
            <a:endParaRPr lang="cs-CZ"/>
          </a:p>
        </p:txBody>
      </p:sp>
      <p:graphicFrame>
        <p:nvGraphicFramePr>
          <p:cNvPr id="5" name="Group 147">
            <a:extLst>
              <a:ext uri="{FF2B5EF4-FFF2-40B4-BE49-F238E27FC236}">
                <a16:creationId xmlns:a16="http://schemas.microsoft.com/office/drawing/2014/main" id="{BAA19849-6D79-4096-AC0B-E9AFB58991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220812"/>
              </p:ext>
            </p:extLst>
          </p:nvPr>
        </p:nvGraphicFramePr>
        <p:xfrm>
          <a:off x="2984511" y="1741269"/>
          <a:ext cx="6222978" cy="3212130"/>
        </p:xfrm>
        <a:graphic>
          <a:graphicData uri="http://schemas.openxmlformats.org/drawingml/2006/table">
            <a:tbl>
              <a:tblPr firstCol="1"/>
              <a:tblGrid>
                <a:gridCol w="1160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Zdanitelný příjem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Times New Roman" pitchFamily="18" charset="0"/>
                        </a:rPr>
                        <a:t>Od</a:t>
                      </a:r>
                    </a:p>
                  </a:txBody>
                  <a:tcPr marL="90000" marR="90000" marT="46800" marB="468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Times New Roman" pitchFamily="18" charset="0"/>
                        </a:rPr>
                        <a:t>Do</a:t>
                      </a:r>
                    </a:p>
                  </a:txBody>
                  <a:tcPr marL="90000" marR="90000" marT="46800" marB="468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Daň</a:t>
                      </a:r>
                    </a:p>
                  </a:txBody>
                  <a:tcPr marL="90000" marR="90000" marT="46800" marB="468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Times New Roman" pitchFamily="18" charset="0"/>
                        </a:rPr>
                        <a:t>z částky přesahující</a:t>
                      </a:r>
                    </a:p>
                  </a:txBody>
                  <a:tcPr marL="90000" marR="90000" marT="46800" marB="468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8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50,000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15%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-0-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50,001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75,000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$ 7,500 + 25%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$50,000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8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75,001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100,000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13,750 + 34%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75,000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8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100,001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335,000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22,250 + 39%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100,000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335,001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10,000,000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113,900 + 34%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335,000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10,000,001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15,000,000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3,400,000 + 35%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10,000,000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15,000,001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18,333,333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5,150,000 + 38%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15,000,000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18,333,333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—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35%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-0-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037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zdaňovací období</a:t>
            </a:r>
          </a:p>
          <a:p>
            <a:pPr lvl="1"/>
            <a:r>
              <a:rPr lang="cs-CZ" dirty="0"/>
              <a:t>kalendářní nebo hospodářský rok</a:t>
            </a:r>
          </a:p>
          <a:p>
            <a:r>
              <a:rPr lang="cs-CZ" b="1" dirty="0"/>
              <a:t>daňové přiznání</a:t>
            </a:r>
          </a:p>
          <a:p>
            <a:pPr lvl="1"/>
            <a:r>
              <a:rPr lang="cs-CZ" dirty="0"/>
              <a:t>15. den 4. měsíce po období</a:t>
            </a:r>
          </a:p>
          <a:p>
            <a:pPr lvl="1"/>
            <a:r>
              <a:rPr lang="cs-CZ" dirty="0"/>
              <a:t>možnost prodloužení</a:t>
            </a:r>
          </a:p>
          <a:p>
            <a:r>
              <a:rPr lang="cs-CZ" b="1" dirty="0"/>
              <a:t>splatnost daně</a:t>
            </a:r>
          </a:p>
          <a:p>
            <a:pPr lvl="1"/>
            <a:r>
              <a:rPr lang="cs-CZ" dirty="0"/>
              <a:t>stejná jako lhůta pro daňové přiznání (neprodloužená)</a:t>
            </a:r>
          </a:p>
          <a:p>
            <a:pPr lvl="1"/>
            <a:r>
              <a:rPr lang="cs-CZ" dirty="0"/>
              <a:t>zálohy (25 %)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196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5. Daň na sociální pojištění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D22D40"/>
                </a:solidFill>
              </a:rPr>
              <a:t>FICA – Federal Insurance Contributions Act</a:t>
            </a:r>
          </a:p>
          <a:p>
            <a:pPr lvl="1"/>
            <a:r>
              <a:rPr lang="en-US" dirty="0"/>
              <a:t>OASDI – 6,2 %</a:t>
            </a:r>
          </a:p>
          <a:p>
            <a:pPr lvl="1"/>
            <a:r>
              <a:rPr lang="en-US" dirty="0"/>
              <a:t>Medicare</a:t>
            </a:r>
            <a:r>
              <a:rPr lang="cs-CZ" dirty="0"/>
              <a:t> (HI Tax)</a:t>
            </a:r>
            <a:r>
              <a:rPr lang="en-US" dirty="0"/>
              <a:t> – 1,45 %</a:t>
            </a:r>
          </a:p>
          <a:p>
            <a:endParaRPr lang="cs-CZ" dirty="0"/>
          </a:p>
          <a:p>
            <a:r>
              <a:rPr lang="en-US" i="1" dirty="0">
                <a:solidFill>
                  <a:srgbClr val="D22D40"/>
                </a:solidFill>
              </a:rPr>
              <a:t>SECA – Self-Employment Contributions Act</a:t>
            </a:r>
          </a:p>
          <a:p>
            <a:pPr lvl="1"/>
            <a:r>
              <a:rPr lang="en-US" dirty="0"/>
              <a:t>OASDI – 1</a:t>
            </a:r>
            <a:r>
              <a:rPr lang="cs-CZ" dirty="0"/>
              <a:t>2</a:t>
            </a:r>
            <a:r>
              <a:rPr lang="en-US" dirty="0"/>
              <a:t>,4 %</a:t>
            </a:r>
          </a:p>
          <a:p>
            <a:pPr lvl="1"/>
            <a:r>
              <a:rPr lang="en-US" dirty="0"/>
              <a:t>Medicare</a:t>
            </a:r>
            <a:r>
              <a:rPr lang="cs-CZ" dirty="0"/>
              <a:t> (HI Tax)</a:t>
            </a:r>
            <a:r>
              <a:rPr lang="en-US" dirty="0"/>
              <a:t> – 2,9</a:t>
            </a:r>
            <a:r>
              <a:rPr lang="cs-CZ" dirty="0"/>
              <a:t> </a:t>
            </a:r>
            <a:r>
              <a:rPr lang="en-US" dirty="0"/>
              <a:t>%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143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6. Daň na pojištění zaměstnanosti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D22D40"/>
                </a:solidFill>
              </a:rPr>
              <a:t>FUTA – Federal Unemployment Tax Act</a:t>
            </a:r>
          </a:p>
          <a:p>
            <a:pPr lvl="1"/>
            <a:r>
              <a:rPr lang="en-US" dirty="0"/>
              <a:t>6 %</a:t>
            </a:r>
            <a:r>
              <a:rPr lang="cs-CZ" dirty="0"/>
              <a:t> z prvních 7 000 USD mzdy každého zaměstnance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368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7. Daň z pozůstalosti a daň darovací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společný systém</a:t>
            </a:r>
          </a:p>
          <a:p>
            <a:r>
              <a:rPr lang="cs-CZ" dirty="0"/>
              <a:t>daň z pozůstalosti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Estate</a:t>
            </a:r>
            <a:r>
              <a:rPr lang="cs-CZ" i="1" dirty="0">
                <a:solidFill>
                  <a:srgbClr val="D22D40"/>
                </a:solidFill>
              </a:rPr>
              <a:t> Tax)</a:t>
            </a:r>
          </a:p>
          <a:p>
            <a:pPr lvl="1"/>
            <a:r>
              <a:rPr lang="cs-CZ" dirty="0"/>
              <a:t>částka vyňatá ze zdanění ($ 12 060 000)</a:t>
            </a:r>
          </a:p>
          <a:p>
            <a:r>
              <a:rPr lang="cs-CZ" dirty="0"/>
              <a:t>daň darovací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Gift</a:t>
            </a:r>
            <a:r>
              <a:rPr lang="cs-CZ" i="1" dirty="0">
                <a:solidFill>
                  <a:srgbClr val="D22D40"/>
                </a:solidFill>
              </a:rPr>
              <a:t> Tax)</a:t>
            </a:r>
          </a:p>
          <a:p>
            <a:pPr lvl="1"/>
            <a:r>
              <a:rPr lang="cs-CZ" dirty="0"/>
              <a:t>poplatníkem dárce</a:t>
            </a:r>
          </a:p>
          <a:p>
            <a:pPr lvl="1"/>
            <a:r>
              <a:rPr lang="cs-CZ" dirty="0"/>
              <a:t>osvobození darů do $ 16 000 za rok</a:t>
            </a:r>
          </a:p>
          <a:p>
            <a:r>
              <a:rPr lang="cs-CZ" dirty="0"/>
              <a:t>sazby</a:t>
            </a:r>
          </a:p>
          <a:p>
            <a:pPr lvl="1"/>
            <a:r>
              <a:rPr lang="cs-CZ" dirty="0"/>
              <a:t>klouzavě progresivní (18-40 %)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500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799618" cy="1325563"/>
          </a:xfrm>
        </p:spPr>
        <p:txBody>
          <a:bodyPr/>
          <a:lstStyle/>
          <a:p>
            <a:r>
              <a:rPr lang="cs-CZ" dirty="0"/>
              <a:t>8. Převodní daň při přeskočení 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i="1" dirty="0" err="1">
                <a:solidFill>
                  <a:srgbClr val="D22D40"/>
                </a:solidFill>
              </a:rPr>
              <a:t>generation-skipping</a:t>
            </a:r>
            <a:r>
              <a:rPr lang="cs-CZ" i="1" dirty="0">
                <a:solidFill>
                  <a:srgbClr val="D22D40"/>
                </a:solidFill>
              </a:rPr>
              <a:t> transfer tax</a:t>
            </a:r>
          </a:p>
          <a:p>
            <a:r>
              <a:rPr lang="cs-CZ" dirty="0"/>
              <a:t>cílem uložit daň darovací nebo z pozůstalosti každé generaci</a:t>
            </a:r>
          </a:p>
          <a:p>
            <a:r>
              <a:rPr lang="cs-CZ" dirty="0"/>
              <a:t>nabyvatel </a:t>
            </a:r>
          </a:p>
          <a:p>
            <a:pPr lvl="1"/>
            <a:r>
              <a:rPr lang="cs-CZ" dirty="0"/>
              <a:t>příbuzný mladší o dvě a více generací</a:t>
            </a:r>
          </a:p>
          <a:p>
            <a:pPr lvl="1"/>
            <a:r>
              <a:rPr lang="cs-CZ" dirty="0"/>
              <a:t>nespříznění mladší o 37,5 roku</a:t>
            </a:r>
          </a:p>
          <a:p>
            <a:r>
              <a:rPr lang="cs-CZ" dirty="0"/>
              <a:t>plátcem převodce</a:t>
            </a:r>
          </a:p>
          <a:p>
            <a:r>
              <a:rPr lang="cs-CZ" dirty="0"/>
              <a:t>částka vyňatá ze zdanění ($ 12 060 000)</a:t>
            </a:r>
          </a:p>
          <a:p>
            <a:r>
              <a:rPr lang="cs-CZ" dirty="0"/>
              <a:t>sazba </a:t>
            </a:r>
          </a:p>
          <a:p>
            <a:pPr lvl="1"/>
            <a:r>
              <a:rPr lang="cs-CZ" dirty="0"/>
              <a:t>lineární (40 %)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93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Obecný 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623887" indent="-514350">
              <a:buFont typeface="+mj-lt"/>
              <a:buAutoNum type="alphaUcPeriod"/>
            </a:pPr>
            <a:r>
              <a:rPr lang="cs-CZ" dirty="0"/>
              <a:t>Státoprávní uspořádání</a:t>
            </a:r>
          </a:p>
          <a:p>
            <a:pPr marL="623887" indent="-514350">
              <a:buFont typeface="+mj-lt"/>
              <a:buAutoNum type="alphaUcPeriod"/>
            </a:pPr>
            <a:r>
              <a:rPr lang="cs-CZ" dirty="0"/>
              <a:t>Území</a:t>
            </a:r>
          </a:p>
          <a:p>
            <a:pPr marL="623887" indent="-514350">
              <a:buFont typeface="+mj-lt"/>
              <a:buAutoNum type="alphaUcPeriod"/>
            </a:pPr>
            <a:r>
              <a:rPr lang="cs-CZ" dirty="0"/>
              <a:t>Příjmy a výdaje federálního rozpočtu</a:t>
            </a:r>
          </a:p>
          <a:p>
            <a:pPr marL="623887" indent="-514350">
              <a:buFont typeface="+mj-lt"/>
              <a:buAutoNum type="alphaUcPeriod"/>
            </a:pPr>
            <a:r>
              <a:rPr lang="cs-CZ" dirty="0"/>
              <a:t>Daňové příjmy federálního rozpočtu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840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9. Spotřební daně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daně z paliv</a:t>
            </a:r>
          </a:p>
          <a:p>
            <a:r>
              <a:rPr lang="cs-CZ" dirty="0"/>
              <a:t>daň z alkoholu, daň z piva, daň z vína  </a:t>
            </a:r>
          </a:p>
          <a:p>
            <a:r>
              <a:rPr lang="cs-CZ" dirty="0"/>
              <a:t>daň z tabáku</a:t>
            </a:r>
          </a:p>
          <a:p>
            <a:r>
              <a:rPr lang="cs-CZ" dirty="0"/>
              <a:t>daně k ochraně životního prostředí</a:t>
            </a:r>
          </a:p>
          <a:p>
            <a:r>
              <a:rPr lang="cs-CZ" dirty="0"/>
              <a:t>daň z telekomunikačních služeb</a:t>
            </a:r>
          </a:p>
          <a:p>
            <a:r>
              <a:rPr lang="cs-CZ" dirty="0"/>
              <a:t>daň z letecké přepravy</a:t>
            </a:r>
          </a:p>
          <a:p>
            <a:r>
              <a:rPr lang="cs-CZ" dirty="0"/>
              <a:t>daně na průmyslové zboží</a:t>
            </a:r>
          </a:p>
          <a:p>
            <a:r>
              <a:rPr lang="cs-CZ" dirty="0"/>
              <a:t>daně z prodeje nákladních aut, přívěsů a traktorů</a:t>
            </a:r>
          </a:p>
          <a:p>
            <a:r>
              <a:rPr lang="cs-CZ" dirty="0"/>
              <a:t>daň z lodní osobní přepravy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19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10. Státní daně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přímé </a:t>
            </a:r>
          </a:p>
          <a:p>
            <a:pPr lvl="1"/>
            <a:r>
              <a:rPr lang="cs-CZ" dirty="0"/>
              <a:t>daň z příjmů fyzických osob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state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individual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income</a:t>
            </a:r>
            <a:r>
              <a:rPr lang="cs-CZ" i="1" dirty="0">
                <a:solidFill>
                  <a:srgbClr val="D22D40"/>
                </a:solidFill>
              </a:rPr>
              <a:t> tax)</a:t>
            </a:r>
          </a:p>
          <a:p>
            <a:pPr lvl="1"/>
            <a:r>
              <a:rPr lang="cs-CZ" dirty="0"/>
              <a:t>daň z příjmů právnických osob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state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corporate</a:t>
            </a:r>
            <a:r>
              <a:rPr lang="cs-CZ" i="1" dirty="0">
                <a:solidFill>
                  <a:srgbClr val="D22D40"/>
                </a:solidFill>
              </a:rPr>
              <a:t> </a:t>
            </a:r>
            <a:r>
              <a:rPr lang="cs-CZ" i="1" dirty="0" err="1">
                <a:solidFill>
                  <a:srgbClr val="D22D40"/>
                </a:solidFill>
              </a:rPr>
              <a:t>income</a:t>
            </a:r>
            <a:r>
              <a:rPr lang="cs-CZ" i="1" dirty="0">
                <a:solidFill>
                  <a:srgbClr val="D22D40"/>
                </a:solidFill>
              </a:rPr>
              <a:t> tax)</a:t>
            </a:r>
          </a:p>
          <a:p>
            <a:pPr lvl="1"/>
            <a:r>
              <a:rPr lang="cs-CZ" dirty="0"/>
              <a:t>daň z majetku </a:t>
            </a:r>
            <a:r>
              <a:rPr lang="cs-CZ" i="1" dirty="0">
                <a:solidFill>
                  <a:srgbClr val="D22D40"/>
                </a:solidFill>
              </a:rPr>
              <a:t>(net </a:t>
            </a:r>
            <a:r>
              <a:rPr lang="cs-CZ" i="1" dirty="0" err="1">
                <a:solidFill>
                  <a:srgbClr val="D22D40"/>
                </a:solidFill>
              </a:rPr>
              <a:t>worth</a:t>
            </a:r>
            <a:r>
              <a:rPr lang="cs-CZ" i="1" dirty="0">
                <a:solidFill>
                  <a:srgbClr val="D22D40"/>
                </a:solidFill>
              </a:rPr>
              <a:t> tax)</a:t>
            </a:r>
          </a:p>
          <a:p>
            <a:pPr lvl="1"/>
            <a:r>
              <a:rPr lang="cs-CZ" dirty="0"/>
              <a:t>daň z pozůstalosti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estate</a:t>
            </a:r>
            <a:r>
              <a:rPr lang="cs-CZ" i="1" dirty="0">
                <a:solidFill>
                  <a:srgbClr val="D22D40"/>
                </a:solidFill>
              </a:rPr>
              <a:t> tax)</a:t>
            </a:r>
          </a:p>
          <a:p>
            <a:pPr lvl="1"/>
            <a:r>
              <a:rPr lang="cs-CZ" dirty="0"/>
              <a:t>daň dědická </a:t>
            </a:r>
            <a:r>
              <a:rPr lang="cs-CZ" i="1" dirty="0">
                <a:solidFill>
                  <a:srgbClr val="D22D40"/>
                </a:solidFill>
              </a:rPr>
              <a:t>(inheritance tax)</a:t>
            </a:r>
          </a:p>
          <a:p>
            <a:r>
              <a:rPr lang="cs-CZ" b="1" dirty="0"/>
              <a:t>nepřímé</a:t>
            </a:r>
          </a:p>
          <a:p>
            <a:pPr lvl="1"/>
            <a:r>
              <a:rPr lang="cs-CZ" dirty="0"/>
              <a:t>všeobecná prodejní daň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general</a:t>
            </a:r>
            <a:r>
              <a:rPr lang="cs-CZ" i="1" dirty="0">
                <a:solidFill>
                  <a:srgbClr val="D22D40"/>
                </a:solidFill>
              </a:rPr>
              <a:t> sales tax)</a:t>
            </a:r>
          </a:p>
          <a:p>
            <a:pPr lvl="1"/>
            <a:r>
              <a:rPr lang="cs-CZ" dirty="0"/>
              <a:t>užívací daň </a:t>
            </a:r>
            <a:r>
              <a:rPr lang="cs-CZ" i="1" dirty="0">
                <a:solidFill>
                  <a:srgbClr val="D22D40"/>
                </a:solidFill>
              </a:rPr>
              <a:t>(use tax)</a:t>
            </a:r>
          </a:p>
          <a:p>
            <a:pPr lvl="1"/>
            <a:r>
              <a:rPr lang="cs-CZ" dirty="0"/>
              <a:t>selektivní prodejní daně </a:t>
            </a:r>
            <a:r>
              <a:rPr lang="cs-CZ" i="1" dirty="0">
                <a:solidFill>
                  <a:srgbClr val="D22D40"/>
                </a:solidFill>
              </a:rPr>
              <a:t>(</a:t>
            </a:r>
            <a:r>
              <a:rPr lang="cs-CZ" i="1" dirty="0" err="1">
                <a:solidFill>
                  <a:srgbClr val="D22D40"/>
                </a:solidFill>
              </a:rPr>
              <a:t>selective</a:t>
            </a:r>
            <a:r>
              <a:rPr lang="cs-CZ" i="1" dirty="0">
                <a:solidFill>
                  <a:srgbClr val="D22D40"/>
                </a:solidFill>
              </a:rPr>
              <a:t> sales </a:t>
            </a:r>
            <a:r>
              <a:rPr lang="cs-CZ" i="1" dirty="0" err="1">
                <a:solidFill>
                  <a:srgbClr val="D22D40"/>
                </a:solidFill>
              </a:rPr>
              <a:t>taxes</a:t>
            </a:r>
            <a:r>
              <a:rPr lang="cs-CZ" i="1" dirty="0">
                <a:solidFill>
                  <a:srgbClr val="D22D40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10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11. General Sales Tax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zdaňuje </a:t>
            </a:r>
            <a:r>
              <a:rPr lang="cs-CZ" i="1" dirty="0">
                <a:solidFill>
                  <a:srgbClr val="D22D40"/>
                </a:solidFill>
              </a:rPr>
              <a:t>retail </a:t>
            </a:r>
            <a:r>
              <a:rPr lang="cs-CZ" i="1" dirty="0" err="1">
                <a:solidFill>
                  <a:srgbClr val="D22D40"/>
                </a:solidFill>
              </a:rPr>
              <a:t>sale</a:t>
            </a:r>
            <a:endParaRPr lang="cs-CZ" i="1" dirty="0">
              <a:solidFill>
                <a:srgbClr val="D22D40"/>
              </a:solidFill>
            </a:endParaRPr>
          </a:p>
          <a:p>
            <a:r>
              <a:rPr lang="cs-CZ" dirty="0"/>
              <a:t>poplatník</a:t>
            </a:r>
          </a:p>
          <a:p>
            <a:pPr lvl="1"/>
            <a:r>
              <a:rPr lang="cs-CZ" dirty="0"/>
              <a:t>obchodník</a:t>
            </a:r>
          </a:p>
          <a:p>
            <a:pPr lvl="1"/>
            <a:r>
              <a:rPr lang="cs-CZ" dirty="0"/>
              <a:t>kupující, ale zdanění řeší obchodník v pozici plátce daně</a:t>
            </a:r>
          </a:p>
          <a:p>
            <a:r>
              <a:rPr lang="cs-CZ" dirty="0"/>
              <a:t>plátcem každý obchodník – je třeba se registrovat v příslušném státě</a:t>
            </a:r>
          </a:p>
          <a:p>
            <a:r>
              <a:rPr lang="cs-CZ" dirty="0"/>
              <a:t>zdaňuje se i v případě, že obchodník nemá </a:t>
            </a:r>
            <a:r>
              <a:rPr lang="cs-CZ" i="1" dirty="0" err="1">
                <a:solidFill>
                  <a:srgbClr val="D22D40"/>
                </a:solidFill>
              </a:rPr>
              <a:t>physical</a:t>
            </a:r>
            <a:r>
              <a:rPr lang="cs-CZ" i="1" dirty="0">
                <a:solidFill>
                  <a:srgbClr val="D22D40"/>
                </a:solidFill>
              </a:rPr>
              <a:t> presence </a:t>
            </a:r>
            <a:r>
              <a:rPr lang="cs-CZ" dirty="0"/>
              <a:t>v daném státě (</a:t>
            </a:r>
            <a:r>
              <a:rPr lang="cs-CZ" dirty="0" err="1"/>
              <a:t>South</a:t>
            </a:r>
            <a:r>
              <a:rPr lang="cs-CZ" dirty="0"/>
              <a:t> Dakota v.  </a:t>
            </a:r>
            <a:r>
              <a:rPr lang="cs-CZ" dirty="0" err="1"/>
              <a:t>Wayfair</a:t>
            </a:r>
            <a:r>
              <a:rPr lang="cs-CZ" dirty="0"/>
              <a:t>, Inc. / 2018)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11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11. General Sales Tax – průměrné sazby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43</a:t>
            </a:fld>
            <a:endParaRPr lang="cs-CZ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1B1C5E-B5F6-1493-A718-9283B72F2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37" y="1020141"/>
            <a:ext cx="7341325" cy="45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86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E3CD23B-BC98-40ED-834E-4BED1CE77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/>
              <a:t>Děkuji za pozornost!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Ondřej Málek</a:t>
            </a:r>
          </a:p>
          <a:p>
            <a:r>
              <a:rPr lang="cs-CZ" dirty="0"/>
              <a:t>m</a:t>
            </a:r>
            <a:r>
              <a:rPr lang="cs-CZ" sz="2400" dirty="0"/>
              <a:t>alek</a:t>
            </a:r>
            <a:r>
              <a:rPr lang="cs-CZ" dirty="0"/>
              <a:t>@prf.cuni.cz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68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Státoprávní uspořádání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6F0C4F-1DD9-FB16-464D-66530BE9C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demokratická federativní prezidentská republika</a:t>
            </a:r>
          </a:p>
          <a:p>
            <a:endParaRPr lang="cs-CZ" dirty="0"/>
          </a:p>
          <a:p>
            <a:r>
              <a:rPr lang="cs-CZ" dirty="0"/>
              <a:t>50 států + federální území Washington DC</a:t>
            </a:r>
          </a:p>
          <a:p>
            <a:r>
              <a:rPr lang="cs-CZ" dirty="0"/>
              <a:t>závislá území (obydleny jen Portoriko, Severní Mariany, Guam,  Americké Panenské Ostrovy,  Americká Samoa)</a:t>
            </a:r>
          </a:p>
        </p:txBody>
      </p:sp>
    </p:spTree>
    <p:extLst>
      <p:ext uri="{BB962C8B-B14F-4D97-AF65-F5344CB8AC3E}">
        <p14:creationId xmlns:p14="http://schemas.microsoft.com/office/powerpoint/2010/main" val="250913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Území USA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AEE9D3FB-0D8A-4DB5-99CF-2D61BFF8101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522927"/>
              </p:ext>
            </p:extLst>
          </p:nvPr>
        </p:nvGraphicFramePr>
        <p:xfrm>
          <a:off x="2882895" y="1341438"/>
          <a:ext cx="6426209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2" imgW="14409524" imgH="9364382" progId="">
                  <p:embed/>
                </p:oleObj>
              </mc:Choice>
              <mc:Fallback>
                <p:oleObj name="Fotografie" r:id="rId2" imgW="14409524" imgH="9364382" progId="">
                  <p:embed/>
                  <p:pic>
                    <p:nvPicPr>
                      <p:cNvPr id="5" name="Zástupný obsah 4">
                        <a:extLst>
                          <a:ext uri="{FF2B5EF4-FFF2-40B4-BE49-F238E27FC236}">
                            <a16:creationId xmlns:a16="http://schemas.microsoft.com/office/drawing/2014/main" id="{AEE9D3FB-0D8A-4DB5-99CF-2D61BFF81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895" y="1341438"/>
                        <a:ext cx="6426209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54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Daňové příjmy federálního rozpočtu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F27FB119-5608-473C-92E6-1DD4A354D6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79CFFF-7B12-A60C-F896-260729F3B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87" y="1045029"/>
            <a:ext cx="7271426" cy="45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8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Výdaje federálního rozpočtu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F27FB119-5608-473C-92E6-1DD4A354D6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84C897-4F1F-E4B8-FEFB-7F12587E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42" y="1251779"/>
            <a:ext cx="6262316" cy="43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2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Výdaje federálního rozpočtu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16E86-7C5C-48C4-9129-FB651EA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F27FB119-5608-473C-92E6-1DD4A354D6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77D81E7-0F2A-F734-AAA8-0FD3D109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00" y="1062256"/>
            <a:ext cx="6264000" cy="44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05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22D40"/>
      </a:accent1>
      <a:accent2>
        <a:srgbClr val="D22D40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1676</Words>
  <Application>Microsoft Office PowerPoint</Application>
  <PresentationFormat>Širokoúhlá obrazovka</PresentationFormat>
  <Paragraphs>440</Paragraphs>
  <Slides>44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Calibri</vt:lpstr>
      <vt:lpstr>Gill Sans MT</vt:lpstr>
      <vt:lpstr>Tahoma</vt:lpstr>
      <vt:lpstr>Wingdings</vt:lpstr>
      <vt:lpstr>Motiv Office</vt:lpstr>
      <vt:lpstr>Fotografie</vt:lpstr>
      <vt:lpstr>Prezentace aplikace PowerPoint</vt:lpstr>
      <vt:lpstr>Daňová soustava USA</vt:lpstr>
      <vt:lpstr>Osnova</vt:lpstr>
      <vt:lpstr>1. Obecný úvod</vt:lpstr>
      <vt:lpstr>A. Státoprávní uspořádání</vt:lpstr>
      <vt:lpstr>B. Území USA</vt:lpstr>
      <vt:lpstr>C. Daňové příjmy federálního rozpočtu</vt:lpstr>
      <vt:lpstr>D. Výdaje federálního rozpočtu</vt:lpstr>
      <vt:lpstr>D. Výdaje federálního rozpočtu</vt:lpstr>
      <vt:lpstr>2. Úrovně zdanění</vt:lpstr>
      <vt:lpstr>A. Federální daně</vt:lpstr>
      <vt:lpstr>3. Daň z příjmů fyzických osob</vt:lpstr>
      <vt:lpstr>A. Subjekty</vt:lpstr>
      <vt:lpstr>I. Vymezení subjektů</vt:lpstr>
      <vt:lpstr>II. Test podstatné přítomnosti</vt:lpstr>
      <vt:lpstr>II. Test podstatné přítomnosti</vt:lpstr>
      <vt:lpstr>III. Kategorie poplatníků</vt:lpstr>
      <vt:lpstr>B. Předmět</vt:lpstr>
      <vt:lpstr>C. Základ</vt:lpstr>
      <vt:lpstr>I. Deductions from gross income </vt:lpstr>
      <vt:lpstr>IIa. Standard deduction</vt:lpstr>
      <vt:lpstr>IIb. Itemized deduction</vt:lpstr>
      <vt:lpstr>III. Personal exemption allowance</vt:lpstr>
      <vt:lpstr>D. Sazba</vt:lpstr>
      <vt:lpstr>I. Základní sazba</vt:lpstr>
      <vt:lpstr>II. Sazba pro kapitálové příjmy</vt:lpstr>
      <vt:lpstr>Alternative minimum tax (AMT)</vt:lpstr>
      <vt:lpstr>E. Slevy na dani</vt:lpstr>
      <vt:lpstr>F. Správa</vt:lpstr>
      <vt:lpstr>4. Daň z příjmů právnických osob</vt:lpstr>
      <vt:lpstr>A. Subjekty</vt:lpstr>
      <vt:lpstr>B. Předmět</vt:lpstr>
      <vt:lpstr>C. Základ</vt:lpstr>
      <vt:lpstr>D. Sazba</vt:lpstr>
      <vt:lpstr>E. Správa</vt:lpstr>
      <vt:lpstr>5. Daň na sociální pojištění</vt:lpstr>
      <vt:lpstr>6. Daň na pojištění zaměstnanosti</vt:lpstr>
      <vt:lpstr>7. Daň z pozůstalosti a daň darovací</vt:lpstr>
      <vt:lpstr>8. Převodní daň při přeskočení generace</vt:lpstr>
      <vt:lpstr>9. Spotřební daně</vt:lpstr>
      <vt:lpstr>10. Státní daně</vt:lpstr>
      <vt:lpstr>11. General Sales Tax</vt:lpstr>
      <vt:lpstr>11. General Sales Tax – průměrné sazby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Boháč</dc:creator>
  <cp:lastModifiedBy>Ondřej Málek</cp:lastModifiedBy>
  <cp:revision>133</cp:revision>
  <dcterms:created xsi:type="dcterms:W3CDTF">2019-09-25T20:27:52Z</dcterms:created>
  <dcterms:modified xsi:type="dcterms:W3CDTF">2022-10-16T16:13:24Z</dcterms:modified>
</cp:coreProperties>
</file>