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2"/>
  </p:notesMasterIdLst>
  <p:sldIdLst>
    <p:sldId id="256" r:id="rId2"/>
    <p:sldId id="257" r:id="rId3"/>
    <p:sldId id="264" r:id="rId4"/>
    <p:sldId id="265" r:id="rId5"/>
    <p:sldId id="308" r:id="rId6"/>
    <p:sldId id="309" r:id="rId7"/>
    <p:sldId id="267" r:id="rId8"/>
    <p:sldId id="417" r:id="rId9"/>
    <p:sldId id="418" r:id="rId10"/>
    <p:sldId id="419" r:id="rId11"/>
    <p:sldId id="420" r:id="rId12"/>
    <p:sldId id="421" r:id="rId13"/>
    <p:sldId id="423" r:id="rId14"/>
    <p:sldId id="424" r:id="rId15"/>
    <p:sldId id="425" r:id="rId16"/>
    <p:sldId id="426" r:id="rId17"/>
    <p:sldId id="428" r:id="rId18"/>
    <p:sldId id="429" r:id="rId19"/>
    <p:sldId id="430" r:id="rId20"/>
    <p:sldId id="431" r:id="rId21"/>
    <p:sldId id="432" r:id="rId22"/>
    <p:sldId id="433" r:id="rId23"/>
    <p:sldId id="335" r:id="rId24"/>
    <p:sldId id="434" r:id="rId25"/>
    <p:sldId id="435" r:id="rId26"/>
    <p:sldId id="436" r:id="rId27"/>
    <p:sldId id="437" r:id="rId28"/>
    <p:sldId id="438" r:id="rId29"/>
    <p:sldId id="350" r:id="rId30"/>
    <p:sldId id="351" r:id="rId31"/>
    <p:sldId id="440" r:id="rId32"/>
    <p:sldId id="352" r:id="rId33"/>
    <p:sldId id="441" r:id="rId34"/>
    <p:sldId id="442" r:id="rId35"/>
    <p:sldId id="444" r:id="rId36"/>
    <p:sldId id="445" r:id="rId37"/>
    <p:sldId id="446" r:id="rId38"/>
    <p:sldId id="327" r:id="rId39"/>
    <p:sldId id="328" r:id="rId40"/>
    <p:sldId id="263" r:id="rId4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9497E9-4EC5-4785-846D-8C2D82E444D4}" v="2" dt="2022-10-07T15:44:50.453"/>
    <p1510:client id="{E43678BE-76B5-4A55-B5F7-1C428B3F2218}" v="1" dt="2022-10-07T21:19:06.74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75265" autoAdjust="0"/>
  </p:normalViewPr>
  <p:slideViewPr>
    <p:cSldViewPr snapToGrid="0" showGuides="1">
      <p:cViewPr varScale="1">
        <p:scale>
          <a:sx n="82" d="100"/>
          <a:sy n="82" d="100"/>
        </p:scale>
        <p:origin x="720" y="7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E43678BE-76B5-4A55-B5F7-1C428B3F2218}"/>
    <pc:docChg chg="modSld">
      <pc:chgData name="Radim Boháč" userId="e5098a9a-6a28-40ce-ac6e-47e9b8c9add8" providerId="ADAL" clId="{E43678BE-76B5-4A55-B5F7-1C428B3F2218}" dt="2022-10-07T21:19:06.740" v="0"/>
      <pc:docMkLst>
        <pc:docMk/>
      </pc:docMkLst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086439368" sldId="256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086439368" sldId="256"/>
            <ac:picMk id="2" creationId="{4C3CD69F-436B-4CC1-AB10-F179364703E2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188188334" sldId="257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188188334" sldId="257"/>
            <ac:picMk id="5" creationId="{2EE36F2A-D725-4C09-AE08-534FEAB43E51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97342884" sldId="263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97342884" sldId="263"/>
            <ac:picMk id="6" creationId="{036A5515-48AE-40EA-A90E-0F68B9B49155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460592039" sldId="264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460592039" sldId="264"/>
            <ac:picMk id="10" creationId="{68573615-1224-484E-8420-A3F778253A22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478807263" sldId="265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478807263" sldId="265"/>
            <ac:picMk id="6" creationId="{89AE9A78-AF25-46AA-9C04-33E3478329C3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303853675" sldId="267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303853675" sldId="267"/>
            <ac:picMk id="6" creationId="{96790174-0F0C-40A6-9B19-558C04F15BAC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254389554" sldId="308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254389554" sldId="308"/>
            <ac:picMk id="5" creationId="{B75A579B-A392-4CFC-87D5-61397DF4807E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113866689" sldId="309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113866689" sldId="309"/>
            <ac:picMk id="4" creationId="{AE341308-55FD-4682-B196-2CDC191E36A7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563701542" sldId="327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563701542" sldId="327"/>
            <ac:picMk id="5" creationId="{8F3B6DAE-9C44-4682-9FEF-B2B9DBCE4C87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01043141" sldId="328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01043141" sldId="328"/>
            <ac:picMk id="5" creationId="{F6D78D85-1F6F-4304-ADF2-AD682256061C}"/>
          </ac:picMkLst>
        </pc:picChg>
      </pc:sldChg>
      <pc:sldChg chg="modTransition">
        <pc:chgData name="Radim Boháč" userId="e5098a9a-6a28-40ce-ac6e-47e9b8c9add8" providerId="ADAL" clId="{E43678BE-76B5-4A55-B5F7-1C428B3F2218}" dt="2022-10-07T21:19:06.740" v="0"/>
        <pc:sldMkLst>
          <pc:docMk/>
          <pc:sldMk cId="3508285979" sldId="335"/>
        </pc:sldMkLst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313165214" sldId="350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313165214" sldId="350"/>
            <ac:picMk id="5" creationId="{D6B7F2F7-8538-42B1-91E1-16AAD3A54248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825677350" sldId="351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825677350" sldId="351"/>
            <ac:picMk id="5" creationId="{74769B32-A622-40CA-9017-8E717D4EF3F0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67194817" sldId="352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67194817" sldId="352"/>
            <ac:picMk id="5" creationId="{E218F602-36D0-49B0-87A6-1A62C137A96A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80886188" sldId="417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80886188" sldId="417"/>
            <ac:picMk id="5" creationId="{C601F807-0B39-4340-B458-43A0DAB8A2AE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973662301" sldId="418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973662301" sldId="418"/>
            <ac:picMk id="5" creationId="{48097DD9-7CE2-447F-9C2E-70661BB100AC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977005709" sldId="419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977005709" sldId="419"/>
            <ac:picMk id="3" creationId="{E481E667-5B61-40DC-BA52-363E6EB2B9B2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841785950" sldId="420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841785950" sldId="420"/>
            <ac:picMk id="7" creationId="{F893C04F-0E52-4D88-9B44-C6B9FC1D971B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900527074" sldId="421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900527074" sldId="421"/>
            <ac:picMk id="6" creationId="{F1B62EAC-5DCE-455E-B5AA-EA92D0F455A1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178329900" sldId="423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178329900" sldId="423"/>
            <ac:picMk id="5" creationId="{76B8BBEE-1BBE-4507-A4E9-007C285B77A4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352327787" sldId="424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352327787" sldId="424"/>
            <ac:picMk id="5" creationId="{9D69BB8E-B975-477A-9E85-774EB4B91F88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81361655" sldId="425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81361655" sldId="425"/>
            <ac:picMk id="3" creationId="{AFDAB6F2-E6C2-4FA4-A720-1837CA3A7A60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467573838" sldId="426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467573838" sldId="426"/>
            <ac:picMk id="6" creationId="{3CA4C22D-D58B-4B23-8728-FEFF3A2F301E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12873806" sldId="428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12873806" sldId="428"/>
            <ac:picMk id="5" creationId="{EA8C6AB6-0D47-4B8A-A7F0-8AA057C42206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726980201" sldId="429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726980201" sldId="429"/>
            <ac:picMk id="5" creationId="{1A4CE812-811F-4BD1-800B-FAB0AB6E3198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039020436" sldId="430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039020436" sldId="430"/>
            <ac:picMk id="5" creationId="{41646FA5-2435-4530-8118-8B7EACB69C8A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330308871" sldId="431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330308871" sldId="431"/>
            <ac:picMk id="5" creationId="{8002DD68-11D8-4A87-A720-1A84B867FF86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2486764583" sldId="432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2486764583" sldId="432"/>
            <ac:picMk id="5" creationId="{FCCA98D0-0439-4D21-A766-3BD8963D4FDE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934935121" sldId="433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934935121" sldId="433"/>
            <ac:picMk id="5" creationId="{8177DA0F-10C9-49EC-B566-A77B82E5766D}"/>
          </ac:picMkLst>
        </pc:picChg>
      </pc:sldChg>
      <pc:sldChg chg="modTransition">
        <pc:chgData name="Radim Boháč" userId="e5098a9a-6a28-40ce-ac6e-47e9b8c9add8" providerId="ADAL" clId="{E43678BE-76B5-4A55-B5F7-1C428B3F2218}" dt="2022-10-07T21:19:06.740" v="0"/>
        <pc:sldMkLst>
          <pc:docMk/>
          <pc:sldMk cId="1511994136" sldId="434"/>
        </pc:sldMkLst>
      </pc:sldChg>
      <pc:sldChg chg="modTransition">
        <pc:chgData name="Radim Boháč" userId="e5098a9a-6a28-40ce-ac6e-47e9b8c9add8" providerId="ADAL" clId="{E43678BE-76B5-4A55-B5F7-1C428B3F2218}" dt="2022-10-07T21:19:06.740" v="0"/>
        <pc:sldMkLst>
          <pc:docMk/>
          <pc:sldMk cId="1977438218" sldId="435"/>
        </pc:sldMkLst>
      </pc:sldChg>
      <pc:sldChg chg="modTransition">
        <pc:chgData name="Radim Boháč" userId="e5098a9a-6a28-40ce-ac6e-47e9b8c9add8" providerId="ADAL" clId="{E43678BE-76B5-4A55-B5F7-1C428B3F2218}" dt="2022-10-07T21:19:06.740" v="0"/>
        <pc:sldMkLst>
          <pc:docMk/>
          <pc:sldMk cId="2813774471" sldId="436"/>
        </pc:sldMkLst>
      </pc:sldChg>
      <pc:sldChg chg="modTransition">
        <pc:chgData name="Radim Boháč" userId="e5098a9a-6a28-40ce-ac6e-47e9b8c9add8" providerId="ADAL" clId="{E43678BE-76B5-4A55-B5F7-1C428B3F2218}" dt="2022-10-07T21:19:06.740" v="0"/>
        <pc:sldMkLst>
          <pc:docMk/>
          <pc:sldMk cId="1958418142" sldId="437"/>
        </pc:sldMkLst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634103281" sldId="438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634103281" sldId="438"/>
            <ac:picMk id="5" creationId="{E41168A5-EBE3-47B8-B396-71408A3E7235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983487743" sldId="440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983487743" sldId="440"/>
            <ac:picMk id="5" creationId="{DBA8C83A-255B-4BEB-A44D-F00305DEC6D0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169162585" sldId="441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169162585" sldId="441"/>
            <ac:picMk id="5" creationId="{14E6153E-3726-470B-BCEB-98730E9865DB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481393211" sldId="442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481393211" sldId="442"/>
            <ac:picMk id="5" creationId="{0B34F8A6-3B8D-4B07-875A-9F70646F980A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640723445" sldId="444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640723445" sldId="444"/>
            <ac:picMk id="5" creationId="{7E7E7A19-7000-4A81-8CE8-17AD808E7DBF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35287290" sldId="445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35287290" sldId="445"/>
            <ac:picMk id="5" creationId="{3A063473-1A1D-458B-8DDF-3FE0E3DDECDC}"/>
          </ac:picMkLst>
        </pc:picChg>
      </pc:sldChg>
      <pc:sldChg chg="delSp modTransition modAnim">
        <pc:chgData name="Radim Boháč" userId="e5098a9a-6a28-40ce-ac6e-47e9b8c9add8" providerId="ADAL" clId="{E43678BE-76B5-4A55-B5F7-1C428B3F2218}" dt="2022-10-07T21:19:06.740" v="0"/>
        <pc:sldMkLst>
          <pc:docMk/>
          <pc:sldMk cId="1182845754" sldId="446"/>
        </pc:sldMkLst>
        <pc:picChg chg="del">
          <ac:chgData name="Radim Boháč" userId="e5098a9a-6a28-40ce-ac6e-47e9b8c9add8" providerId="ADAL" clId="{E43678BE-76B5-4A55-B5F7-1C428B3F2218}" dt="2022-10-07T21:19:06.740" v="0"/>
          <ac:picMkLst>
            <pc:docMk/>
            <pc:sldMk cId="1182845754" sldId="446"/>
            <ac:picMk id="5" creationId="{6F848D8A-E456-40B4-84C8-25C7B27F20FD}"/>
          </ac:picMkLst>
        </pc:picChg>
      </pc:sldChg>
    </pc:docChg>
  </pc:docChgLst>
  <pc:docChgLst>
    <pc:chgData name="Radim Boháč" userId="e5098a9a-6a28-40ce-ac6e-47e9b8c9add8" providerId="ADAL" clId="{339497E9-4EC5-4785-846D-8C2D82E444D4}"/>
    <pc:docChg chg="custSel modSld">
      <pc:chgData name="Radim Boháč" userId="e5098a9a-6a28-40ce-ac6e-47e9b8c9add8" providerId="ADAL" clId="{339497E9-4EC5-4785-846D-8C2D82E444D4}" dt="2022-10-07T15:44:53.502" v="4" actId="478"/>
      <pc:docMkLst>
        <pc:docMk/>
      </pc:docMkLst>
      <pc:sldChg chg="modSp mod">
        <pc:chgData name="Radim Boháč" userId="e5098a9a-6a28-40ce-ac6e-47e9b8c9add8" providerId="ADAL" clId="{339497E9-4EC5-4785-846D-8C2D82E444D4}" dt="2022-10-07T07:01:07.293" v="2" actId="20577"/>
        <pc:sldMkLst>
          <pc:docMk/>
          <pc:sldMk cId="4086439368" sldId="256"/>
        </pc:sldMkLst>
        <pc:spChg chg="mod">
          <ac:chgData name="Radim Boháč" userId="e5098a9a-6a28-40ce-ac6e-47e9b8c9add8" providerId="ADAL" clId="{339497E9-4EC5-4785-846D-8C2D82E444D4}" dt="2022-10-07T07:01:07.293" v="2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addSp delSp modSp mod delAnim">
        <pc:chgData name="Radim Boháč" userId="e5098a9a-6a28-40ce-ac6e-47e9b8c9add8" providerId="ADAL" clId="{339497E9-4EC5-4785-846D-8C2D82E444D4}" dt="2022-10-07T15:44:53.502" v="4" actId="478"/>
        <pc:sldMkLst>
          <pc:docMk/>
          <pc:sldMk cId="1958418142" sldId="437"/>
        </pc:sldMkLst>
        <pc:picChg chg="add del mod">
          <ac:chgData name="Radim Boháč" userId="e5098a9a-6a28-40ce-ac6e-47e9b8c9add8" providerId="ADAL" clId="{339497E9-4EC5-4785-846D-8C2D82E444D4}" dt="2022-10-07T15:44:53.502" v="4" actId="478"/>
          <ac:picMkLst>
            <pc:docMk/>
            <pc:sldMk cId="1958418142" sldId="437"/>
            <ac:picMk id="10" creationId="{6F5FA486-C469-DD75-E349-9168268FDEED}"/>
          </ac:picMkLst>
        </pc:picChg>
      </pc:sldChg>
    </pc:docChg>
  </pc:docChgLst>
  <pc:docChgLst>
    <pc:chgData name="Radim Boháč" userId="e5098a9a-6a28-40ce-ac6e-47e9b8c9add8" providerId="ADAL" clId="{1B8667F3-9B11-4F87-AED4-2A5C684E5261}"/>
    <pc:docChg chg="modSld">
      <pc:chgData name="Radim Boháč" userId="e5098a9a-6a28-40ce-ac6e-47e9b8c9add8" providerId="ADAL" clId="{1B8667F3-9B11-4F87-AED4-2A5C684E5261}" dt="2022-10-07T17:27:50.038" v="1" actId="20577"/>
      <pc:docMkLst>
        <pc:docMk/>
      </pc:docMkLst>
      <pc:sldChg chg="modSp mod">
        <pc:chgData name="Radim Boháč" userId="e5098a9a-6a28-40ce-ac6e-47e9b8c9add8" providerId="ADAL" clId="{1B8667F3-9B11-4F87-AED4-2A5C684E5261}" dt="2022-10-07T17:27:50.038" v="1" actId="20577"/>
        <pc:sldMkLst>
          <pc:docMk/>
          <pc:sldMk cId="297342884" sldId="263"/>
        </pc:sldMkLst>
        <pc:spChg chg="mod">
          <ac:chgData name="Radim Boháč" userId="e5098a9a-6a28-40ce-ac6e-47e9b8c9add8" providerId="ADAL" clId="{1B8667F3-9B11-4F87-AED4-2A5C684E5261}" dt="2022-10-07T17:27:50.038" v="1" actId="20577"/>
          <ac:spMkLst>
            <pc:docMk/>
            <pc:sldMk cId="297342884" sldId="263"/>
            <ac:spMk id="3" creationId="{F24301BC-71E4-4A67-97E7-DA74E975611B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DBFA48-701E-4930-B0E4-AF332D1DF0F9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F3A51DC9-D9A5-4F05-BEF1-3C18A2E8A898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hmotné (konstrukční prvky)</a:t>
          </a:r>
        </a:p>
      </dgm:t>
    </dgm:pt>
    <dgm:pt modelId="{89FA4283-14FB-476D-90EB-09E30753F7A7}" type="parTrans" cxnId="{02692003-9F87-4048-A2D3-9E269AB63857}">
      <dgm:prSet/>
      <dgm:spPr/>
      <dgm:t>
        <a:bodyPr/>
        <a:lstStyle/>
        <a:p>
          <a:endParaRPr lang="cs-CZ"/>
        </a:p>
      </dgm:t>
    </dgm:pt>
    <dgm:pt modelId="{0CEBA254-E62F-4475-B55D-84CB2D30884A}" type="sibTrans" cxnId="{02692003-9F87-4048-A2D3-9E269AB63857}">
      <dgm:prSet/>
      <dgm:spPr/>
      <dgm:t>
        <a:bodyPr/>
        <a:lstStyle/>
        <a:p>
          <a:endParaRPr lang="cs-CZ"/>
        </a:p>
      </dgm:t>
    </dgm:pt>
    <dgm:pt modelId="{EB13D266-0045-4925-81B8-DDA3D0762190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procesní (správa daní)</a:t>
          </a:r>
        </a:p>
      </dgm:t>
    </dgm:pt>
    <dgm:pt modelId="{673970D6-F399-476C-AF8D-437466BEB839}" type="parTrans" cxnId="{68839B50-FA10-4165-94CE-E0BD09B3056E}">
      <dgm:prSet/>
      <dgm:spPr/>
      <dgm:t>
        <a:bodyPr/>
        <a:lstStyle/>
        <a:p>
          <a:endParaRPr lang="cs-CZ"/>
        </a:p>
      </dgm:t>
    </dgm:pt>
    <dgm:pt modelId="{E7A2B055-64AE-4BDD-B161-A4355DA7E56C}" type="sibTrans" cxnId="{68839B50-FA10-4165-94CE-E0BD09B3056E}">
      <dgm:prSet/>
      <dgm:spPr/>
      <dgm:t>
        <a:bodyPr/>
        <a:lstStyle/>
        <a:p>
          <a:endParaRPr lang="cs-CZ"/>
        </a:p>
      </dgm:t>
    </dgm:pt>
    <dgm:pt modelId="{30511C9F-B3B9-45C9-A1D1-E63ED07E526C}">
      <dgm:prSet phldrT="[Text]"/>
      <dgm:spPr/>
      <dgm:t>
        <a:bodyPr/>
        <a:lstStyle/>
        <a:p>
          <a:r>
            <a:rPr lang="cs-CZ" dirty="0">
              <a:latin typeface="Gill Sans MT" panose="020B0502020104020203" pitchFamily="34" charset="-18"/>
            </a:rPr>
            <a:t>Daňové právo</a:t>
          </a:r>
        </a:p>
      </dgm:t>
    </dgm:pt>
    <dgm:pt modelId="{C73023BD-C44C-4491-ADDA-5030B370CCFE}" type="sibTrans" cxnId="{961F3E13-48E9-4655-A2A1-07746606E867}">
      <dgm:prSet/>
      <dgm:spPr/>
      <dgm:t>
        <a:bodyPr/>
        <a:lstStyle/>
        <a:p>
          <a:endParaRPr lang="cs-CZ"/>
        </a:p>
      </dgm:t>
    </dgm:pt>
    <dgm:pt modelId="{0708BACE-E384-4F67-9C50-09821A2AC24F}" type="parTrans" cxnId="{961F3E13-48E9-4655-A2A1-07746606E867}">
      <dgm:prSet/>
      <dgm:spPr/>
      <dgm:t>
        <a:bodyPr/>
        <a:lstStyle/>
        <a:p>
          <a:endParaRPr lang="cs-CZ"/>
        </a:p>
      </dgm:t>
    </dgm:pt>
    <dgm:pt modelId="{18C00316-C11C-42F0-82D0-9B41A424FAAB}" type="pres">
      <dgm:prSet presAssocID="{02DBFA48-701E-4930-B0E4-AF332D1DF0F9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7770815-F889-4FCE-998D-D8E770F57834}" type="pres">
      <dgm:prSet presAssocID="{30511C9F-B3B9-45C9-A1D1-E63ED07E526C}" presName="root1" presStyleCnt="0"/>
      <dgm:spPr/>
    </dgm:pt>
    <dgm:pt modelId="{9BAFE8A5-BE00-4385-979F-00D413E2E9F6}" type="pres">
      <dgm:prSet presAssocID="{30511C9F-B3B9-45C9-A1D1-E63ED07E526C}" presName="LevelOneTextNode" presStyleLbl="node0" presStyleIdx="0" presStyleCnt="1">
        <dgm:presLayoutVars>
          <dgm:chPref val="3"/>
        </dgm:presLayoutVars>
      </dgm:prSet>
      <dgm:spPr/>
    </dgm:pt>
    <dgm:pt modelId="{9F4CF6B9-1E6B-440B-9698-0E6F5CAF3D75}" type="pres">
      <dgm:prSet presAssocID="{30511C9F-B3B9-45C9-A1D1-E63ED07E526C}" presName="level2hierChild" presStyleCnt="0"/>
      <dgm:spPr/>
    </dgm:pt>
    <dgm:pt modelId="{0F6E6854-BB44-4B59-B38A-0FEB804618E4}" type="pres">
      <dgm:prSet presAssocID="{89FA4283-14FB-476D-90EB-09E30753F7A7}" presName="conn2-1" presStyleLbl="parChTrans1D2" presStyleIdx="0" presStyleCnt="2"/>
      <dgm:spPr/>
    </dgm:pt>
    <dgm:pt modelId="{9BF4C954-8B24-4F44-B4F0-514906AD9108}" type="pres">
      <dgm:prSet presAssocID="{89FA4283-14FB-476D-90EB-09E30753F7A7}" presName="connTx" presStyleLbl="parChTrans1D2" presStyleIdx="0" presStyleCnt="2"/>
      <dgm:spPr/>
    </dgm:pt>
    <dgm:pt modelId="{578FCF3F-47D2-43FC-B744-6E08EA6E7707}" type="pres">
      <dgm:prSet presAssocID="{F3A51DC9-D9A5-4F05-BEF1-3C18A2E8A898}" presName="root2" presStyleCnt="0"/>
      <dgm:spPr/>
    </dgm:pt>
    <dgm:pt modelId="{85D028EA-9464-4126-9461-B8449B7DC885}" type="pres">
      <dgm:prSet presAssocID="{F3A51DC9-D9A5-4F05-BEF1-3C18A2E8A898}" presName="LevelTwoTextNode" presStyleLbl="node2" presStyleIdx="0" presStyleCnt="2">
        <dgm:presLayoutVars>
          <dgm:chPref val="3"/>
        </dgm:presLayoutVars>
      </dgm:prSet>
      <dgm:spPr/>
    </dgm:pt>
    <dgm:pt modelId="{FF3B6302-948D-4FD6-844E-F44E5F823D36}" type="pres">
      <dgm:prSet presAssocID="{F3A51DC9-D9A5-4F05-BEF1-3C18A2E8A898}" presName="level3hierChild" presStyleCnt="0"/>
      <dgm:spPr/>
    </dgm:pt>
    <dgm:pt modelId="{56F69165-1B02-4FD8-A97C-9025D47672C3}" type="pres">
      <dgm:prSet presAssocID="{673970D6-F399-476C-AF8D-437466BEB839}" presName="conn2-1" presStyleLbl="parChTrans1D2" presStyleIdx="1" presStyleCnt="2"/>
      <dgm:spPr/>
    </dgm:pt>
    <dgm:pt modelId="{CF03C142-ABB0-45E1-9291-0307AB19A92C}" type="pres">
      <dgm:prSet presAssocID="{673970D6-F399-476C-AF8D-437466BEB839}" presName="connTx" presStyleLbl="parChTrans1D2" presStyleIdx="1" presStyleCnt="2"/>
      <dgm:spPr/>
    </dgm:pt>
    <dgm:pt modelId="{E7C2DB84-CA78-4ABA-B2D1-6BE3B3F06AC9}" type="pres">
      <dgm:prSet presAssocID="{EB13D266-0045-4925-81B8-DDA3D0762190}" presName="root2" presStyleCnt="0"/>
      <dgm:spPr/>
    </dgm:pt>
    <dgm:pt modelId="{FD01BA8D-31C0-4C1E-8593-83A910061B97}" type="pres">
      <dgm:prSet presAssocID="{EB13D266-0045-4925-81B8-DDA3D0762190}" presName="LevelTwoTextNode" presStyleLbl="node2" presStyleIdx="1" presStyleCnt="2">
        <dgm:presLayoutVars>
          <dgm:chPref val="3"/>
        </dgm:presLayoutVars>
      </dgm:prSet>
      <dgm:spPr/>
    </dgm:pt>
    <dgm:pt modelId="{15B030D0-E5B8-4F66-9202-886BC418EF80}" type="pres">
      <dgm:prSet presAssocID="{EB13D266-0045-4925-81B8-DDA3D0762190}" presName="level3hierChild" presStyleCnt="0"/>
      <dgm:spPr/>
    </dgm:pt>
  </dgm:ptLst>
  <dgm:cxnLst>
    <dgm:cxn modelId="{02692003-9F87-4048-A2D3-9E269AB63857}" srcId="{30511C9F-B3B9-45C9-A1D1-E63ED07E526C}" destId="{F3A51DC9-D9A5-4F05-BEF1-3C18A2E8A898}" srcOrd="0" destOrd="0" parTransId="{89FA4283-14FB-476D-90EB-09E30753F7A7}" sibTransId="{0CEBA254-E62F-4475-B55D-84CB2D30884A}"/>
    <dgm:cxn modelId="{961F3E13-48E9-4655-A2A1-07746606E867}" srcId="{02DBFA48-701E-4930-B0E4-AF332D1DF0F9}" destId="{30511C9F-B3B9-45C9-A1D1-E63ED07E526C}" srcOrd="0" destOrd="0" parTransId="{0708BACE-E384-4F67-9C50-09821A2AC24F}" sibTransId="{C73023BD-C44C-4491-ADDA-5030B370CCFE}"/>
    <dgm:cxn modelId="{8D561867-4435-4200-898E-93BE11BDD44C}" type="presOf" srcId="{673970D6-F399-476C-AF8D-437466BEB839}" destId="{CF03C142-ABB0-45E1-9291-0307AB19A92C}" srcOrd="1" destOrd="0" presId="urn:microsoft.com/office/officeart/2005/8/layout/hierarchy2"/>
    <dgm:cxn modelId="{BF17964E-0B74-430E-A695-BE6A413E8583}" type="presOf" srcId="{89FA4283-14FB-476D-90EB-09E30753F7A7}" destId="{0F6E6854-BB44-4B59-B38A-0FEB804618E4}" srcOrd="0" destOrd="0" presId="urn:microsoft.com/office/officeart/2005/8/layout/hierarchy2"/>
    <dgm:cxn modelId="{68839B50-FA10-4165-94CE-E0BD09B3056E}" srcId="{30511C9F-B3B9-45C9-A1D1-E63ED07E526C}" destId="{EB13D266-0045-4925-81B8-DDA3D0762190}" srcOrd="1" destOrd="0" parTransId="{673970D6-F399-476C-AF8D-437466BEB839}" sibTransId="{E7A2B055-64AE-4BDD-B161-A4355DA7E56C}"/>
    <dgm:cxn modelId="{941CCD94-CE4F-4E95-AAF6-20F989963C8F}" type="presOf" srcId="{F3A51DC9-D9A5-4F05-BEF1-3C18A2E8A898}" destId="{85D028EA-9464-4126-9461-B8449B7DC885}" srcOrd="0" destOrd="0" presId="urn:microsoft.com/office/officeart/2005/8/layout/hierarchy2"/>
    <dgm:cxn modelId="{3CEDB1A6-E6B3-4E46-8BAA-DA037A57EA30}" type="presOf" srcId="{30511C9F-B3B9-45C9-A1D1-E63ED07E526C}" destId="{9BAFE8A5-BE00-4385-979F-00D413E2E9F6}" srcOrd="0" destOrd="0" presId="urn:microsoft.com/office/officeart/2005/8/layout/hierarchy2"/>
    <dgm:cxn modelId="{379395AB-06ED-4A75-A6DC-5F344AA65F5E}" type="presOf" srcId="{EB13D266-0045-4925-81B8-DDA3D0762190}" destId="{FD01BA8D-31C0-4C1E-8593-83A910061B97}" srcOrd="0" destOrd="0" presId="urn:microsoft.com/office/officeart/2005/8/layout/hierarchy2"/>
    <dgm:cxn modelId="{19249AB0-D59F-4E3C-8614-A75645D2E111}" type="presOf" srcId="{02DBFA48-701E-4930-B0E4-AF332D1DF0F9}" destId="{18C00316-C11C-42F0-82D0-9B41A424FAAB}" srcOrd="0" destOrd="0" presId="urn:microsoft.com/office/officeart/2005/8/layout/hierarchy2"/>
    <dgm:cxn modelId="{A0B0B4DC-1D25-4D22-B837-E17F80C30DE0}" type="presOf" srcId="{89FA4283-14FB-476D-90EB-09E30753F7A7}" destId="{9BF4C954-8B24-4F44-B4F0-514906AD9108}" srcOrd="1" destOrd="0" presId="urn:microsoft.com/office/officeart/2005/8/layout/hierarchy2"/>
    <dgm:cxn modelId="{627851F6-C59F-499D-B41D-FC112CE26F21}" type="presOf" srcId="{673970D6-F399-476C-AF8D-437466BEB839}" destId="{56F69165-1B02-4FD8-A97C-9025D47672C3}" srcOrd="0" destOrd="0" presId="urn:microsoft.com/office/officeart/2005/8/layout/hierarchy2"/>
    <dgm:cxn modelId="{F61BD36C-1A8F-434E-B4C8-2AF7D5BDEAE2}" type="presParOf" srcId="{18C00316-C11C-42F0-82D0-9B41A424FAAB}" destId="{57770815-F889-4FCE-998D-D8E770F57834}" srcOrd="0" destOrd="0" presId="urn:microsoft.com/office/officeart/2005/8/layout/hierarchy2"/>
    <dgm:cxn modelId="{B97FCF3C-3E61-4AED-BCEB-6C682BEC448C}" type="presParOf" srcId="{57770815-F889-4FCE-998D-D8E770F57834}" destId="{9BAFE8A5-BE00-4385-979F-00D413E2E9F6}" srcOrd="0" destOrd="0" presId="urn:microsoft.com/office/officeart/2005/8/layout/hierarchy2"/>
    <dgm:cxn modelId="{FE514C02-A500-4260-B75C-815A2D2B8641}" type="presParOf" srcId="{57770815-F889-4FCE-998D-D8E770F57834}" destId="{9F4CF6B9-1E6B-440B-9698-0E6F5CAF3D75}" srcOrd="1" destOrd="0" presId="urn:microsoft.com/office/officeart/2005/8/layout/hierarchy2"/>
    <dgm:cxn modelId="{6678BA81-C415-4A03-A6C8-E6E413E05723}" type="presParOf" srcId="{9F4CF6B9-1E6B-440B-9698-0E6F5CAF3D75}" destId="{0F6E6854-BB44-4B59-B38A-0FEB804618E4}" srcOrd="0" destOrd="0" presId="urn:microsoft.com/office/officeart/2005/8/layout/hierarchy2"/>
    <dgm:cxn modelId="{85E6C65A-9408-449D-8C62-98567887A870}" type="presParOf" srcId="{0F6E6854-BB44-4B59-B38A-0FEB804618E4}" destId="{9BF4C954-8B24-4F44-B4F0-514906AD9108}" srcOrd="0" destOrd="0" presId="urn:microsoft.com/office/officeart/2005/8/layout/hierarchy2"/>
    <dgm:cxn modelId="{1EE5E6F3-4C6C-4A29-B3F4-3C7247C782E6}" type="presParOf" srcId="{9F4CF6B9-1E6B-440B-9698-0E6F5CAF3D75}" destId="{578FCF3F-47D2-43FC-B744-6E08EA6E7707}" srcOrd="1" destOrd="0" presId="urn:microsoft.com/office/officeart/2005/8/layout/hierarchy2"/>
    <dgm:cxn modelId="{BD3AE8A1-0C13-4028-AE4D-95B252466053}" type="presParOf" srcId="{578FCF3F-47D2-43FC-B744-6E08EA6E7707}" destId="{85D028EA-9464-4126-9461-B8449B7DC885}" srcOrd="0" destOrd="0" presId="urn:microsoft.com/office/officeart/2005/8/layout/hierarchy2"/>
    <dgm:cxn modelId="{1977C3F2-ED99-4C7C-A36E-912D46C2E030}" type="presParOf" srcId="{578FCF3F-47D2-43FC-B744-6E08EA6E7707}" destId="{FF3B6302-948D-4FD6-844E-F44E5F823D36}" srcOrd="1" destOrd="0" presId="urn:microsoft.com/office/officeart/2005/8/layout/hierarchy2"/>
    <dgm:cxn modelId="{A16F0B97-E043-4741-A27E-563C3785DA85}" type="presParOf" srcId="{9F4CF6B9-1E6B-440B-9698-0E6F5CAF3D75}" destId="{56F69165-1B02-4FD8-A97C-9025D47672C3}" srcOrd="2" destOrd="0" presId="urn:microsoft.com/office/officeart/2005/8/layout/hierarchy2"/>
    <dgm:cxn modelId="{40752918-7D38-4364-82C8-B687BDC58A3E}" type="presParOf" srcId="{56F69165-1B02-4FD8-A97C-9025D47672C3}" destId="{CF03C142-ABB0-45E1-9291-0307AB19A92C}" srcOrd="0" destOrd="0" presId="urn:microsoft.com/office/officeart/2005/8/layout/hierarchy2"/>
    <dgm:cxn modelId="{CBD86321-9AB8-4096-9E76-502D59BA71CD}" type="presParOf" srcId="{9F4CF6B9-1E6B-440B-9698-0E6F5CAF3D75}" destId="{E7C2DB84-CA78-4ABA-B2D1-6BE3B3F06AC9}" srcOrd="3" destOrd="0" presId="urn:microsoft.com/office/officeart/2005/8/layout/hierarchy2"/>
    <dgm:cxn modelId="{149180B1-2659-48E6-8A5E-ED435C3CA92B}" type="presParOf" srcId="{E7C2DB84-CA78-4ABA-B2D1-6BE3B3F06AC9}" destId="{FD01BA8D-31C0-4C1E-8593-83A910061B97}" srcOrd="0" destOrd="0" presId="urn:microsoft.com/office/officeart/2005/8/layout/hierarchy2"/>
    <dgm:cxn modelId="{79EFB69D-B7AA-4356-80DA-B2299B09B3C9}" type="presParOf" srcId="{E7C2DB84-CA78-4ABA-B2D1-6BE3B3F06AC9}" destId="{15B030D0-E5B8-4F66-9202-886BC418EF80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4522B65-317D-4060-9D8D-E1C3FD90D56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E9E733F-2F64-4D60-BD84-0077B8328617}">
      <dgm:prSet custT="1"/>
      <dgm:spPr/>
      <dgm:t>
        <a:bodyPr anchor="t"/>
        <a:lstStyle/>
        <a:p>
          <a:pPr rtl="0"/>
          <a:endParaRPr lang="cs-CZ" sz="2800" b="1" dirty="0"/>
        </a:p>
        <a:p>
          <a:pPr rtl="0"/>
          <a:r>
            <a:rPr lang="cs-CZ" sz="2800" b="1" dirty="0"/>
            <a:t>A. Správce daně</a:t>
          </a:r>
        </a:p>
      </dgm:t>
    </dgm:pt>
    <dgm:pt modelId="{C5DECA79-F63F-49EB-BC6B-504EC6CCE044}" type="parTrans" cxnId="{6CB3B6FE-D2A8-4D5F-A62A-07093E59DD20}">
      <dgm:prSet/>
      <dgm:spPr/>
      <dgm:t>
        <a:bodyPr/>
        <a:lstStyle/>
        <a:p>
          <a:endParaRPr lang="cs-CZ"/>
        </a:p>
      </dgm:t>
    </dgm:pt>
    <dgm:pt modelId="{735D3794-1885-4AE7-A8BF-4ECEB0D3D372}" type="sibTrans" cxnId="{6CB3B6FE-D2A8-4D5F-A62A-07093E59DD20}">
      <dgm:prSet/>
      <dgm:spPr/>
      <dgm:t>
        <a:bodyPr/>
        <a:lstStyle/>
        <a:p>
          <a:endParaRPr lang="cs-CZ"/>
        </a:p>
      </dgm:t>
    </dgm:pt>
    <dgm:pt modelId="{7D693CC8-A343-4997-BA2D-CB30F9DEFA4A}">
      <dgm:prSet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b="1" dirty="0"/>
            <a:t>Úřední osoby</a:t>
          </a:r>
        </a:p>
      </dgm:t>
    </dgm:pt>
    <dgm:pt modelId="{EBF5DD3C-66F0-4646-A0DC-450E7B797B41}" type="parTrans" cxnId="{753CF6AB-942A-4C43-8CC6-AC6C18D0B9FC}">
      <dgm:prSet/>
      <dgm:spPr/>
      <dgm:t>
        <a:bodyPr/>
        <a:lstStyle/>
        <a:p>
          <a:endParaRPr lang="cs-CZ"/>
        </a:p>
      </dgm:t>
    </dgm:pt>
    <dgm:pt modelId="{2D659625-5391-432A-8197-2655AAD92FD0}" type="sibTrans" cxnId="{753CF6AB-942A-4C43-8CC6-AC6C18D0B9FC}">
      <dgm:prSet/>
      <dgm:spPr/>
      <dgm:t>
        <a:bodyPr/>
        <a:lstStyle/>
        <a:p>
          <a:endParaRPr lang="cs-CZ"/>
        </a:p>
      </dgm:t>
    </dgm:pt>
    <dgm:pt modelId="{4574D87E-89A9-43B3-AA03-0B6A10DDD0F5}" type="pres">
      <dgm:prSet presAssocID="{D4522B65-317D-4060-9D8D-E1C3FD90D5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F611E9-C8C7-4974-ABEB-80EDD4E5882A}" type="pres">
      <dgm:prSet presAssocID="{6E9E733F-2F64-4D60-BD84-0077B8328617}" presName="vertOne" presStyleCnt="0"/>
      <dgm:spPr/>
    </dgm:pt>
    <dgm:pt modelId="{9A6032F0-AACC-45D7-AE99-2A8C9689EFCB}" type="pres">
      <dgm:prSet presAssocID="{6E9E733F-2F64-4D60-BD84-0077B8328617}" presName="txOne" presStyleLbl="node0" presStyleIdx="0" presStyleCnt="1" custScaleY="603382">
        <dgm:presLayoutVars>
          <dgm:chPref val="3"/>
        </dgm:presLayoutVars>
      </dgm:prSet>
      <dgm:spPr/>
    </dgm:pt>
    <dgm:pt modelId="{526C776C-080B-4637-ABC6-F1730AB40822}" type="pres">
      <dgm:prSet presAssocID="{6E9E733F-2F64-4D60-BD84-0077B8328617}" presName="parTransOne" presStyleCnt="0"/>
      <dgm:spPr/>
    </dgm:pt>
    <dgm:pt modelId="{F35B8EF2-4FB0-4504-8189-90F792A9874E}" type="pres">
      <dgm:prSet presAssocID="{6E9E733F-2F64-4D60-BD84-0077B8328617}" presName="horzOne" presStyleCnt="0"/>
      <dgm:spPr/>
    </dgm:pt>
    <dgm:pt modelId="{FC248009-3584-441D-A645-32B6E7415929}" type="pres">
      <dgm:prSet presAssocID="{7D693CC8-A343-4997-BA2D-CB30F9DEFA4A}" presName="vertTwo" presStyleCnt="0"/>
      <dgm:spPr/>
    </dgm:pt>
    <dgm:pt modelId="{E100D9F2-9F4E-482B-A2FB-9C48A0F38045}" type="pres">
      <dgm:prSet presAssocID="{7D693CC8-A343-4997-BA2D-CB30F9DEFA4A}" presName="txTwo" presStyleLbl="node2" presStyleIdx="0" presStyleCnt="1" custLinFactY="-100000" custLinFactNeighborX="-72" custLinFactNeighborY="-105950">
        <dgm:presLayoutVars>
          <dgm:chPref val="3"/>
        </dgm:presLayoutVars>
      </dgm:prSet>
      <dgm:spPr/>
    </dgm:pt>
    <dgm:pt modelId="{C77BD7DC-D897-4AE5-97CC-9BADCE4F93EA}" type="pres">
      <dgm:prSet presAssocID="{7D693CC8-A343-4997-BA2D-CB30F9DEFA4A}" presName="horzTwo" presStyleCnt="0"/>
      <dgm:spPr/>
    </dgm:pt>
  </dgm:ptLst>
  <dgm:cxnLst>
    <dgm:cxn modelId="{B32F9916-199D-4B4A-B26B-706A43C8345E}" type="presOf" srcId="{7D693CC8-A343-4997-BA2D-CB30F9DEFA4A}" destId="{E100D9F2-9F4E-482B-A2FB-9C48A0F38045}" srcOrd="0" destOrd="0" presId="urn:microsoft.com/office/officeart/2005/8/layout/hierarchy4"/>
    <dgm:cxn modelId="{753CF6AB-942A-4C43-8CC6-AC6C18D0B9FC}" srcId="{6E9E733F-2F64-4D60-BD84-0077B8328617}" destId="{7D693CC8-A343-4997-BA2D-CB30F9DEFA4A}" srcOrd="0" destOrd="0" parTransId="{EBF5DD3C-66F0-4646-A0DC-450E7B797B41}" sibTransId="{2D659625-5391-432A-8197-2655AAD92FD0}"/>
    <dgm:cxn modelId="{328B4BB1-8346-4CFE-869D-5336DA8E006C}" type="presOf" srcId="{6E9E733F-2F64-4D60-BD84-0077B8328617}" destId="{9A6032F0-AACC-45D7-AE99-2A8C9689EFCB}" srcOrd="0" destOrd="0" presId="urn:microsoft.com/office/officeart/2005/8/layout/hierarchy4"/>
    <dgm:cxn modelId="{B05CEFB7-BD81-4394-B592-7C98A53DB3A6}" type="presOf" srcId="{D4522B65-317D-4060-9D8D-E1C3FD90D56D}" destId="{4574D87E-89A9-43B3-AA03-0B6A10DDD0F5}" srcOrd="0" destOrd="0" presId="urn:microsoft.com/office/officeart/2005/8/layout/hierarchy4"/>
    <dgm:cxn modelId="{6CB3B6FE-D2A8-4D5F-A62A-07093E59DD20}" srcId="{D4522B65-317D-4060-9D8D-E1C3FD90D56D}" destId="{6E9E733F-2F64-4D60-BD84-0077B8328617}" srcOrd="0" destOrd="0" parTransId="{C5DECA79-F63F-49EB-BC6B-504EC6CCE044}" sibTransId="{735D3794-1885-4AE7-A8BF-4ECEB0D3D372}"/>
    <dgm:cxn modelId="{F412D1DF-CA99-4EC1-8929-4282B6278087}" type="presParOf" srcId="{4574D87E-89A9-43B3-AA03-0B6A10DDD0F5}" destId="{95F611E9-C8C7-4974-ABEB-80EDD4E5882A}" srcOrd="0" destOrd="0" presId="urn:microsoft.com/office/officeart/2005/8/layout/hierarchy4"/>
    <dgm:cxn modelId="{776138CB-4C22-491C-84F3-937B3B5EFB8B}" type="presParOf" srcId="{95F611E9-C8C7-4974-ABEB-80EDD4E5882A}" destId="{9A6032F0-AACC-45D7-AE99-2A8C9689EFCB}" srcOrd="0" destOrd="0" presId="urn:microsoft.com/office/officeart/2005/8/layout/hierarchy4"/>
    <dgm:cxn modelId="{77EBBEAE-1537-4DE1-ADAB-365711378003}" type="presParOf" srcId="{95F611E9-C8C7-4974-ABEB-80EDD4E5882A}" destId="{526C776C-080B-4637-ABC6-F1730AB40822}" srcOrd="1" destOrd="0" presId="urn:microsoft.com/office/officeart/2005/8/layout/hierarchy4"/>
    <dgm:cxn modelId="{BD0797E1-FED0-43F7-A8A2-84F919A85781}" type="presParOf" srcId="{95F611E9-C8C7-4974-ABEB-80EDD4E5882A}" destId="{F35B8EF2-4FB0-4504-8189-90F792A9874E}" srcOrd="2" destOrd="0" presId="urn:microsoft.com/office/officeart/2005/8/layout/hierarchy4"/>
    <dgm:cxn modelId="{F54BB0A4-990C-48DC-AD0B-4AE7E3FB72EC}" type="presParOf" srcId="{F35B8EF2-4FB0-4504-8189-90F792A9874E}" destId="{FC248009-3584-441D-A645-32B6E7415929}" srcOrd="0" destOrd="0" presId="urn:microsoft.com/office/officeart/2005/8/layout/hierarchy4"/>
    <dgm:cxn modelId="{E7DD8F4E-4A98-44E0-86E9-00F8F4380382}" type="presParOf" srcId="{FC248009-3584-441D-A645-32B6E7415929}" destId="{E100D9F2-9F4E-482B-A2FB-9C48A0F38045}" srcOrd="0" destOrd="0" presId="urn:microsoft.com/office/officeart/2005/8/layout/hierarchy4"/>
    <dgm:cxn modelId="{D324120E-CA8D-4131-885B-7B9B72B09C3E}" type="presParOf" srcId="{FC248009-3584-441D-A645-32B6E7415929}" destId="{C77BD7DC-D897-4AE5-97CC-9BADCE4F93E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4522B65-317D-4060-9D8D-E1C3FD90D56D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E9E733F-2F64-4D60-BD84-0077B8328617}">
      <dgm:prSet custT="1"/>
      <dgm:spPr/>
      <dgm:t>
        <a:bodyPr anchor="t"/>
        <a:lstStyle/>
        <a:p>
          <a:pPr rtl="0"/>
          <a:endParaRPr lang="cs-CZ" sz="2800" b="1" dirty="0"/>
        </a:p>
        <a:p>
          <a:pPr rtl="0"/>
          <a:r>
            <a:rPr lang="cs-CZ" sz="2800" b="1" dirty="0"/>
            <a:t>Osoby zúčastněné na správě daní</a:t>
          </a:r>
        </a:p>
      </dgm:t>
    </dgm:pt>
    <dgm:pt modelId="{C5DECA79-F63F-49EB-BC6B-504EC6CCE044}" type="parTrans" cxnId="{6CB3B6FE-D2A8-4D5F-A62A-07093E59DD20}">
      <dgm:prSet/>
      <dgm:spPr/>
      <dgm:t>
        <a:bodyPr/>
        <a:lstStyle/>
        <a:p>
          <a:endParaRPr lang="cs-CZ"/>
        </a:p>
      </dgm:t>
    </dgm:pt>
    <dgm:pt modelId="{735D3794-1885-4AE7-A8BF-4ECEB0D3D372}" type="sibTrans" cxnId="{6CB3B6FE-D2A8-4D5F-A62A-07093E59DD20}">
      <dgm:prSet/>
      <dgm:spPr/>
      <dgm:t>
        <a:bodyPr/>
        <a:lstStyle/>
        <a:p>
          <a:endParaRPr lang="cs-CZ"/>
        </a:p>
      </dgm:t>
    </dgm:pt>
    <dgm:pt modelId="{7D693CC8-A343-4997-BA2D-CB30F9DEFA4A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2000" b="1" dirty="0"/>
            <a:t>B. Daňové subjekty</a:t>
          </a:r>
        </a:p>
      </dgm:t>
    </dgm:pt>
    <dgm:pt modelId="{EBF5DD3C-66F0-4646-A0DC-450E7B797B41}" type="parTrans" cxnId="{753CF6AB-942A-4C43-8CC6-AC6C18D0B9FC}">
      <dgm:prSet/>
      <dgm:spPr/>
      <dgm:t>
        <a:bodyPr/>
        <a:lstStyle/>
        <a:p>
          <a:endParaRPr lang="cs-CZ"/>
        </a:p>
      </dgm:t>
    </dgm:pt>
    <dgm:pt modelId="{2D659625-5391-432A-8197-2655AAD92FD0}" type="sibTrans" cxnId="{753CF6AB-942A-4C43-8CC6-AC6C18D0B9FC}">
      <dgm:prSet/>
      <dgm:spPr/>
      <dgm:t>
        <a:bodyPr/>
        <a:lstStyle/>
        <a:p>
          <a:endParaRPr lang="cs-CZ"/>
        </a:p>
      </dgm:t>
    </dgm:pt>
    <dgm:pt modelId="{39FBAA5C-C630-4474-8DF6-2F937DE44E00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cs-CZ" sz="2000" b="1" dirty="0"/>
            <a:t>C. Třetí osoby</a:t>
          </a:r>
        </a:p>
      </dgm:t>
    </dgm:pt>
    <dgm:pt modelId="{D0C7F438-7658-4487-BE8D-15537D1269CF}" type="parTrans" cxnId="{48F05B42-365A-4878-B104-0D1C4E0771EF}">
      <dgm:prSet/>
      <dgm:spPr/>
      <dgm:t>
        <a:bodyPr/>
        <a:lstStyle/>
        <a:p>
          <a:endParaRPr lang="cs-CZ"/>
        </a:p>
      </dgm:t>
    </dgm:pt>
    <dgm:pt modelId="{BD405C49-4D38-44AB-8B83-C9EB94B47E8C}" type="sibTrans" cxnId="{48F05B42-365A-4878-B104-0D1C4E0771EF}">
      <dgm:prSet/>
      <dgm:spPr/>
      <dgm:t>
        <a:bodyPr/>
        <a:lstStyle/>
        <a:p>
          <a:endParaRPr lang="cs-CZ"/>
        </a:p>
      </dgm:t>
    </dgm:pt>
    <dgm:pt modelId="{4574D87E-89A9-43B3-AA03-0B6A10DDD0F5}" type="pres">
      <dgm:prSet presAssocID="{D4522B65-317D-4060-9D8D-E1C3FD90D56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5F611E9-C8C7-4974-ABEB-80EDD4E5882A}" type="pres">
      <dgm:prSet presAssocID="{6E9E733F-2F64-4D60-BD84-0077B8328617}" presName="vertOne" presStyleCnt="0"/>
      <dgm:spPr/>
    </dgm:pt>
    <dgm:pt modelId="{9A6032F0-AACC-45D7-AE99-2A8C9689EFCB}" type="pres">
      <dgm:prSet presAssocID="{6E9E733F-2F64-4D60-BD84-0077B8328617}" presName="txOne" presStyleLbl="node0" presStyleIdx="0" presStyleCnt="1" custScaleY="2000000" custLinFactX="4729" custLinFactY="-145116" custLinFactNeighborX="100000" custLinFactNeighborY="-200000">
        <dgm:presLayoutVars>
          <dgm:chPref val="3"/>
        </dgm:presLayoutVars>
      </dgm:prSet>
      <dgm:spPr/>
    </dgm:pt>
    <dgm:pt modelId="{526C776C-080B-4637-ABC6-F1730AB40822}" type="pres">
      <dgm:prSet presAssocID="{6E9E733F-2F64-4D60-BD84-0077B8328617}" presName="parTransOne" presStyleCnt="0"/>
      <dgm:spPr/>
    </dgm:pt>
    <dgm:pt modelId="{F35B8EF2-4FB0-4504-8189-90F792A9874E}" type="pres">
      <dgm:prSet presAssocID="{6E9E733F-2F64-4D60-BD84-0077B8328617}" presName="horzOne" presStyleCnt="0"/>
      <dgm:spPr/>
    </dgm:pt>
    <dgm:pt modelId="{FC248009-3584-441D-A645-32B6E7415929}" type="pres">
      <dgm:prSet presAssocID="{7D693CC8-A343-4997-BA2D-CB30F9DEFA4A}" presName="vertTwo" presStyleCnt="0"/>
      <dgm:spPr/>
    </dgm:pt>
    <dgm:pt modelId="{E100D9F2-9F4E-482B-A2FB-9C48A0F38045}" type="pres">
      <dgm:prSet presAssocID="{7D693CC8-A343-4997-BA2D-CB30F9DEFA4A}" presName="txTwo" presStyleLbl="node2" presStyleIdx="0" presStyleCnt="1" custScaleY="230239" custLinFactY="-780945" custLinFactNeighborX="-147" custLinFactNeighborY="-800000">
        <dgm:presLayoutVars>
          <dgm:chPref val="3"/>
        </dgm:presLayoutVars>
      </dgm:prSet>
      <dgm:spPr/>
    </dgm:pt>
    <dgm:pt modelId="{2219E869-1E36-43A9-8971-5FB2D19C67E5}" type="pres">
      <dgm:prSet presAssocID="{7D693CC8-A343-4997-BA2D-CB30F9DEFA4A}" presName="parTransTwo" presStyleCnt="0"/>
      <dgm:spPr/>
    </dgm:pt>
    <dgm:pt modelId="{C77BD7DC-D897-4AE5-97CC-9BADCE4F93EA}" type="pres">
      <dgm:prSet presAssocID="{7D693CC8-A343-4997-BA2D-CB30F9DEFA4A}" presName="horzTwo" presStyleCnt="0"/>
      <dgm:spPr/>
    </dgm:pt>
    <dgm:pt modelId="{D5D9B36F-C910-43CE-83B8-91AF14FA9A92}" type="pres">
      <dgm:prSet presAssocID="{39FBAA5C-C630-4474-8DF6-2F937DE44E00}" presName="vertThree" presStyleCnt="0"/>
      <dgm:spPr/>
    </dgm:pt>
    <dgm:pt modelId="{697E786A-8F29-491A-925F-BCD685232E11}" type="pres">
      <dgm:prSet presAssocID="{39FBAA5C-C630-4474-8DF6-2F937DE44E00}" presName="txThree" presStyleLbl="node3" presStyleIdx="0" presStyleCnt="1" custScaleY="230239" custLinFactY="-300000" custLinFactNeighborX="-343" custLinFactNeighborY="-338590">
        <dgm:presLayoutVars>
          <dgm:chPref val="3"/>
        </dgm:presLayoutVars>
      </dgm:prSet>
      <dgm:spPr/>
    </dgm:pt>
    <dgm:pt modelId="{1F8DFBFE-B347-461C-B10A-D422E78DB736}" type="pres">
      <dgm:prSet presAssocID="{39FBAA5C-C630-4474-8DF6-2F937DE44E00}" presName="horzThree" presStyleCnt="0"/>
      <dgm:spPr/>
    </dgm:pt>
  </dgm:ptLst>
  <dgm:cxnLst>
    <dgm:cxn modelId="{DA95DC34-7EF8-4E21-987B-FAC30403C9E3}" type="presOf" srcId="{39FBAA5C-C630-4474-8DF6-2F937DE44E00}" destId="{697E786A-8F29-491A-925F-BCD685232E11}" srcOrd="0" destOrd="0" presId="urn:microsoft.com/office/officeart/2005/8/layout/hierarchy4"/>
    <dgm:cxn modelId="{3C62DF61-51C5-4EF8-AF14-B5B7B9D8F558}" type="presOf" srcId="{D4522B65-317D-4060-9D8D-E1C3FD90D56D}" destId="{4574D87E-89A9-43B3-AA03-0B6A10DDD0F5}" srcOrd="0" destOrd="0" presId="urn:microsoft.com/office/officeart/2005/8/layout/hierarchy4"/>
    <dgm:cxn modelId="{48F05B42-365A-4878-B104-0D1C4E0771EF}" srcId="{7D693CC8-A343-4997-BA2D-CB30F9DEFA4A}" destId="{39FBAA5C-C630-4474-8DF6-2F937DE44E00}" srcOrd="0" destOrd="0" parTransId="{D0C7F438-7658-4487-BE8D-15537D1269CF}" sibTransId="{BD405C49-4D38-44AB-8B83-C9EB94B47E8C}"/>
    <dgm:cxn modelId="{8266DD8F-1980-4CB6-9C36-FB884FF21D25}" type="presOf" srcId="{6E9E733F-2F64-4D60-BD84-0077B8328617}" destId="{9A6032F0-AACC-45D7-AE99-2A8C9689EFCB}" srcOrd="0" destOrd="0" presId="urn:microsoft.com/office/officeart/2005/8/layout/hierarchy4"/>
    <dgm:cxn modelId="{753CF6AB-942A-4C43-8CC6-AC6C18D0B9FC}" srcId="{6E9E733F-2F64-4D60-BD84-0077B8328617}" destId="{7D693CC8-A343-4997-BA2D-CB30F9DEFA4A}" srcOrd="0" destOrd="0" parTransId="{EBF5DD3C-66F0-4646-A0DC-450E7B797B41}" sibTransId="{2D659625-5391-432A-8197-2655AAD92FD0}"/>
    <dgm:cxn modelId="{E7D8A3CD-4DD2-4F17-BABC-605F2A38938D}" type="presOf" srcId="{7D693CC8-A343-4997-BA2D-CB30F9DEFA4A}" destId="{E100D9F2-9F4E-482B-A2FB-9C48A0F38045}" srcOrd="0" destOrd="0" presId="urn:microsoft.com/office/officeart/2005/8/layout/hierarchy4"/>
    <dgm:cxn modelId="{6CB3B6FE-D2A8-4D5F-A62A-07093E59DD20}" srcId="{D4522B65-317D-4060-9D8D-E1C3FD90D56D}" destId="{6E9E733F-2F64-4D60-BD84-0077B8328617}" srcOrd="0" destOrd="0" parTransId="{C5DECA79-F63F-49EB-BC6B-504EC6CCE044}" sibTransId="{735D3794-1885-4AE7-A8BF-4ECEB0D3D372}"/>
    <dgm:cxn modelId="{BAAC05BF-A18C-41BA-96F5-203FDD4009C0}" type="presParOf" srcId="{4574D87E-89A9-43B3-AA03-0B6A10DDD0F5}" destId="{95F611E9-C8C7-4974-ABEB-80EDD4E5882A}" srcOrd="0" destOrd="0" presId="urn:microsoft.com/office/officeart/2005/8/layout/hierarchy4"/>
    <dgm:cxn modelId="{3EFC59BF-2DDC-4385-8D59-92BBD8916F35}" type="presParOf" srcId="{95F611E9-C8C7-4974-ABEB-80EDD4E5882A}" destId="{9A6032F0-AACC-45D7-AE99-2A8C9689EFCB}" srcOrd="0" destOrd="0" presId="urn:microsoft.com/office/officeart/2005/8/layout/hierarchy4"/>
    <dgm:cxn modelId="{B000383A-34C7-4B59-8E4C-1C15078B2618}" type="presParOf" srcId="{95F611E9-C8C7-4974-ABEB-80EDD4E5882A}" destId="{526C776C-080B-4637-ABC6-F1730AB40822}" srcOrd="1" destOrd="0" presId="urn:microsoft.com/office/officeart/2005/8/layout/hierarchy4"/>
    <dgm:cxn modelId="{01170014-F239-4AAE-B8AD-2EF32C14499E}" type="presParOf" srcId="{95F611E9-C8C7-4974-ABEB-80EDD4E5882A}" destId="{F35B8EF2-4FB0-4504-8189-90F792A9874E}" srcOrd="2" destOrd="0" presId="urn:microsoft.com/office/officeart/2005/8/layout/hierarchy4"/>
    <dgm:cxn modelId="{C7B739D4-2719-4148-AAC5-EC95FB71E029}" type="presParOf" srcId="{F35B8EF2-4FB0-4504-8189-90F792A9874E}" destId="{FC248009-3584-441D-A645-32B6E7415929}" srcOrd="0" destOrd="0" presId="urn:microsoft.com/office/officeart/2005/8/layout/hierarchy4"/>
    <dgm:cxn modelId="{5863A8BA-F776-40A8-9D5C-DDD5FDF15ACB}" type="presParOf" srcId="{FC248009-3584-441D-A645-32B6E7415929}" destId="{E100D9F2-9F4E-482B-A2FB-9C48A0F38045}" srcOrd="0" destOrd="0" presId="urn:microsoft.com/office/officeart/2005/8/layout/hierarchy4"/>
    <dgm:cxn modelId="{86349FB8-DF93-455A-B992-669CD620DD8B}" type="presParOf" srcId="{FC248009-3584-441D-A645-32B6E7415929}" destId="{2219E869-1E36-43A9-8971-5FB2D19C67E5}" srcOrd="1" destOrd="0" presId="urn:microsoft.com/office/officeart/2005/8/layout/hierarchy4"/>
    <dgm:cxn modelId="{64DF813B-DC13-4731-86EE-E0999D967195}" type="presParOf" srcId="{FC248009-3584-441D-A645-32B6E7415929}" destId="{C77BD7DC-D897-4AE5-97CC-9BADCE4F93EA}" srcOrd="2" destOrd="0" presId="urn:microsoft.com/office/officeart/2005/8/layout/hierarchy4"/>
    <dgm:cxn modelId="{0AA5971D-6BB8-417F-B370-26059A852215}" type="presParOf" srcId="{C77BD7DC-D897-4AE5-97CC-9BADCE4F93EA}" destId="{D5D9B36F-C910-43CE-83B8-91AF14FA9A92}" srcOrd="0" destOrd="0" presId="urn:microsoft.com/office/officeart/2005/8/layout/hierarchy4"/>
    <dgm:cxn modelId="{D7C14B39-3A3B-4CFE-8B7F-25DF831552E9}" type="presParOf" srcId="{D5D9B36F-C910-43CE-83B8-91AF14FA9A92}" destId="{697E786A-8F29-491A-925F-BCD685232E11}" srcOrd="0" destOrd="0" presId="urn:microsoft.com/office/officeart/2005/8/layout/hierarchy4"/>
    <dgm:cxn modelId="{AD7EB9E2-BBE0-44A8-B311-3D9677315DBA}" type="presParOf" srcId="{D5D9B36F-C910-43CE-83B8-91AF14FA9A92}" destId="{1F8DFBFE-B347-461C-B10A-D422E78DB73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AFE8A5-BE00-4385-979F-00D413E2E9F6}">
      <dsp:nvSpPr>
        <dsp:cNvPr id="0" name=""/>
        <dsp:cNvSpPr/>
      </dsp:nvSpPr>
      <dsp:spPr>
        <a:xfrm>
          <a:off x="0" y="139700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Daňové právo</a:t>
          </a:r>
        </a:p>
      </dsp:txBody>
      <dsp:txXfrm>
        <a:off x="37197" y="1434197"/>
        <a:ext cx="2465605" cy="1195605"/>
      </dsp:txXfrm>
    </dsp:sp>
    <dsp:sp modelId="{0F6E6854-BB44-4B59-B38A-0FEB804618E4}">
      <dsp:nvSpPr>
        <dsp:cNvPr id="0" name=""/>
        <dsp:cNvSpPr/>
      </dsp:nvSpPr>
      <dsp:spPr>
        <a:xfrm rot="19457599">
          <a:off x="2422396" y="1638750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1635594"/>
        <a:ext cx="62560" cy="62560"/>
      </dsp:txXfrm>
    </dsp:sp>
    <dsp:sp modelId="{85D028EA-9464-4126-9461-B8449B7DC885}">
      <dsp:nvSpPr>
        <dsp:cNvPr id="0" name=""/>
        <dsp:cNvSpPr/>
      </dsp:nvSpPr>
      <dsp:spPr>
        <a:xfrm>
          <a:off x="3556000" y="6667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hmotné (konstrukční prvky)</a:t>
          </a:r>
        </a:p>
      </dsp:txBody>
      <dsp:txXfrm>
        <a:off x="3593197" y="703947"/>
        <a:ext cx="2465605" cy="1195605"/>
      </dsp:txXfrm>
    </dsp:sp>
    <dsp:sp modelId="{56F69165-1B02-4FD8-A97C-9025D47672C3}">
      <dsp:nvSpPr>
        <dsp:cNvPr id="0" name=""/>
        <dsp:cNvSpPr/>
      </dsp:nvSpPr>
      <dsp:spPr>
        <a:xfrm rot="2142401">
          <a:off x="2422396" y="2368999"/>
          <a:ext cx="1251207" cy="56250"/>
        </a:xfrm>
        <a:custGeom>
          <a:avLst/>
          <a:gdLst/>
          <a:ahLst/>
          <a:cxnLst/>
          <a:rect l="0" t="0" r="0" b="0"/>
          <a:pathLst>
            <a:path>
              <a:moveTo>
                <a:pt x="0" y="28125"/>
              </a:moveTo>
              <a:lnTo>
                <a:pt x="1251207" y="281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016719" y="2365844"/>
        <a:ext cx="62560" cy="62560"/>
      </dsp:txXfrm>
    </dsp:sp>
    <dsp:sp modelId="{FD01BA8D-31C0-4C1E-8593-83A910061B97}">
      <dsp:nvSpPr>
        <dsp:cNvPr id="0" name=""/>
        <dsp:cNvSpPr/>
      </dsp:nvSpPr>
      <dsp:spPr>
        <a:xfrm>
          <a:off x="3556000" y="2127250"/>
          <a:ext cx="2539999" cy="12699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kern="1200" dirty="0">
              <a:latin typeface="Gill Sans MT" panose="020B0502020104020203" pitchFamily="34" charset="-18"/>
            </a:rPr>
            <a:t>procesní (správa daní)</a:t>
          </a:r>
        </a:p>
      </dsp:txBody>
      <dsp:txXfrm>
        <a:off x="3593197" y="2164447"/>
        <a:ext cx="2465605" cy="1195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032F0-AACC-45D7-AE99-2A8C9689EFCB}">
      <dsp:nvSpPr>
        <dsp:cNvPr id="0" name=""/>
        <dsp:cNvSpPr/>
      </dsp:nvSpPr>
      <dsp:spPr>
        <a:xfrm>
          <a:off x="1511" y="1540"/>
          <a:ext cx="3092601" cy="411528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b="1" kern="1200" dirty="0"/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A. Správce daně</a:t>
          </a:r>
        </a:p>
      </dsp:txBody>
      <dsp:txXfrm>
        <a:off x="92090" y="92119"/>
        <a:ext cx="2911443" cy="3934127"/>
      </dsp:txXfrm>
    </dsp:sp>
    <dsp:sp modelId="{E100D9F2-9F4E-482B-A2FB-9C48A0F38045}">
      <dsp:nvSpPr>
        <dsp:cNvPr id="0" name=""/>
        <dsp:cNvSpPr/>
      </dsp:nvSpPr>
      <dsp:spPr>
        <a:xfrm>
          <a:off x="0" y="2736676"/>
          <a:ext cx="3092601" cy="682036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900" b="1" kern="1200" dirty="0"/>
            <a:t>Úřední osoby</a:t>
          </a:r>
        </a:p>
      </dsp:txBody>
      <dsp:txXfrm>
        <a:off x="19976" y="2756652"/>
        <a:ext cx="3052649" cy="64208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6032F0-AACC-45D7-AE99-2A8C9689EFCB}">
      <dsp:nvSpPr>
        <dsp:cNvPr id="0" name=""/>
        <dsp:cNvSpPr/>
      </dsp:nvSpPr>
      <dsp:spPr>
        <a:xfrm>
          <a:off x="3023" y="0"/>
          <a:ext cx="3092601" cy="408561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2800" b="1" kern="1200" dirty="0"/>
        </a:p>
        <a:p>
          <a:pPr marL="0" lvl="0" indent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b="1" kern="1200" dirty="0"/>
            <a:t>Osoby zúčastněné na správě daní</a:t>
          </a:r>
        </a:p>
      </dsp:txBody>
      <dsp:txXfrm>
        <a:off x="93602" y="90579"/>
        <a:ext cx="2911443" cy="3904452"/>
      </dsp:txXfrm>
    </dsp:sp>
    <dsp:sp modelId="{E100D9F2-9F4E-482B-A2FB-9C48A0F38045}">
      <dsp:nvSpPr>
        <dsp:cNvPr id="0" name=""/>
        <dsp:cNvSpPr/>
      </dsp:nvSpPr>
      <dsp:spPr>
        <a:xfrm>
          <a:off x="0" y="2441228"/>
          <a:ext cx="3086564" cy="47033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B. Daňové subjekty</a:t>
          </a:r>
        </a:p>
      </dsp:txBody>
      <dsp:txXfrm>
        <a:off x="13776" y="2455004"/>
        <a:ext cx="3059012" cy="442781"/>
      </dsp:txXfrm>
    </dsp:sp>
    <dsp:sp modelId="{697E786A-8F29-491A-925F-BCD685232E11}">
      <dsp:nvSpPr>
        <dsp:cNvPr id="0" name=""/>
        <dsp:cNvSpPr/>
      </dsp:nvSpPr>
      <dsp:spPr>
        <a:xfrm>
          <a:off x="4" y="3265595"/>
          <a:ext cx="3074525" cy="47033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dk1"/>
          </a:solidFill>
          <a:prstDash val="solid"/>
          <a:miter lim="800000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C. Třetí osoby</a:t>
          </a:r>
        </a:p>
      </dsp:txBody>
      <dsp:txXfrm>
        <a:off x="13780" y="3279371"/>
        <a:ext cx="3046973" cy="4427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07.10.2022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996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§ 17</a:t>
            </a:r>
          </a:p>
          <a:p>
            <a:r>
              <a:rPr lang="cs-CZ" dirty="0"/>
              <a:t>(1) Dospěl-li senát Nejvyššího správního soudu při svém rozhodování k právnímu názoru, který je odlišný od právního názoru již vyjádřeného v rozhodnutí Nejvyššího správního soudu, postoupí věc k rozhodnutí rozšířenému senátu. Při postoupení svůj odlišný právní názor zdůvodní.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(2) Ustanovení odstavce 1 neplatí, byl-li odlišný právní názor již vysloven ve stanovisku Nejvyššího správního soudu.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§ 18</a:t>
            </a:r>
          </a:p>
          <a:p>
            <a:endParaRPr lang="cs-CZ" dirty="0"/>
          </a:p>
          <a:p>
            <a:r>
              <a:rPr lang="cs-CZ" dirty="0"/>
              <a:t>(1) Dospěl-li senát Nejvyššího správního soudu při svém rozhodování opětovně k právnímu názoru, který je odlišný od právního názoru o téže právní otázce, o nějž se opírá rozhodnutí správního orgánu, může předložit tuto právní otázku rozšířenému senátu k posouzení.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(2) Usnese-li se rozšířený senát na právním názoru shodném s dosavadní rozhodovací činností Nejvyššího správního soudu, přijme jej jako zásadní usnesení.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(3) Zásadní usnesení uveřejní předseda Nejvyššího správního soudu ve Sbírce rozhodnutí Nejvyššího správního soudu a zašle je správnímu orgánu, jehož se rozhodnutí uvedené v odstavci 1 týkalo, a příslušnému ústřednímu správnímu úřadu.</a:t>
            </a:r>
          </a:p>
          <a:p>
            <a:endParaRPr lang="cs-CZ" dirty="0"/>
          </a:p>
          <a:p>
            <a:r>
              <a:rPr lang="cs-CZ" dirty="0"/>
              <a:t>(4) Jednací řád Nejvyššího správního soudu (dále jen "jednací řád") stanoví, ve kterých dalších případech může předseda Nejvyššího správního soudu předložit rozšířenému senátu k posouzení jiné právní otázky.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§ 19</a:t>
            </a:r>
          </a:p>
          <a:p>
            <a:endParaRPr lang="cs-CZ" dirty="0"/>
          </a:p>
          <a:p>
            <a:r>
              <a:rPr lang="cs-CZ" dirty="0"/>
              <a:t>(1) V zájmu jednotného rozhodování soudů může předseda Nejvyššího správního soudu nebo předseda kolegia Nejvyššího správního soudu nebo rozšířený senát na základě vyhodnocení pravomocných rozhodnutí soudů navrhnout příslušnému kolegiu zaujetí stanoviska. K zaujetí stanoviska je potřebný souhlas většiny všech členů kolegia.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(2) Jde-li o otázky týkající se více kolegií nebo mezi nimi sporné, může předseda Nejvyššího správního soudu v zájmu jednotného rozhodování soudů na základě vyhodnocení pravomocných rozhodnutí soudů navrhnout zaujetí stanoviska plénu.</a:t>
            </a:r>
          </a:p>
          <a:p>
            <a:r>
              <a:rPr lang="cs-CZ" dirty="0"/>
              <a:t> </a:t>
            </a:r>
          </a:p>
          <a:p>
            <a:r>
              <a:rPr lang="cs-CZ" dirty="0"/>
              <a:t>(3) Před zaujetím stanoviska si Nejvyšší správní soud může vyžádat vyjádření správních úřadů a jiných orgánů, správních senátů krajských soudů a jiných osob.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DD3CA3-1230-4240-9E86-9E440801462F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6988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 dirty="0"/>
              <a:t>Obecná část daňového práva procesního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10. října 2022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5. Subjekty daňového práva procesního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4B58AAB-BFD5-41F3-AF23-FFAB711BB00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96605209"/>
              </p:ext>
            </p:extLst>
          </p:nvPr>
        </p:nvGraphicFramePr>
        <p:xfrm>
          <a:off x="2640336" y="1412404"/>
          <a:ext cx="3095625" cy="482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96F24E7A-404C-4EC5-BC84-68C8935DCAE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17439831"/>
              </p:ext>
            </p:extLst>
          </p:nvPr>
        </p:nvGraphicFramePr>
        <p:xfrm>
          <a:off x="6384033" y="1412776"/>
          <a:ext cx="3095625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9770057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A. Správce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orgán veřejné moci </a:t>
            </a:r>
            <a:r>
              <a:rPr lang="cs-CZ" dirty="0"/>
              <a:t>(§ 10 DŘ)</a:t>
            </a:r>
          </a:p>
          <a:p>
            <a:pPr lvl="1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správní orgán nebo jiný státní orgán</a:t>
            </a:r>
          </a:p>
          <a:p>
            <a:pPr lvl="1"/>
            <a:r>
              <a:rPr lang="cs-CZ" dirty="0"/>
              <a:t>v rozsahu, v jakém mu je zákonem nebo na základě zákona svěřena působnost v oblasti správy daní</a:t>
            </a:r>
          </a:p>
          <a:p>
            <a:endParaRPr lang="cs-CZ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cs-CZ" b="1" dirty="0"/>
              <a:t>úřední osoby </a:t>
            </a:r>
            <a:r>
              <a:rPr lang="cs-CZ" dirty="0"/>
              <a:t>(§ 12 DŘ)</a:t>
            </a:r>
          </a:p>
          <a:p>
            <a:endParaRPr lang="cs-CZ" dirty="0"/>
          </a:p>
          <a:p>
            <a:r>
              <a:rPr lang="cs-CZ" b="1" dirty="0"/>
              <a:t>místní příslušnost </a:t>
            </a:r>
            <a:r>
              <a:rPr lang="cs-CZ" dirty="0"/>
              <a:t>(§ 13 DŘ)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785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Daňové subjekty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obecné vymezení </a:t>
            </a:r>
            <a:r>
              <a:rPr lang="cs-CZ" dirty="0"/>
              <a:t>(§ 20 DŘ)</a:t>
            </a:r>
          </a:p>
          <a:p>
            <a:pPr lvl="1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osoba, kterou za daňový subjekt označuje zákon</a:t>
            </a:r>
          </a:p>
          <a:p>
            <a:pPr lvl="1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osoba, kterou zákon označuje jako poplatníka </a:t>
            </a:r>
          </a:p>
          <a:p>
            <a:pPr lvl="1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osoba, kterou zákon označuje jako plátce daně</a:t>
            </a:r>
          </a:p>
          <a:p>
            <a:pPr lvl="2"/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nikoliv plátce!</a:t>
            </a:r>
          </a:p>
          <a:p>
            <a:pPr lvl="1"/>
            <a:endParaRPr lang="cs-CZ" b="1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cs-CZ" b="1" dirty="0">
                <a:solidFill>
                  <a:srgbClr val="000000"/>
                </a:solidFill>
                <a:cs typeface="Times New Roman" pitchFamily="18" charset="0"/>
              </a:rPr>
              <a:t>plátcova pokladna </a:t>
            </a:r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(§ 21 DŘ)</a:t>
            </a:r>
          </a:p>
          <a:p>
            <a:endParaRPr lang="cs-CZ" b="1" dirty="0">
              <a:solidFill>
                <a:srgbClr val="000000"/>
              </a:solidFill>
              <a:cs typeface="Times New Roman" pitchFamily="18" charset="0"/>
            </a:endParaRPr>
          </a:p>
          <a:p>
            <a:r>
              <a:rPr lang="cs-CZ" b="1" dirty="0"/>
              <a:t>jednotky bez právní osobnosti </a:t>
            </a:r>
            <a:r>
              <a:rPr lang="cs-CZ" dirty="0"/>
              <a:t>(§ 24 odst. 6 DŘ)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0527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Třetí osoby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obecná negativní definice </a:t>
            </a:r>
            <a:r>
              <a:rPr lang="cs-CZ" dirty="0"/>
              <a:t>(§ 22 DŘ)</a:t>
            </a:r>
          </a:p>
          <a:p>
            <a:pPr lvl="1"/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např. svědci, znalci, tlumočníci, ručitelé, poddlužníci, orgány veřejné moci, poskytovatelé platebních služeb, poskytovatelé poštovních služeb, osoby povinné k součinnosti, osoby povinné strpět zásah či omezení ze strany správce daně, osoby podávající vysvětlení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83299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6. Obsah daňového práva procesního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procesně-daňověprávní povinnosti</a:t>
            </a:r>
          </a:p>
          <a:p>
            <a:pPr lvl="1"/>
            <a:r>
              <a:rPr lang="cs-CZ" dirty="0"/>
              <a:t>např. povinnost poplatníka podat daňové přiznání</a:t>
            </a:r>
          </a:p>
          <a:p>
            <a:endParaRPr lang="cs-CZ" dirty="0"/>
          </a:p>
          <a:p>
            <a:r>
              <a:rPr lang="cs-CZ" b="1" dirty="0"/>
              <a:t>procesně-daňověprávní práva a pravomoci</a:t>
            </a:r>
          </a:p>
          <a:p>
            <a:pPr lvl="1"/>
            <a:r>
              <a:rPr lang="cs-CZ" dirty="0"/>
              <a:t>např. pravomoc správce daně vyžadovat podání daňového přiznání</a:t>
            </a:r>
          </a:p>
          <a:p>
            <a:endParaRPr lang="cs-CZ" dirty="0"/>
          </a:p>
          <a:p>
            <a:r>
              <a:rPr lang="cs-CZ" dirty="0"/>
              <a:t>realizace hmotně-daňověprávních práv, pravomocí a povinností</a:t>
            </a:r>
          </a:p>
          <a:p>
            <a:endParaRPr lang="cs-CZ" dirty="0"/>
          </a:p>
          <a:p>
            <a:r>
              <a:rPr lang="cs-CZ" dirty="0"/>
              <a:t>příklad - § 79 DŘ – vysvětlení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23277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7. Prameny daňového práva procesního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01C0C43-DE2F-4AD2-95E3-8465F798AAB6}"/>
              </a:ext>
            </a:extLst>
          </p:cNvPr>
          <p:cNvSpPr/>
          <p:nvPr/>
        </p:nvSpPr>
        <p:spPr>
          <a:xfrm>
            <a:off x="838201" y="1196752"/>
            <a:ext cx="10515600" cy="4176463"/>
          </a:xfrm>
          <a:prstGeom prst="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accent1"/>
              </a:solidFill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80C25E9-0316-4084-BB16-1E945D6A49C9}"/>
              </a:ext>
            </a:extLst>
          </p:cNvPr>
          <p:cNvSpPr txBox="1"/>
          <p:nvPr/>
        </p:nvSpPr>
        <p:spPr>
          <a:xfrm>
            <a:off x="7824191" y="1484785"/>
            <a:ext cx="31367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solidFill>
                  <a:schemeClr val="accent1"/>
                </a:solidFill>
                <a:latin typeface="Gill Sans MT" panose="020B0502020104020203" pitchFamily="34" charset="-18"/>
                <a:cs typeface="Arial" panose="020B0604020202020204" pitchFamily="34" charset="0"/>
              </a:rPr>
              <a:t>Materiální</a:t>
            </a:r>
          </a:p>
          <a:p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F. vnitřní předpisy</a:t>
            </a:r>
          </a:p>
          <a:p>
            <a:pPr algn="just"/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G. judikatura</a:t>
            </a:r>
          </a:p>
          <a:p>
            <a:pPr algn="just"/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atd.</a:t>
            </a:r>
          </a:p>
          <a:p>
            <a:pPr algn="ctr"/>
            <a:r>
              <a:rPr lang="cs-CZ" sz="3600" b="1" dirty="0">
                <a:solidFill>
                  <a:schemeClr val="accent2"/>
                </a:solidFill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3DEB9C4-DED1-42E2-841C-03C1ECEBDD2E}"/>
              </a:ext>
            </a:extLst>
          </p:cNvPr>
          <p:cNvSpPr txBox="1"/>
          <p:nvPr/>
        </p:nvSpPr>
        <p:spPr>
          <a:xfrm>
            <a:off x="1410836" y="1299824"/>
            <a:ext cx="6204612" cy="3416320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Formální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ústavní 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mezinárodní smlouvy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právní předpisy EU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zákony</a:t>
            </a:r>
          </a:p>
          <a:p>
            <a:pPr marL="857250" indent="-857250">
              <a:buFont typeface="+mj-lt"/>
              <a:buAutoNum type="alphaUcPeriod"/>
            </a:pPr>
            <a:r>
              <a:rPr lang="cs-CZ" sz="3600" dirty="0">
                <a:latin typeface="Gill Sans MT" panose="020B0502020104020203" pitchFamily="34" charset="-18"/>
                <a:cs typeface="Arial" panose="020B0604020202020204" pitchFamily="34" charset="0"/>
              </a:rPr>
              <a:t>sekundární právní předpisy</a:t>
            </a:r>
          </a:p>
        </p:txBody>
      </p:sp>
    </p:spTree>
    <p:extLst>
      <p:ext uri="{BB962C8B-B14F-4D97-AF65-F5344CB8AC3E}">
        <p14:creationId xmlns:p14="http://schemas.microsoft.com/office/powerpoint/2010/main" val="481361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8"/>
            <a:ext cx="10515600" cy="1325563"/>
          </a:xfrm>
        </p:spPr>
        <p:txBody>
          <a:bodyPr/>
          <a:lstStyle/>
          <a:p>
            <a:r>
              <a:rPr lang="cs-CZ" dirty="0"/>
              <a:t>A. Ústavní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čl. 11 odst. 5 Listiny</a:t>
            </a:r>
          </a:p>
          <a:p>
            <a:pPr lvl="1"/>
            <a:r>
              <a:rPr lang="cs-CZ" dirty="0"/>
              <a:t>Daně a poplatky lze ukládat jen na základě zákona.</a:t>
            </a:r>
          </a:p>
          <a:p>
            <a:endParaRPr lang="cs-CZ" dirty="0"/>
          </a:p>
          <a:p>
            <a:r>
              <a:rPr lang="cs-CZ" dirty="0"/>
              <a:t>čl. 2 odst. 2 a 3 Listiny</a:t>
            </a:r>
          </a:p>
          <a:p>
            <a:r>
              <a:rPr lang="cs-CZ" dirty="0"/>
              <a:t>čl. 4 odst. 1 Listiny</a:t>
            </a:r>
          </a:p>
          <a:p>
            <a:r>
              <a:rPr lang="cs-CZ" dirty="0"/>
              <a:t>čl. 36 odst. 2 Listiny</a:t>
            </a:r>
          </a:p>
          <a:p>
            <a:r>
              <a:rPr lang="cs-CZ" dirty="0"/>
              <a:t>čl. 38 odst. 2 Listiny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75738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II. ÚS 262/06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sz="2400" dirty="0"/>
              <a:t>Na daňové řízení je nutné vztáhnout pravidlo, že finanční orgány jsou povinny postupovat ústavně konformním způsobem, což v tomto kontextu znamená umožnit daňovému subjektu projednání jeho věci v jeho přítomnosti a umožnit mu vyjádřit se ke všem prováděným důkazům. Ústavně konformním pak není takový postup správce daně, který </a:t>
            </a:r>
            <a:r>
              <a:rPr lang="cs-CZ" sz="2400" b="1" dirty="0"/>
              <a:t>neuvede v oznámení jméno svědka, který má být vyslechnut ve věznici a neupozorní právního zástupce daňového subjektu na nutnost zajistit si přístup do věznice</a:t>
            </a:r>
            <a:r>
              <a:rPr lang="cs-CZ" sz="2400" dirty="0"/>
              <a:t>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sz="2400" dirty="0"/>
              <a:t>Pokud obecné soudy nereagovaly na tuto skutečnost a nevzaly v úvahu právo stěžovatele garantované </a:t>
            </a:r>
            <a:r>
              <a:rPr lang="cs-CZ" sz="2400" b="1" dirty="0"/>
              <a:t>čl. 38 odst. 2</a:t>
            </a:r>
            <a:r>
              <a:rPr lang="cs-CZ" sz="2400" dirty="0"/>
              <a:t> Listiny základních práv a svobod, porušily svým postupem ustanovení </a:t>
            </a:r>
            <a:r>
              <a:rPr lang="cs-CZ" sz="2400" b="1" dirty="0"/>
              <a:t>čl. 36 odst. 2 </a:t>
            </a:r>
            <a:r>
              <a:rPr lang="cs-CZ" sz="2400" dirty="0"/>
              <a:t>Listiny základních práv a svobod.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873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B. Mezinárodní smlouvy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smlouvy o výměně informací</a:t>
            </a:r>
          </a:p>
          <a:p>
            <a:pPr lvl="1"/>
            <a:r>
              <a:rPr lang="cs-CZ" dirty="0"/>
              <a:t>multilaterální</a:t>
            </a:r>
          </a:p>
          <a:p>
            <a:pPr lvl="2"/>
            <a:r>
              <a:rPr lang="cs-CZ" dirty="0"/>
              <a:t>Úmluva o vzájemné správní pomoci v daňových záležitostech – 2/2014 Sb. m. s.</a:t>
            </a:r>
          </a:p>
          <a:p>
            <a:pPr lvl="1"/>
            <a:r>
              <a:rPr lang="cs-CZ" dirty="0"/>
              <a:t>bilaterální</a:t>
            </a:r>
          </a:p>
          <a:p>
            <a:pPr lvl="2"/>
            <a:r>
              <a:rPr lang="cs-CZ" dirty="0"/>
              <a:t>o výměně informací v daňových záležitostech (TIEA) </a:t>
            </a:r>
          </a:p>
          <a:p>
            <a:pPr lvl="2"/>
            <a:r>
              <a:rPr lang="cs-CZ" dirty="0"/>
              <a:t>Dohoda FATCA – 72/2014 Sb. m. s.</a:t>
            </a:r>
          </a:p>
          <a:p>
            <a:endParaRPr lang="cs-CZ" dirty="0"/>
          </a:p>
          <a:p>
            <a:r>
              <a:rPr lang="cs-CZ" b="1" dirty="0"/>
              <a:t>smlouvy o zamezení dvojímu zdanění</a:t>
            </a:r>
          </a:p>
          <a:p>
            <a:pPr lvl="1"/>
            <a:r>
              <a:rPr lang="cs-CZ" dirty="0"/>
              <a:t>článek týkající se výměny informací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6980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C. Právní předpisy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správní spolupráce – oblast nepřímých daní</a:t>
            </a:r>
          </a:p>
          <a:p>
            <a:pPr lvl="1"/>
            <a:r>
              <a:rPr lang="cs-CZ" dirty="0"/>
              <a:t>č. 904/2010/EU</a:t>
            </a:r>
          </a:p>
          <a:p>
            <a:pPr lvl="1"/>
            <a:r>
              <a:rPr lang="cs-CZ" dirty="0"/>
              <a:t>č. 389/2012/EU</a:t>
            </a:r>
          </a:p>
          <a:p>
            <a:r>
              <a:rPr lang="cs-CZ" b="1" dirty="0"/>
              <a:t>správní spolupráce – ostatní daně</a:t>
            </a:r>
          </a:p>
          <a:p>
            <a:pPr lvl="1"/>
            <a:r>
              <a:rPr lang="cs-CZ" dirty="0"/>
              <a:t>č. 2011/16/EU</a:t>
            </a:r>
          </a:p>
          <a:p>
            <a:r>
              <a:rPr lang="cs-CZ" b="1" dirty="0"/>
              <a:t>oblast vymáhání daní</a:t>
            </a:r>
          </a:p>
          <a:p>
            <a:pPr lvl="1"/>
            <a:r>
              <a:rPr lang="cs-CZ" dirty="0"/>
              <a:t>č. 2010/24/EU</a:t>
            </a:r>
          </a:p>
          <a:p>
            <a:r>
              <a:rPr lang="cs-CZ" b="1" dirty="0"/>
              <a:t>řešení sporů</a:t>
            </a:r>
          </a:p>
          <a:p>
            <a:pPr lvl="1"/>
            <a:r>
              <a:rPr lang="cs-CZ" dirty="0"/>
              <a:t>č.  2017/1852/EU</a:t>
            </a:r>
          </a:p>
          <a:p>
            <a:r>
              <a:rPr lang="cs-CZ" b="1" dirty="0"/>
              <a:t>další</a:t>
            </a:r>
          </a:p>
          <a:p>
            <a:pPr lvl="1"/>
            <a:r>
              <a:rPr lang="cs-CZ" dirty="0"/>
              <a:t>č. 2021/847 – </a:t>
            </a:r>
            <a:r>
              <a:rPr lang="cs-CZ" dirty="0" err="1"/>
              <a:t>Fiscalis</a:t>
            </a:r>
            <a:r>
              <a:rPr lang="cs-CZ" dirty="0"/>
              <a:t> 2021–2027  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020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 dirty="0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Daně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Daňové právo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Pojem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Předmět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Subjekty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Obsah daňového práva procesního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 dirty="0"/>
              <a:t>Prameny daňového práva procesního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7C82C40-64B6-4ECA-85EB-8E720B83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1883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D. Zákony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sz="2400" dirty="0"/>
              <a:t>zákon č. 280/2009 Sb., daňový řád</a:t>
            </a:r>
          </a:p>
          <a:p>
            <a:endParaRPr lang="cs-CZ" sz="2400" dirty="0"/>
          </a:p>
          <a:p>
            <a:r>
              <a:rPr lang="cs-CZ" sz="2400" dirty="0"/>
              <a:t>zákon č. 164/2013 Sb., o mezinárodní spolupráci při správě daní a o změně dalších souvisejících zákonů</a:t>
            </a:r>
          </a:p>
          <a:p>
            <a:r>
              <a:rPr lang="cs-CZ" sz="2400" dirty="0"/>
              <a:t>zákon č. 471/2011 Sb., o mezinárodní pomoci při vymáhání některých finančních pohledávek</a:t>
            </a:r>
          </a:p>
          <a:p>
            <a:r>
              <a:rPr lang="cs-CZ" sz="2400" dirty="0"/>
              <a:t>zákon č. 335/2020 Sb., o mezinárodní spolupráci při řešení daňových sporů </a:t>
            </a:r>
            <a:br>
              <a:rPr lang="cs-CZ" sz="2400" dirty="0"/>
            </a:br>
            <a:r>
              <a:rPr lang="cs-CZ" sz="2400" dirty="0"/>
              <a:t>v Evropské unii</a:t>
            </a:r>
          </a:p>
          <a:p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03088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E. Sekundární právní předpisy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vyhlášky Ministerstva financí provádějící daňový řád</a:t>
            </a:r>
          </a:p>
          <a:p>
            <a:pPr lvl="1"/>
            <a:r>
              <a:rPr lang="cs-CZ" dirty="0"/>
              <a:t>382/2010 Sb.</a:t>
            </a:r>
          </a:p>
          <a:p>
            <a:pPr lvl="1"/>
            <a:r>
              <a:rPr lang="cs-CZ" dirty="0"/>
              <a:t>383/2010 Sb.</a:t>
            </a:r>
          </a:p>
          <a:p>
            <a:pPr lvl="1"/>
            <a:r>
              <a:rPr lang="cs-CZ" dirty="0"/>
              <a:t>(elektronické dražby)</a:t>
            </a:r>
          </a:p>
          <a:p>
            <a:pPr lvl="1"/>
            <a:endParaRPr lang="cs-CZ" dirty="0"/>
          </a:p>
          <a:p>
            <a:r>
              <a:rPr lang="cs-CZ" dirty="0"/>
              <a:t>vyhlášky Ministerstva financí provádějící zákon o mezinárodní spolupráci při správě daní</a:t>
            </a:r>
          </a:p>
          <a:p>
            <a:pPr lvl="1"/>
            <a:r>
              <a:rPr lang="cs-CZ" dirty="0"/>
              <a:t>74/2014 Sb.</a:t>
            </a:r>
          </a:p>
          <a:p>
            <a:pPr lvl="1"/>
            <a:r>
              <a:rPr lang="cs-CZ" dirty="0"/>
              <a:t>108/2016 Sb.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7645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F. Vnitřní předpisy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sz="2400" dirty="0"/>
              <a:t>D-pokyny</a:t>
            </a:r>
          </a:p>
          <a:p>
            <a:endParaRPr lang="cs-CZ" sz="2400" dirty="0"/>
          </a:p>
          <a:p>
            <a:r>
              <a:rPr lang="cs-CZ" sz="2400" dirty="0"/>
              <a:t>D-144</a:t>
            </a:r>
          </a:p>
          <a:p>
            <a:endParaRPr lang="cs-CZ" sz="2400" dirty="0"/>
          </a:p>
          <a:p>
            <a:r>
              <a:rPr lang="cs-CZ" sz="2400" dirty="0"/>
              <a:t>IV. ÚS 146/01</a:t>
            </a:r>
          </a:p>
          <a:p>
            <a:r>
              <a:rPr lang="cs-CZ" sz="2400" dirty="0"/>
              <a:t>2 </a:t>
            </a:r>
            <a:r>
              <a:rPr lang="cs-CZ" sz="2400" dirty="0" err="1"/>
              <a:t>Ans</a:t>
            </a:r>
            <a:r>
              <a:rPr lang="cs-CZ" sz="2400" dirty="0"/>
              <a:t> 1/2005</a:t>
            </a:r>
          </a:p>
          <a:p>
            <a:r>
              <a:rPr lang="cs-CZ" sz="2400" dirty="0"/>
              <a:t>6 </a:t>
            </a:r>
            <a:r>
              <a:rPr lang="cs-CZ" sz="2400" dirty="0" err="1"/>
              <a:t>Ads</a:t>
            </a:r>
            <a:r>
              <a:rPr lang="cs-CZ" sz="2400" dirty="0"/>
              <a:t> 88/2006</a:t>
            </a:r>
          </a:p>
          <a:p>
            <a:r>
              <a:rPr lang="cs-CZ" sz="2400" dirty="0"/>
              <a:t>IV. ÚS 3207/07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9351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Pokyn D-144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/>
              <a:t>o stanovení lhůt pro uzavření vytýkacího řízení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Ukládám finančním ředitelstvím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1) zajistit, aby na finančních úřadech v obvodu jejich území působnosti byla uzavírána vytýkací řízení nejpozději </a:t>
            </a:r>
            <a:r>
              <a:rPr lang="cs-CZ" b="1" dirty="0"/>
              <a:t>do tří měsíců </a:t>
            </a:r>
            <a:r>
              <a:rPr lang="cs-CZ" dirty="0"/>
              <a:t>ode dne, kdy: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a) vyhoví daňový subjekt plně výzvě správce daně, tj. předloží veškeré vyžadované podklady a poskytne potřebná vysvětlení, nebo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b) je správci daně doručeno oznámení daňové subjektu, že je připraven vyžadované podklady předložit a potřebná vysvětlení poskytnout, pokud ve stanovené či dohodnuté lhůtě k předložení dokladů a podání vysvětlení, kterými daňový subjekt plně vyhoví výzvě správce daně, také skutečně dojde, nebo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cs-CZ" dirty="0"/>
              <a:t>c) je správcem daně protokolárně ověřeno nebo daňovým subjektem správci daně písemně sděleno, že daňový subjekt není sto výzvě vyhovět, a to ani v prodloužené lhůtě;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5425F9-B01C-4265-85F2-EBC7DB5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8285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IV. ÚS 146/01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sz="2400" dirty="0">
                <a:solidFill>
                  <a:prstClr val="black"/>
                </a:solidFill>
              </a:rPr>
              <a:t>Ústavní soud vychází ze skutečnosti, že lhůty pro vyřizování věcí sice nejsou stanoveny zákonem, nicméně postup, který územní finanční orgány pro svá rozhodování zvolily, nesvědčí o respektu k právům stěžovatele na spravedlivé vyřízení věci v přiměřené lhůtě.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9941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Rozhodnutí NSS 2 </a:t>
            </a:r>
            <a:r>
              <a:rPr lang="cs-CZ" dirty="0" err="1"/>
              <a:t>Ans</a:t>
            </a:r>
            <a:r>
              <a:rPr lang="cs-CZ" dirty="0"/>
              <a:t> 1/2005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sz="2400" dirty="0">
                <a:solidFill>
                  <a:prstClr val="black"/>
                </a:solidFill>
              </a:rPr>
              <a:t>Vytvořila-li se na základě pokynu Ministerstva financí č. D-144 z roku 1996, o stanovení lhůt pro uzavření vytýkacího řízení (§ 43 zákona ČNR č. 337/1992 Sb., </a:t>
            </a:r>
            <a:br>
              <a:rPr lang="cs-CZ" sz="2400" dirty="0">
                <a:solidFill>
                  <a:prstClr val="black"/>
                </a:solidFill>
              </a:rPr>
            </a:br>
            <a:r>
              <a:rPr lang="cs-CZ" sz="2400" dirty="0">
                <a:solidFill>
                  <a:prstClr val="black"/>
                </a:solidFill>
              </a:rPr>
              <a:t>o správě daní a poplatků), správní praxe spočívající v tom, že vytýkací řízení se uzavírají v určitých lhůtách, případně ve lhůtách prodloužených podle přesně určených pravidel, vyplývá ze zásady zákazu libovůle a neodůvodněně nerovného zacházení (čl. 1 věta první Listiny základních práv a svobod), že pro správní orgán je takováto správní praxe právně závazná.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74382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Rozsudek NSS 6 </a:t>
            </a:r>
            <a:r>
              <a:rPr lang="cs-CZ" dirty="0" err="1"/>
              <a:t>Ads</a:t>
            </a:r>
            <a:r>
              <a:rPr lang="cs-CZ" dirty="0"/>
              <a:t> 88/2006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Správní praxe zakládající legitimní očekávání je </a:t>
            </a:r>
            <a:r>
              <a:rPr lang="cs-CZ" b="1" dirty="0"/>
              <a:t>ustálená, jednotná a dlouhodobá činnost (příp. i nečinnost) orgánů veřejné správy, která opakovaně potvrzuje určitý výklad a použití právních předpisů</a:t>
            </a:r>
            <a:r>
              <a:rPr lang="cs-CZ" dirty="0"/>
              <a:t>. Takovou praxí je správní orgán </a:t>
            </a:r>
            <a:r>
              <a:rPr lang="cs-CZ" b="1" dirty="0"/>
              <a:t>vázán</a:t>
            </a:r>
            <a:r>
              <a:rPr lang="cs-CZ" dirty="0"/>
              <a:t>. Jen taková správní praxe je doplněním psaného práva a je způsobilá modifikovat pravidla obsažená v právní normě. Správní praxi zakládající legitimní očekávání </a:t>
            </a:r>
            <a:r>
              <a:rPr lang="cs-CZ" b="1" dirty="0"/>
              <a:t>lze změnit</a:t>
            </a:r>
            <a:r>
              <a:rPr lang="cs-CZ" dirty="0"/>
              <a:t>, pokud je taková změna činěna do budoucna, dotčené subjekty mají možnost se s ní seznámit a je řádně odůvodněna závažnými okolnostmi. 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Libovolná (svévolná) změna výkladu právních předpisů směřující k tíži adresátů není přípustná. Za racionální (nikoliv svévolnou) změnu správní praxe lze přitom s přihlédnutím ke konkrétním okolnostem považovat 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změnu interpretovaného zákona,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změnu zákonů souvisejících s interpretovaným předpisem (systematický výklad) a </a:t>
            </a:r>
          </a:p>
          <a:p>
            <a:pPr lvl="1" algn="just">
              <a:lnSpc>
                <a:spcPct val="120000"/>
              </a:lnSpc>
            </a:pPr>
            <a:r>
              <a:rPr lang="cs-CZ" dirty="0"/>
              <a:t>změnu skutečností rozhodných pro interpretaci zákona (teleologický výklad).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377447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Ústavního soudu IV. ÚS 3207/07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buNone/>
              <a:defRPr/>
            </a:pPr>
            <a:r>
              <a:rPr lang="cs-CZ" dirty="0">
                <a:solidFill>
                  <a:prstClr val="black"/>
                </a:solidFill>
              </a:rPr>
              <a:t>Soustavná praxe orgánů státní správy sociálního zabezpečení, kontinuálně existující do počátku roku 2004 a spočívající v </a:t>
            </a:r>
            <a:r>
              <a:rPr lang="cs-CZ" b="1" dirty="0">
                <a:solidFill>
                  <a:prstClr val="black"/>
                </a:solidFill>
              </a:rPr>
              <a:t>neaplikování Všeobecné úmluvy o sociální bezpečnosti mezi Československem a Francií ze dne 12. 10. 1948</a:t>
            </a:r>
            <a:r>
              <a:rPr lang="cs-CZ" dirty="0">
                <a:solidFill>
                  <a:prstClr val="black"/>
                </a:solidFill>
              </a:rPr>
              <a:t>, pokud šlo o účast francouzských státních příslušníků na systému sociálního pojištění, vytvořila oprávněná očekávání adresátů příslušných právních norem v oblasti nemocenského pojištění a </a:t>
            </a:r>
            <a:r>
              <a:rPr lang="cs-CZ" b="1" dirty="0">
                <a:solidFill>
                  <a:prstClr val="black"/>
                </a:solidFill>
              </a:rPr>
              <a:t>"dotvořila" tak české právo v jeho materiální podobě v tom smyslu, že v této době nemohla být použita Všeobecná úmluva místo úpravy zákonné</a:t>
            </a:r>
            <a:r>
              <a:rPr lang="cs-CZ" dirty="0">
                <a:solidFill>
                  <a:prstClr val="black"/>
                </a:solidFill>
              </a:rPr>
              <a:t>. Francouzští státní příslušníci, kteří neměli v České republice trvalý pobyt a byli činní na jejím území pro zaměstnavatele v pracovněprávním vztahu uzavřeném podle cizích právních předpisů, tedy nebyli účastni na pojištění podle zákona č. 54/1956 Sb., ve znění účinném do 31. 12. 2003 [a to s odkazem na ustanovení § 5 písm. b) citovaného zákona].</a:t>
            </a:r>
          </a:p>
          <a:p>
            <a:pPr marL="0" indent="0" algn="just">
              <a:lnSpc>
                <a:spcPct val="120000"/>
              </a:lnSpc>
              <a:buNone/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84181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G. Judikatura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krajské soudy a Nejvyšší správní soud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Ústavní soud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Evropský soud pro lidská práva</a:t>
            </a:r>
          </a:p>
          <a:p>
            <a:pPr marL="681037" indent="-571500">
              <a:buFont typeface="+mj-lt"/>
              <a:buAutoNum type="romanUcPeriod"/>
              <a:defRPr/>
            </a:pPr>
            <a:r>
              <a:rPr lang="cs-CZ" sz="2400" dirty="0"/>
              <a:t>Soudní dvůr Evropské unie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103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859814" cy="1325563"/>
          </a:xfrm>
        </p:spPr>
        <p:txBody>
          <a:bodyPr/>
          <a:lstStyle/>
          <a:p>
            <a:r>
              <a:rPr lang="cs-CZ" dirty="0"/>
              <a:t>I. Krajské soudy a Nejvyšší správní soud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správní soudnictví</a:t>
            </a:r>
          </a:p>
          <a:p>
            <a:r>
              <a:rPr lang="cs-CZ" dirty="0"/>
              <a:t>soudní řád správní – zákon č. 150 /2002 Sb.</a:t>
            </a:r>
          </a:p>
          <a:p>
            <a:r>
              <a:rPr lang="cs-CZ" dirty="0"/>
              <a:t>žaloba</a:t>
            </a:r>
          </a:p>
          <a:p>
            <a:r>
              <a:rPr lang="cs-CZ" dirty="0"/>
              <a:t>kasační stížnost</a:t>
            </a:r>
          </a:p>
          <a:p>
            <a:endParaRPr lang="cs-CZ" dirty="0"/>
          </a:p>
          <a:p>
            <a:r>
              <a:rPr lang="cs-CZ" dirty="0"/>
              <a:t>do 2013 – finančně-správní kolegium</a:t>
            </a:r>
          </a:p>
          <a:p>
            <a:endParaRPr lang="cs-CZ" dirty="0"/>
          </a:p>
          <a:p>
            <a:r>
              <a:rPr lang="cs-CZ" dirty="0"/>
              <a:t>stanovisko kolegia nebo pléna NSS (§ 19 SŘS)</a:t>
            </a:r>
          </a:p>
          <a:p>
            <a:endParaRPr lang="cs-CZ" dirty="0"/>
          </a:p>
          <a:p>
            <a:r>
              <a:rPr lang="cs-CZ" dirty="0"/>
              <a:t>rozhodnutí rozšířeného senátu NSS (§ 17 a 18 SŘS)</a:t>
            </a:r>
          </a:p>
          <a:p>
            <a:pPr lvl="1"/>
            <a:r>
              <a:rPr lang="cs-CZ" dirty="0"/>
              <a:t>zásadní usnesení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5425F9-B01C-4265-85F2-EBC7DB5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16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5D60C-AC3B-4AAD-B39B-15EDD1E0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7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B43ECB-640C-4171-B52A-4EBA5D9C59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B3C04F10-DBE9-409C-9AE2-91A024E0F71F}"/>
              </a:ext>
            </a:extLst>
          </p:cNvPr>
          <p:cNvSpPr txBox="1"/>
          <p:nvPr/>
        </p:nvSpPr>
        <p:spPr>
          <a:xfrm>
            <a:off x="838200" y="1341442"/>
            <a:ext cx="10515600" cy="4175116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 (</a:t>
            </a:r>
            <a:r>
              <a:rPr lang="cs-CZ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v širokém smyslu</a:t>
            </a:r>
            <a:r>
              <a:rPr lang="en-US" sz="36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/>
            <a:endParaRPr lang="en-US" sz="36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126A2E2-3D95-47E7-B1A4-5087524F3DE6}"/>
              </a:ext>
            </a:extLst>
          </p:cNvPr>
          <p:cNvSpPr txBox="1"/>
          <p:nvPr/>
        </p:nvSpPr>
        <p:spPr>
          <a:xfrm>
            <a:off x="1296784" y="2061553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Daně 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(</a:t>
            </a:r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v úzkém smyslu</a:t>
            </a:r>
            <a:r>
              <a:rPr lang="en-US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daně z příjmů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přidané hodnoty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spotřební daně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daň z nemovitých věcí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další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1B880E1-363D-4050-AAEC-E8F21C8A243C}"/>
              </a:ext>
            </a:extLst>
          </p:cNvPr>
          <p:cNvSpPr txBox="1"/>
          <p:nvPr/>
        </p:nvSpPr>
        <p:spPr>
          <a:xfrm>
            <a:off x="4565071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Poplatky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soudní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správní poplatky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místní poplatky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 poplatky sui generis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  <a:p>
            <a:pPr algn="ctr"/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65E44B5-206B-4923-BEC5-7F8E5AE6C007}"/>
              </a:ext>
            </a:extLst>
          </p:cNvPr>
          <p:cNvSpPr txBox="1"/>
          <p:nvPr/>
        </p:nvSpPr>
        <p:spPr>
          <a:xfrm>
            <a:off x="7833358" y="2061552"/>
            <a:ext cx="3125585" cy="312190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algn="ctr"/>
            <a:r>
              <a:rPr lang="cs-CZ" sz="2800" b="1" dirty="0">
                <a:latin typeface="Gill Sans MT" panose="020B0502020104020203" pitchFamily="34" charset="-18"/>
                <a:cs typeface="Arial" panose="020B0604020202020204" pitchFamily="34" charset="0"/>
              </a:rPr>
              <a:t>Jiná obdobná peněžitá plnění</a:t>
            </a:r>
            <a:endParaRPr lang="en-US" sz="2800" b="1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b="1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cla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odvody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veřejná pojistná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Gill Sans MT" panose="020B0502020104020203" pitchFamily="34" charset="-18"/>
                <a:cs typeface="Arial" panose="020B0604020202020204" pitchFamily="34" charset="0"/>
              </a:rPr>
              <a:t> </a:t>
            </a:r>
            <a:r>
              <a:rPr lang="cs-CZ" sz="2400" dirty="0">
                <a:latin typeface="Gill Sans MT" panose="020B0502020104020203" pitchFamily="34" charset="-18"/>
                <a:cs typeface="Arial" panose="020B0604020202020204" pitchFamily="34" charset="0"/>
              </a:rPr>
              <a:t>příspěvky</a:t>
            </a:r>
            <a:endParaRPr lang="en-US" sz="2400" dirty="0">
              <a:latin typeface="Gill Sans MT" panose="020B0502020104020203" pitchFamily="34" charset="-18"/>
              <a:cs typeface="Arial" panose="020B0604020202020204" pitchFamily="34" charset="0"/>
            </a:endParaRPr>
          </a:p>
          <a:p>
            <a:pPr lvl="0">
              <a:buFont typeface="Arial" pitchFamily="34" charset="0"/>
              <a:buChar char="•"/>
            </a:pPr>
            <a:endParaRPr lang="en-US" sz="2400" b="1" dirty="0">
              <a:cs typeface="Arial" panose="020B0604020202020204" pitchFamily="34" charset="0"/>
            </a:endParaRPr>
          </a:p>
          <a:p>
            <a:pPr algn="ctr">
              <a:buFont typeface="Arial" pitchFamily="34" charset="0"/>
              <a:buChar char="•"/>
            </a:pPr>
            <a:endParaRPr lang="en-US" sz="3600" b="1" dirty="0">
              <a:cs typeface="Arial" panose="020B0604020202020204" pitchFamily="34" charset="0"/>
            </a:endParaRPr>
          </a:p>
        </p:txBody>
      </p:sp>
      <p:sp>
        <p:nvSpPr>
          <p:cNvPr id="8" name="Zástupný symbol pro číslo snímku 7">
            <a:extLst>
              <a:ext uri="{FF2B5EF4-FFF2-40B4-BE49-F238E27FC236}">
                <a16:creationId xmlns:a16="http://schemas.microsoft.com/office/drawing/2014/main" id="{468AE99D-96A8-43F1-A4DC-448B2C1C6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059203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Usnesení pléna NSS, čj. </a:t>
            </a:r>
            <a:r>
              <a:rPr lang="cs-CZ" dirty="0" err="1"/>
              <a:t>Sst</a:t>
            </a:r>
            <a:r>
              <a:rPr lang="cs-CZ" dirty="0"/>
              <a:t> 2/2003-225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pPr marL="109537" indent="0" algn="ctr">
              <a:lnSpc>
                <a:spcPct val="120000"/>
              </a:lnSpc>
              <a:buNone/>
            </a:pPr>
            <a:r>
              <a:rPr lang="cs-CZ" b="1" dirty="0">
                <a:solidFill>
                  <a:prstClr val="black"/>
                </a:solidFill>
              </a:rPr>
              <a:t>Stanovisko pléna Nejvyššího správního soudu k výkladu vztahu </a:t>
            </a:r>
            <a:br>
              <a:rPr lang="cs-CZ" b="1" dirty="0">
                <a:solidFill>
                  <a:prstClr val="black"/>
                </a:solidFill>
              </a:rPr>
            </a:br>
            <a:r>
              <a:rPr lang="cs-CZ" b="1" dirty="0">
                <a:solidFill>
                  <a:prstClr val="black"/>
                </a:solidFill>
              </a:rPr>
              <a:t>§ 64 zákona o správě daní a poplatků a § 14 odst. 1 písm. i) zákona o konkursu a vyrovnání</a:t>
            </a:r>
          </a:p>
          <a:p>
            <a:pPr marL="109537" indent="0" algn="just">
              <a:lnSpc>
                <a:spcPct val="120000"/>
              </a:lnSpc>
              <a:buNone/>
            </a:pPr>
            <a:r>
              <a:rPr lang="cs-CZ" dirty="0">
                <a:solidFill>
                  <a:prstClr val="black"/>
                </a:solidFill>
              </a:rPr>
              <a:t>Daňový přeplatek lze vrátit daňovému subjektu jen za předpokladu, že se jedná o vratitelný přeplatek, to jest není-li evidován na žádném z jeho osobních účtů žádným správcem daně nedoplatek na dani, přičemž není rozhodné, zda nedoplatek vznikl před nebo po prohlášení konkursu. Postup správce daně není nezákonný, postupuje-li při vracení přeplatku v souladu </a:t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s podmínkami pro jeho vrácení stanovenými daňovými předpisy.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5425F9-B01C-4265-85F2-EBC7DB5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67735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Ústavní soud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čl. 83-89 Ústavy</a:t>
            </a:r>
          </a:p>
          <a:p>
            <a:r>
              <a:rPr lang="cs-CZ" dirty="0"/>
              <a:t>zákon č. 182/1993 Sb.</a:t>
            </a:r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čl. 89 odst. 2</a:t>
            </a:r>
          </a:p>
          <a:p>
            <a:pPr lvl="1"/>
            <a:r>
              <a:rPr lang="cs-CZ" dirty="0"/>
              <a:t>Vykonatelná rozhodnutí Ústavního soudu jsou závazná pro všechny orgány i osoby.</a:t>
            </a:r>
          </a:p>
          <a:p>
            <a:pPr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4877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Nález ÚS </a:t>
            </a:r>
            <a:r>
              <a:rPr lang="cs-CZ" dirty="0" err="1"/>
              <a:t>sp</a:t>
            </a:r>
            <a:r>
              <a:rPr lang="cs-CZ" dirty="0"/>
              <a:t>. zn. </a:t>
            </a:r>
            <a:r>
              <a:rPr lang="cs-CZ" dirty="0" err="1"/>
              <a:t>Pl</a:t>
            </a:r>
            <a:r>
              <a:rPr lang="cs-CZ" dirty="0"/>
              <a:t>. ÚS 12/06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pPr marL="109537" indent="0" algn="just">
              <a:lnSpc>
                <a:spcPct val="120000"/>
              </a:lnSpc>
              <a:buNone/>
            </a:pPr>
            <a:r>
              <a:rPr lang="cs-CZ" dirty="0">
                <a:solidFill>
                  <a:prstClr val="black"/>
                </a:solidFill>
              </a:rPr>
              <a:t>Vlastnické právo všech vlastníků, chráněné čl. 11 Listiny základních práv a svobod, má stejný zákonný obsah a ochranu. Z uvedené ústavní normy žádnou interpretací nelze dovodit zvýšenou ochranu práv státu jako vlastníka, v daňových věcech reprezentovaného správcem daně, která by v případech vyhlášených konkursů vedla k jeho zvýhodnění a přiznávala mu privilegované postavení vůči ostatním věřitelům.</a:t>
            </a:r>
          </a:p>
          <a:p>
            <a:pPr marL="109537" indent="0" algn="just">
              <a:lnSpc>
                <a:spcPct val="120000"/>
              </a:lnSpc>
              <a:buNone/>
            </a:pPr>
            <a:r>
              <a:rPr lang="cs-CZ" dirty="0">
                <a:solidFill>
                  <a:prstClr val="black"/>
                </a:solidFill>
              </a:rPr>
              <a:t>Návrh na zrušení ustanovení § 64 odst. 2 zákona č. 337/1992 Sb., </a:t>
            </a:r>
            <a:br>
              <a:rPr lang="cs-CZ" dirty="0">
                <a:solidFill>
                  <a:prstClr val="black"/>
                </a:solidFill>
              </a:rPr>
            </a:br>
            <a:r>
              <a:rPr lang="cs-CZ" dirty="0">
                <a:solidFill>
                  <a:prstClr val="black"/>
                </a:solidFill>
              </a:rPr>
              <a:t>o správě daní a poplatků, ve znění pozdějších předpisů, se zamítá.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45425F9-B01C-4265-85F2-EBC7DB57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719481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Evropský soud pro lidská práva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Úmluva o ochraně lidských práv a základních svobod</a:t>
            </a:r>
          </a:p>
          <a:p>
            <a:r>
              <a:rPr lang="cs-CZ" dirty="0"/>
              <a:t>individuální stížnosti</a:t>
            </a:r>
          </a:p>
          <a:p>
            <a:r>
              <a:rPr lang="cs-CZ" dirty="0"/>
              <a:t>čl. 6 - otázka aplikovatelnosti na daňové spory</a:t>
            </a:r>
          </a:p>
          <a:p>
            <a:pPr lvl="1"/>
            <a:r>
              <a:rPr lang="cs-CZ" dirty="0"/>
              <a:t>obecně – </a:t>
            </a:r>
            <a:r>
              <a:rPr lang="cs-CZ" dirty="0" err="1"/>
              <a:t>Ferrazini</a:t>
            </a:r>
            <a:r>
              <a:rPr lang="cs-CZ" dirty="0"/>
              <a:t> proti Itálii</a:t>
            </a:r>
          </a:p>
          <a:p>
            <a:pPr lvl="1"/>
            <a:r>
              <a:rPr lang="cs-CZ" dirty="0"/>
              <a:t>sankce při správě daní </a:t>
            </a:r>
          </a:p>
          <a:p>
            <a:pPr lvl="2"/>
            <a:r>
              <a:rPr lang="cs-CZ" dirty="0"/>
              <a:t>čl. 4 Protokolu č. 7 - </a:t>
            </a:r>
            <a:r>
              <a:rPr lang="fi-FI" dirty="0"/>
              <a:t>Zolotukhin</a:t>
            </a:r>
            <a:r>
              <a:rPr lang="cs-CZ" dirty="0"/>
              <a:t> </a:t>
            </a:r>
            <a:r>
              <a:rPr lang="fi-FI" dirty="0"/>
              <a:t>proti Rusku</a:t>
            </a:r>
            <a:r>
              <a:rPr lang="cs-CZ" dirty="0"/>
              <a:t>, Lucky </a:t>
            </a:r>
            <a:r>
              <a:rPr lang="cs-CZ" dirty="0" err="1"/>
              <a:t>Dev</a:t>
            </a:r>
            <a:r>
              <a:rPr lang="cs-CZ" dirty="0"/>
              <a:t> proti Švédsku, A </a:t>
            </a:r>
            <a:r>
              <a:rPr lang="cs-CZ" dirty="0" err="1"/>
              <a:t>a</a:t>
            </a:r>
            <a:r>
              <a:rPr lang="cs-CZ" dirty="0"/>
              <a:t> B proti Norsku</a:t>
            </a:r>
          </a:p>
          <a:p>
            <a:pPr lvl="2"/>
            <a:r>
              <a:rPr lang="cs-CZ" dirty="0"/>
              <a:t>NSS – penále má povahu trestu (č. j. 4 </a:t>
            </a:r>
            <a:r>
              <a:rPr lang="cs-CZ" dirty="0" err="1"/>
              <a:t>Afs</a:t>
            </a:r>
            <a:r>
              <a:rPr lang="cs-CZ" dirty="0"/>
              <a:t> 210/2014-57)</a:t>
            </a:r>
          </a:p>
          <a:p>
            <a:pPr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916258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 err="1"/>
              <a:t>Ferrazzini</a:t>
            </a:r>
            <a:r>
              <a:rPr lang="cs-CZ" dirty="0"/>
              <a:t> proti Itálii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  <a:defRPr/>
            </a:pPr>
            <a:r>
              <a:rPr lang="cs-CZ" sz="2400" dirty="0"/>
              <a:t>Pokud jde o daňové záležitosti, vývoj, k němuž mohlo dojít v demokratických státech, se nedotýká zásadní povahy povinnosti jednotlivců nebo podniků platit daně. Ve vztahu k době přijetí Úmluvy zde nedošlo k novému zasahování státu do "občanské" oblasti života jednotlivců. Soud má za to, že </a:t>
            </a:r>
            <a:r>
              <a:rPr lang="cs-CZ" sz="2400" b="1" dirty="0"/>
              <a:t>daňové záležitosti dosud tvoří součást tvrdého jádra výsad veřejné moci, přičemž veřejný charakter vztahu mezi daňovým poplatníkem a daňovým úřadem nadále převládá</a:t>
            </a:r>
            <a:r>
              <a:rPr lang="cs-CZ" sz="2400" dirty="0"/>
              <a:t>. Jelikož Úmluva a její Protokoly musí být interpretovány jako celek, Soud také poznamenává, že čl. 1 Protokolu č. 1, týkající se ochrany majetku, vyhrazuje státům právo přijímat zákony, které považují za nezbytné, aby upravily užívání majetku v souladu s obecným zájmem a zajistily placení daní (viz též </a:t>
            </a:r>
            <a:r>
              <a:rPr lang="cs-CZ" sz="2400" dirty="0" err="1"/>
              <a:t>Gasus</a:t>
            </a:r>
            <a:r>
              <a:rPr lang="cs-CZ" sz="2400" dirty="0"/>
              <a:t> </a:t>
            </a:r>
            <a:r>
              <a:rPr lang="cs-CZ" sz="2400" dirty="0" err="1"/>
              <a:t>Dosier</a:t>
            </a:r>
            <a:r>
              <a:rPr lang="cs-CZ" sz="2400" dirty="0"/>
              <a:t>- </a:t>
            </a:r>
            <a:r>
              <a:rPr lang="cs-CZ" sz="2400" dirty="0" err="1"/>
              <a:t>und</a:t>
            </a:r>
            <a:r>
              <a:rPr lang="cs-CZ" sz="2400" dirty="0"/>
              <a:t> </a:t>
            </a:r>
            <a:r>
              <a:rPr lang="cs-CZ" sz="2400" dirty="0" err="1"/>
              <a:t>Fördertechnik</a:t>
            </a:r>
            <a:r>
              <a:rPr lang="cs-CZ" sz="2400" dirty="0"/>
              <a:t> </a:t>
            </a:r>
            <a:r>
              <a:rPr lang="cs-CZ" sz="2400" dirty="0" err="1"/>
              <a:t>GmbH</a:t>
            </a:r>
            <a:r>
              <a:rPr lang="cs-CZ" sz="2400" dirty="0"/>
              <a:t> proti Nizozemí, 1995). Soud tento prvek, aniž by mu přisuzoval rozhodující význam, bere v úvahu. Domnívá se, že </a:t>
            </a:r>
            <a:r>
              <a:rPr lang="cs-CZ" sz="2400" b="1" dirty="0"/>
              <a:t>daňové spory se vymykají oblasti občanských práv a závazků navzdory majetkovým důsledkům, které nevyhnutelně mají pro situaci daňových poplatníků</a:t>
            </a:r>
            <a:r>
              <a:rPr lang="cs-CZ" sz="2400" dirty="0"/>
              <a:t>.</a:t>
            </a:r>
          </a:p>
          <a:p>
            <a:pPr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139321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IV. Soudní dvůr Evropské unie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orgán Evropské unie</a:t>
            </a:r>
          </a:p>
          <a:p>
            <a:r>
              <a:rPr lang="cs-CZ" dirty="0"/>
              <a:t>čl. 19 Smlouvy o Evropské unii</a:t>
            </a:r>
          </a:p>
          <a:p>
            <a:r>
              <a:rPr lang="cs-CZ" dirty="0"/>
              <a:t>působnost</a:t>
            </a:r>
          </a:p>
          <a:p>
            <a:pPr lvl="1"/>
            <a:r>
              <a:rPr lang="cs-CZ" dirty="0"/>
              <a:t>dodržování práva při výkladu a provádění Smluv</a:t>
            </a:r>
          </a:p>
          <a:p>
            <a:pPr lvl="1"/>
            <a:r>
              <a:rPr lang="cs-CZ" dirty="0"/>
              <a:t>řízení o žalobách</a:t>
            </a:r>
          </a:p>
          <a:p>
            <a:pPr lvl="1"/>
            <a:r>
              <a:rPr lang="cs-CZ" dirty="0"/>
              <a:t>řízení o předběžných otázkách</a:t>
            </a:r>
          </a:p>
          <a:p>
            <a:pPr lvl="1"/>
            <a:r>
              <a:rPr lang="cs-CZ" dirty="0"/>
              <a:t>další</a:t>
            </a:r>
          </a:p>
          <a:p>
            <a:endParaRPr lang="cs-CZ" dirty="0"/>
          </a:p>
          <a:p>
            <a:r>
              <a:rPr lang="cs-CZ" dirty="0" err="1"/>
              <a:t>eurokonformní</a:t>
            </a:r>
            <a:r>
              <a:rPr lang="cs-CZ" dirty="0"/>
              <a:t> výklad</a:t>
            </a:r>
          </a:p>
          <a:p>
            <a:pPr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07234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Rozsudek NSS 2 </a:t>
            </a:r>
            <a:r>
              <a:rPr lang="cs-CZ" dirty="0" err="1"/>
              <a:t>Afs</a:t>
            </a:r>
            <a:r>
              <a:rPr lang="cs-CZ" dirty="0"/>
              <a:t> 92/2005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cs-CZ" sz="2400" dirty="0"/>
              <a:t>I v případech, kdy se posuzují skutkové okolnosti, k nimž došlo před vstupem České republiky do Evropské unie, a rozhodným právem je právo tehdy účinné, je</a:t>
            </a:r>
            <a:r>
              <a:rPr lang="cs-CZ" sz="2400" b="1" dirty="0"/>
              <a:t> nutno ustanovení českého právního předpisu</a:t>
            </a:r>
            <a:r>
              <a:rPr lang="cs-CZ" sz="2400" dirty="0"/>
              <a:t>, přijatého nepochybně za účelem sbližování českého práva s právem Evropských společenství a majícího svůj předobraz v právní normě obsažené v právu Evropských společenství, </a:t>
            </a:r>
            <a:r>
              <a:rPr lang="cs-CZ" sz="2400" b="1" dirty="0"/>
              <a:t>vykládat konformně s touto normou</a:t>
            </a:r>
            <a:r>
              <a:rPr lang="cs-CZ" sz="2400" dirty="0"/>
              <a:t>. Odchýlit se od takovéhoto výkladu je však zpravidla nezbytné v případech, kdy pro to existují zřejmé racionální důvody dané kupříkladu tím, že v ustanovení českého právního předpisu byla úmyslně zvolena odlišná textace nebo že ten, kdo právní předpis vydal, v něm jiným nepochybným způsobem projevil vůli odlišnou od vůle projevené v normě práva Evropských společenství.</a:t>
            </a:r>
          </a:p>
          <a:p>
            <a:pPr>
              <a:defRPr/>
            </a:pP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72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Rozsudek NSS 5 </a:t>
            </a:r>
            <a:r>
              <a:rPr lang="cs-CZ" dirty="0" err="1"/>
              <a:t>Afs</a:t>
            </a:r>
            <a:r>
              <a:rPr lang="cs-CZ" dirty="0"/>
              <a:t> 53/2009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pPr marL="0" algn="just">
              <a:lnSpc>
                <a:spcPct val="120000"/>
              </a:lnSpc>
              <a:buNone/>
            </a:pPr>
            <a:r>
              <a:rPr lang="cs-CZ" sz="2400" dirty="0"/>
              <a:t>Nelze totiž dospět k jinému závěru, než že </a:t>
            </a:r>
            <a:r>
              <a:rPr lang="cs-CZ" sz="2400" b="1" dirty="0"/>
              <a:t>správní orgány pochybily, neuplatnily-li v případě žalobkyně </a:t>
            </a:r>
            <a:r>
              <a:rPr lang="cs-CZ" sz="2400" b="1" dirty="0" err="1"/>
              <a:t>eurokonformní</a:t>
            </a:r>
            <a:r>
              <a:rPr lang="cs-CZ" sz="2400" b="1" dirty="0"/>
              <a:t> výklad zákona</a:t>
            </a:r>
            <a:r>
              <a:rPr lang="cs-CZ" sz="2400" dirty="0"/>
              <a:t>. Pochybení správce daně se přitom zde nenachází v rovině skutkové (dokazování), tak jak tomu bylo ve věci výše uvedené, ale v rovině právní.</a:t>
            </a:r>
          </a:p>
          <a:p>
            <a:pPr marL="0">
              <a:lnSpc>
                <a:spcPct val="120000"/>
              </a:lnSpc>
            </a:pPr>
            <a:endParaRPr lang="cs-CZ" sz="2400" dirty="0"/>
          </a:p>
          <a:p>
            <a:pPr marL="0" algn="just">
              <a:lnSpc>
                <a:spcPct val="120000"/>
              </a:lnSpc>
              <a:buNone/>
            </a:pPr>
            <a:r>
              <a:rPr lang="cs-CZ" sz="2400" dirty="0"/>
              <a:t>Žalovaný nepochybně není odpovědný za správnou implementaci šesté směrnice, není tedy tím, kdo nesprávnou implementaci zavinil, je však </a:t>
            </a:r>
            <a:r>
              <a:rPr lang="cs-CZ" sz="2400" b="1" dirty="0"/>
              <a:t>nepochybně odpovědný za to, že zákon o dani z přidané hodnoty nevyložil v souladu s šestou směrnicí</a:t>
            </a:r>
            <a:r>
              <a:rPr lang="cs-CZ" sz="2400" dirty="0"/>
              <a:t>. Postupoval-li tedy žalovaný podle ustanovení, které je neslučitelné s komunitárním právem, nelze dospět k jinému závěru, než že pochybil. Jak již bylo podáno výše, nesprávná implementace evropského práva nemůže jít k tíži jednotlivce.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28457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Rozsudek NSS čj. 1 </a:t>
            </a:r>
            <a:r>
              <a:rPr lang="cs-CZ" dirty="0" err="1"/>
              <a:t>Afs</a:t>
            </a:r>
            <a:r>
              <a:rPr lang="cs-CZ" dirty="0"/>
              <a:t> 21/2014-52	1/2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6714"/>
            <a:ext cx="10515600" cy="41909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[38] Nejvyšší správní soud při interpretaci § 61 písm. e) zákona o DPH vyšel z poslání zoologických zahrad vyjádřeného zejména ve </a:t>
            </a:r>
            <a:r>
              <a:rPr lang="cs-CZ" b="1" dirty="0"/>
              <a:t>směrnici</a:t>
            </a:r>
            <a:r>
              <a:rPr lang="cs-CZ" dirty="0"/>
              <a:t> 1999/22/ES o chovu volně žijících živočichů </a:t>
            </a:r>
            <a:br>
              <a:rPr lang="cs-CZ" dirty="0"/>
            </a:br>
            <a:r>
              <a:rPr lang="cs-CZ" dirty="0"/>
              <a:t>v zoologických zahradách, zohlednil </a:t>
            </a:r>
            <a:r>
              <a:rPr lang="cs-CZ" b="1" dirty="0"/>
              <a:t>návrh šesté směrnice </a:t>
            </a:r>
            <a:r>
              <a:rPr lang="cs-CZ" dirty="0"/>
              <a:t>o DPH, podle něhož lze činnost zoologických zahrad označit za kulturní služby, a přihlédl i k příloze III </a:t>
            </a:r>
            <a:r>
              <a:rPr lang="cs-CZ" b="1" dirty="0"/>
              <a:t>směrnice</a:t>
            </a:r>
            <a:r>
              <a:rPr lang="cs-CZ" dirty="0"/>
              <a:t> 2006/112/ES, z níž plyne, že zoologické zahrady jsou kulturními zařízeními. Podřazení zoologických zahrad mezi zařízení poskytující kulturní služby podporuje rovněž praxe některých členských států a nepřímo vyplývá </a:t>
            </a:r>
            <a:br>
              <a:rPr lang="cs-CZ" dirty="0"/>
            </a:br>
            <a:r>
              <a:rPr lang="cs-CZ" dirty="0"/>
              <a:t>i z </a:t>
            </a:r>
            <a:r>
              <a:rPr lang="cs-CZ" b="1" dirty="0"/>
              <a:t>rozsudku Soudního dvora </a:t>
            </a:r>
            <a:r>
              <a:rPr lang="cs-CZ" dirty="0"/>
              <a:t>ve věci </a:t>
            </a:r>
            <a:r>
              <a:rPr lang="cs-CZ" dirty="0" err="1"/>
              <a:t>Zoological</a:t>
            </a:r>
            <a:r>
              <a:rPr lang="cs-CZ" dirty="0"/>
              <a:t> Society </a:t>
            </a:r>
            <a:r>
              <a:rPr lang="cs-CZ" dirty="0" err="1"/>
              <a:t>of</a:t>
            </a:r>
            <a:r>
              <a:rPr lang="cs-CZ" dirty="0"/>
              <a:t> London. Na základě těchto hledisek je Nejvyšší správní soud přesvědčen, že posouzení předmětné právní otázky je zřejmé (</a:t>
            </a:r>
            <a:r>
              <a:rPr lang="cs-CZ" dirty="0" err="1"/>
              <a:t>acte</a:t>
            </a:r>
            <a:r>
              <a:rPr lang="cs-CZ" dirty="0"/>
              <a:t> </a:t>
            </a:r>
            <a:r>
              <a:rPr lang="cs-CZ" dirty="0" err="1"/>
              <a:t>clair</a:t>
            </a:r>
            <a:r>
              <a:rPr lang="cs-CZ" dirty="0"/>
              <a:t>), proto předběžnou otázku nepoložil. Na základě výše uvedeného pak Nejvyšší správní soud uzavřel, že plnění poskytovaná zoologickou zahradou, která nebyla zřízena za účelem podnikání, v rámci její hlavní činnosti představují kulturní služby ve smyslu § 61 písm. e) zákona o DPH a jsou osvobozena od DPH bez nároku na odpočet.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7015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/>
              <a:t>Rozsudek NSS čj. 1 </a:t>
            </a:r>
            <a:r>
              <a:rPr lang="cs-CZ" dirty="0" err="1"/>
              <a:t>Afs</a:t>
            </a:r>
            <a:r>
              <a:rPr lang="cs-CZ" dirty="0"/>
              <a:t> 21/2014-52	2/2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36714"/>
            <a:ext cx="10515600" cy="4190995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cs-CZ" dirty="0"/>
              <a:t>[39] Stěžovatelka se v kasační stížnosti dovolávala definice kulturních služeb obsažené v § 2 zákona o některých druzích podpory kultury. K tomu Nejvyšší správní soud uvádí, že definice veřejných kulturních služeb obsažená v zákoně o některých druzích podpory kultury je primárně určena pro účely tohoto zákona. Jako pomůcku pro výklad § 61 písm. e) zákona o DPH by ji i přesto bylo možné použít, ovšem </a:t>
            </a:r>
            <a:r>
              <a:rPr lang="cs-CZ" b="1" dirty="0"/>
              <a:t>pouze v případě, že by dané ustanovení zákona o DPH nebylo výsledkem transpozice směrnice Evropské unie</a:t>
            </a:r>
            <a:r>
              <a:rPr lang="cs-CZ" dirty="0"/>
              <a:t>. Pokud tomu tak je (viz bod [28] výše), nemůže být pro výklad § 61 písm. e) zákona o DPH rozhodná definice kulturních služeb uvedená v českém zákoně o některých druzích podpory kultury, ale pouze </a:t>
            </a:r>
            <a:r>
              <a:rPr lang="cs-CZ" b="1" u="sng" dirty="0"/>
              <a:t>výklad </a:t>
            </a:r>
            <a:r>
              <a:rPr lang="cs-CZ" b="1" u="sng" dirty="0" err="1"/>
              <a:t>eurokonformní</a:t>
            </a:r>
            <a:r>
              <a:rPr lang="cs-CZ" b="1" u="sng" dirty="0"/>
              <a:t> </a:t>
            </a:r>
            <a:r>
              <a:rPr lang="cs-CZ" dirty="0"/>
              <a:t>(k tomu obdobně viz výše zmíněný rozsudek Nejvyššího správního soudu čj. 5 </a:t>
            </a:r>
            <a:r>
              <a:rPr lang="cs-CZ" dirty="0" err="1"/>
              <a:t>Afs</a:t>
            </a:r>
            <a:r>
              <a:rPr lang="cs-CZ" dirty="0"/>
              <a:t> 1/2011-140). Ze stejných důvodů je nutno odmítnout rovněž stanoviska zabývající se výkladem pojmu kulturní služby zpracovaná soukromými subjekty nebo Standardní klasifikaci produkce vypracovanou Českým statistickým úřadem.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043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teoretická definice daně v širším smyslu</a:t>
            </a:r>
          </a:p>
          <a:p>
            <a:pPr lvl="1"/>
            <a:r>
              <a:rPr lang="cs-CZ" dirty="0"/>
              <a:t>nenávratné</a:t>
            </a:r>
          </a:p>
          <a:p>
            <a:pPr lvl="1"/>
            <a:r>
              <a:rPr lang="cs-CZ" dirty="0"/>
              <a:t>nedobrovolné</a:t>
            </a:r>
          </a:p>
          <a:p>
            <a:pPr lvl="1"/>
            <a:r>
              <a:rPr lang="cs-CZ" dirty="0"/>
              <a:t>neekvivalentní či ekvivalentní</a:t>
            </a:r>
          </a:p>
          <a:p>
            <a:pPr lvl="1"/>
            <a:r>
              <a:rPr lang="cs-CZ" dirty="0"/>
              <a:t>nesankční</a:t>
            </a:r>
          </a:p>
          <a:p>
            <a:pPr lvl="1"/>
            <a:r>
              <a:rPr lang="cs-CZ" dirty="0"/>
              <a:t>peněžité plnění</a:t>
            </a:r>
          </a:p>
          <a:p>
            <a:pPr lvl="1"/>
            <a:r>
              <a:rPr lang="cs-CZ" dirty="0"/>
              <a:t>ukládané na základě zákona</a:t>
            </a:r>
          </a:p>
          <a:p>
            <a:pPr lvl="1"/>
            <a:r>
              <a:rPr lang="cs-CZ" dirty="0"/>
              <a:t>spravované státem nebo jinými osobami vykonávajícími veřejnou správu</a:t>
            </a:r>
          </a:p>
          <a:p>
            <a:pPr lvl="1"/>
            <a:r>
              <a:rPr lang="cs-CZ" dirty="0"/>
              <a:t>veřejný příjem veřejných rozpočtů</a:t>
            </a:r>
          </a:p>
          <a:p>
            <a:pPr lvl="2"/>
            <a:r>
              <a:rPr lang="cs-CZ" dirty="0"/>
              <a:t>neúčelový či účelový</a:t>
            </a:r>
          </a:p>
          <a:p>
            <a:pPr lvl="2"/>
            <a:r>
              <a:rPr lang="cs-CZ" dirty="0"/>
              <a:t>zpravidla řádný, pravidelný a plánovaný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5316E86-7C5C-48C4-9129-FB651EA53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807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89519"/>
            <a:ext cx="10515600" cy="1325563"/>
          </a:xfrm>
        </p:spPr>
        <p:txBody>
          <a:bodyPr/>
          <a:lstStyle/>
          <a:p>
            <a:pPr algn="ctr"/>
            <a:r>
              <a:rPr lang="cs-CZ" sz="4800" dirty="0"/>
              <a:t>Platit daně je čest, ne trest!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katedra finančního práva a finanční vědy</a:t>
            </a:r>
          </a:p>
          <a:p>
            <a:pPr marL="0" indent="0" algn="ctr">
              <a:buNone/>
            </a:pPr>
            <a:r>
              <a:rPr lang="cs-CZ" dirty="0"/>
              <a:t>e-mail: bohac@prf.cuni.cz</a:t>
            </a:r>
          </a:p>
          <a:p>
            <a:pPr marL="0" indent="0" algn="ctr">
              <a:buNone/>
            </a:pPr>
            <a:r>
              <a:rPr lang="cs-CZ" dirty="0"/>
              <a:t>web: www.radimbohac.cz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EB04C1-06E2-46B9-8C92-572DBC0A2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4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vymezení daně pro účely daňového řádu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daní se pro účely daňového řádu rozumí</a:t>
            </a:r>
          </a:p>
          <a:p>
            <a:pPr lvl="2"/>
            <a:r>
              <a:rPr lang="cs-CZ" sz="1600" dirty="0"/>
              <a:t>peněžité plnění označené jako daň, clo, poplatek</a:t>
            </a:r>
          </a:p>
          <a:p>
            <a:pPr lvl="2"/>
            <a:r>
              <a:rPr lang="cs-CZ" sz="1600" dirty="0">
                <a:solidFill>
                  <a:srgbClr val="000000"/>
                </a:solidFill>
                <a:cs typeface="Times New Roman" pitchFamily="18" charset="0"/>
              </a:rPr>
              <a:t>peněžité plnění, pokud zákon stanoví, že se při jeho správě postupuje podle daňového řádu </a:t>
            </a:r>
            <a:r>
              <a:rPr lang="cs-CZ" sz="1200" dirty="0">
                <a:solidFill>
                  <a:srgbClr val="000000"/>
                </a:solidFill>
              </a:rPr>
              <a:t>(odvody, příspěvky, úhrady)</a:t>
            </a:r>
            <a:endParaRPr lang="cs-CZ" sz="1200" dirty="0"/>
          </a:p>
          <a:p>
            <a:pPr lvl="2"/>
            <a:r>
              <a:rPr lang="cs-CZ" sz="1600" dirty="0">
                <a:solidFill>
                  <a:srgbClr val="000000"/>
                </a:solidFill>
                <a:cs typeface="Times New Roman" pitchFamily="18" charset="0"/>
              </a:rPr>
              <a:t>peněžité plnění v rámci dělené správy</a:t>
            </a:r>
            <a:r>
              <a:rPr lang="cs-CZ" sz="1200" dirty="0">
                <a:solidFill>
                  <a:srgbClr val="000000"/>
                </a:solidFill>
              </a:rPr>
              <a:t> (pouze v platební rovině)</a:t>
            </a:r>
          </a:p>
          <a:p>
            <a:pPr lvl="1"/>
            <a:r>
              <a:rPr lang="cs-CZ" dirty="0">
                <a:solidFill>
                  <a:srgbClr val="000000"/>
                </a:solidFill>
              </a:rPr>
              <a:t>daň také zahrnuje</a:t>
            </a:r>
          </a:p>
          <a:p>
            <a:pPr lvl="2"/>
            <a:r>
              <a:rPr lang="cs-CZ" sz="1600" dirty="0"/>
              <a:t>daňový odpočet, daňovou ztrátu, jiný způsob zdanění </a:t>
            </a:r>
            <a:r>
              <a:rPr lang="cs-CZ" sz="1200" dirty="0">
                <a:solidFill>
                  <a:srgbClr val="000000"/>
                </a:solidFill>
              </a:rPr>
              <a:t>(není-li stanoveno jinak)</a:t>
            </a:r>
            <a:endParaRPr lang="cs-CZ" sz="1200" dirty="0"/>
          </a:p>
          <a:p>
            <a:pPr lvl="2"/>
            <a:r>
              <a:rPr lang="cs-CZ" sz="1200" dirty="0">
                <a:solidFill>
                  <a:srgbClr val="000000"/>
                </a:solidFill>
              </a:rPr>
              <a:t>příslušenství daně (není-li stanoveno jinak)</a:t>
            </a:r>
          </a:p>
          <a:p>
            <a:pPr lvl="1"/>
            <a:r>
              <a:rPr lang="cs-CZ" dirty="0"/>
              <a:t>příjem nebo vratka veřejného rozpočtu</a:t>
            </a:r>
          </a:p>
          <a:p>
            <a:endParaRPr lang="cs-CZ" b="1" dirty="0"/>
          </a:p>
          <a:p>
            <a:r>
              <a:rPr lang="cs-CZ" b="1" dirty="0"/>
              <a:t>druh daně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2933E5B-672B-4E7C-AB8A-BFCDD965B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4389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1. Daně</a:t>
            </a:r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269E1019-DABC-45F8-8BED-61AAD3FD7084}"/>
              </a:ext>
            </a:extLst>
          </p:cNvPr>
          <p:cNvGrpSpPr/>
          <p:nvPr/>
        </p:nvGrpSpPr>
        <p:grpSpPr>
          <a:xfrm>
            <a:off x="580864" y="1102934"/>
            <a:ext cx="11030272" cy="4305949"/>
            <a:chOff x="107504" y="980728"/>
            <a:chExt cx="8640960" cy="5256584"/>
          </a:xfrm>
        </p:grpSpPr>
        <p:sp>
          <p:nvSpPr>
            <p:cNvPr id="7" name="Obdélník 6">
              <a:extLst>
                <a:ext uri="{FF2B5EF4-FFF2-40B4-BE49-F238E27FC236}">
                  <a16:creationId xmlns:a16="http://schemas.microsoft.com/office/drawing/2014/main" id="{6A5738D4-D1C5-4376-984B-760D3C134792}"/>
                </a:ext>
              </a:extLst>
            </p:cNvPr>
            <p:cNvSpPr/>
            <p:nvPr/>
          </p:nvSpPr>
          <p:spPr>
            <a:xfrm>
              <a:off x="4788024" y="2348880"/>
              <a:ext cx="3960440" cy="3816424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8" name="Obdélník 7">
              <a:extLst>
                <a:ext uri="{FF2B5EF4-FFF2-40B4-BE49-F238E27FC236}">
                  <a16:creationId xmlns:a16="http://schemas.microsoft.com/office/drawing/2014/main" id="{2BE1FD2E-5B26-4C65-8E8E-A6616C4E3ED0}"/>
                </a:ext>
              </a:extLst>
            </p:cNvPr>
            <p:cNvSpPr/>
            <p:nvPr/>
          </p:nvSpPr>
          <p:spPr>
            <a:xfrm>
              <a:off x="251520" y="3717032"/>
              <a:ext cx="4536504" cy="2304256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9" name="Obdélník 8">
              <a:extLst>
                <a:ext uri="{FF2B5EF4-FFF2-40B4-BE49-F238E27FC236}">
                  <a16:creationId xmlns:a16="http://schemas.microsoft.com/office/drawing/2014/main" id="{5DEEFB3F-734E-4A48-AE06-2A45EE0530C5}"/>
                </a:ext>
              </a:extLst>
            </p:cNvPr>
            <p:cNvSpPr/>
            <p:nvPr/>
          </p:nvSpPr>
          <p:spPr>
            <a:xfrm>
              <a:off x="251520" y="2420888"/>
              <a:ext cx="4536504" cy="115212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10" name="Obdélník 9">
              <a:extLst>
                <a:ext uri="{FF2B5EF4-FFF2-40B4-BE49-F238E27FC236}">
                  <a16:creationId xmlns:a16="http://schemas.microsoft.com/office/drawing/2014/main" id="{26FD79A0-0C19-430D-A231-EDD06F235254}"/>
                </a:ext>
              </a:extLst>
            </p:cNvPr>
            <p:cNvSpPr/>
            <p:nvPr/>
          </p:nvSpPr>
          <p:spPr>
            <a:xfrm>
              <a:off x="251520" y="1052735"/>
              <a:ext cx="5256584" cy="115212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11" name="TextovéPole 10">
              <a:extLst>
                <a:ext uri="{FF2B5EF4-FFF2-40B4-BE49-F238E27FC236}">
                  <a16:creationId xmlns:a16="http://schemas.microsoft.com/office/drawing/2014/main" id="{C4A61ABC-E708-4B6B-98FB-D22531C7EC3C}"/>
                </a:ext>
              </a:extLst>
            </p:cNvPr>
            <p:cNvSpPr txBox="1"/>
            <p:nvPr/>
          </p:nvSpPr>
          <p:spPr>
            <a:xfrm>
              <a:off x="827584" y="1268759"/>
              <a:ext cx="4248472" cy="789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Daně</a:t>
              </a:r>
            </a:p>
          </p:txBody>
        </p:sp>
        <p:sp>
          <p:nvSpPr>
            <p:cNvPr id="12" name="TextovéPole 11">
              <a:extLst>
                <a:ext uri="{FF2B5EF4-FFF2-40B4-BE49-F238E27FC236}">
                  <a16:creationId xmlns:a16="http://schemas.microsoft.com/office/drawing/2014/main" id="{6EF7803A-D6C9-4F6C-ADB5-BAA55A395371}"/>
                </a:ext>
              </a:extLst>
            </p:cNvPr>
            <p:cNvSpPr txBox="1"/>
            <p:nvPr/>
          </p:nvSpPr>
          <p:spPr>
            <a:xfrm>
              <a:off x="827584" y="2564904"/>
              <a:ext cx="3312368" cy="789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Poplatky</a:t>
              </a:r>
            </a:p>
          </p:txBody>
        </p:sp>
        <p:sp>
          <p:nvSpPr>
            <p:cNvPr id="13" name="TextovéPole 12">
              <a:extLst>
                <a:ext uri="{FF2B5EF4-FFF2-40B4-BE49-F238E27FC236}">
                  <a16:creationId xmlns:a16="http://schemas.microsoft.com/office/drawing/2014/main" id="{308E3872-2E27-4E23-9B03-1E61BB363ED6}"/>
                </a:ext>
              </a:extLst>
            </p:cNvPr>
            <p:cNvSpPr txBox="1"/>
            <p:nvPr/>
          </p:nvSpPr>
          <p:spPr>
            <a:xfrm>
              <a:off x="1835696" y="3934797"/>
              <a:ext cx="2736304" cy="78902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JOPP</a:t>
              </a:r>
            </a:p>
          </p:txBody>
        </p:sp>
        <p:sp>
          <p:nvSpPr>
            <p:cNvPr id="14" name="Obdélník 13">
              <a:extLst>
                <a:ext uri="{FF2B5EF4-FFF2-40B4-BE49-F238E27FC236}">
                  <a16:creationId xmlns:a16="http://schemas.microsoft.com/office/drawing/2014/main" id="{1D6EF4EF-B8FB-4F28-AFD8-DCE643F2B300}"/>
                </a:ext>
              </a:extLst>
            </p:cNvPr>
            <p:cNvSpPr/>
            <p:nvPr/>
          </p:nvSpPr>
          <p:spPr>
            <a:xfrm>
              <a:off x="5724128" y="1052736"/>
              <a:ext cx="3024336" cy="1152128"/>
            </a:xfrm>
            <a:prstGeom prst="rect">
              <a:avLst/>
            </a:prstGeom>
            <a:solidFill>
              <a:schemeClr val="accent1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15" name="TextovéPole 14">
              <a:extLst>
                <a:ext uri="{FF2B5EF4-FFF2-40B4-BE49-F238E27FC236}">
                  <a16:creationId xmlns:a16="http://schemas.microsoft.com/office/drawing/2014/main" id="{094B4A01-EC01-44E3-8157-4F38086148EC}"/>
                </a:ext>
              </a:extLst>
            </p:cNvPr>
            <p:cNvSpPr txBox="1"/>
            <p:nvPr/>
          </p:nvSpPr>
          <p:spPr>
            <a:xfrm>
              <a:off x="6012160" y="1123318"/>
              <a:ext cx="2520280" cy="101445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Odvody za PRK</a:t>
              </a:r>
            </a:p>
            <a:p>
              <a:pPr algn="ctr"/>
              <a:r>
                <a:rPr lang="cs-CZ" sz="24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Kompenzační bonus</a:t>
              </a:r>
            </a:p>
          </p:txBody>
        </p:sp>
        <p:sp>
          <p:nvSpPr>
            <p:cNvPr id="16" name="Obdélník 15">
              <a:extLst>
                <a:ext uri="{FF2B5EF4-FFF2-40B4-BE49-F238E27FC236}">
                  <a16:creationId xmlns:a16="http://schemas.microsoft.com/office/drawing/2014/main" id="{08B72F3C-88ED-4C5E-94D8-6FE78F46113B}"/>
                </a:ext>
              </a:extLst>
            </p:cNvPr>
            <p:cNvSpPr/>
            <p:nvPr/>
          </p:nvSpPr>
          <p:spPr>
            <a:xfrm>
              <a:off x="395536" y="3933056"/>
              <a:ext cx="1728192" cy="1872208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cs-CZ">
                <a:latin typeface="Gill Sans MT" panose="020B0502020104020203" pitchFamily="34" charset="-18"/>
              </a:endParaRPr>
            </a:p>
          </p:txBody>
        </p:sp>
        <p:sp>
          <p:nvSpPr>
            <p:cNvPr id="17" name="TextovéPole 16">
              <a:extLst>
                <a:ext uri="{FF2B5EF4-FFF2-40B4-BE49-F238E27FC236}">
                  <a16:creationId xmlns:a16="http://schemas.microsoft.com/office/drawing/2014/main" id="{32A686EF-1617-4193-9808-FE0777AE2BE4}"/>
                </a:ext>
              </a:extLst>
            </p:cNvPr>
            <p:cNvSpPr txBox="1"/>
            <p:nvPr/>
          </p:nvSpPr>
          <p:spPr>
            <a:xfrm>
              <a:off x="467544" y="4221088"/>
              <a:ext cx="1584176" cy="1164748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Veřejná pojistná</a:t>
              </a:r>
            </a:p>
          </p:txBody>
        </p:sp>
        <p:sp>
          <p:nvSpPr>
            <p:cNvPr id="18" name="TextovéPole 17">
              <a:extLst>
                <a:ext uri="{FF2B5EF4-FFF2-40B4-BE49-F238E27FC236}">
                  <a16:creationId xmlns:a16="http://schemas.microsoft.com/office/drawing/2014/main" id="{725C710F-8BCE-40ED-B5A0-FF29DD40A1F3}"/>
                </a:ext>
              </a:extLst>
            </p:cNvPr>
            <p:cNvSpPr txBox="1"/>
            <p:nvPr/>
          </p:nvSpPr>
          <p:spPr>
            <a:xfrm>
              <a:off x="5766340" y="3452807"/>
              <a:ext cx="2088232" cy="146532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600" b="1" dirty="0">
                  <a:solidFill>
                    <a:schemeClr val="bg1"/>
                  </a:solidFill>
                  <a:latin typeface="Gill Sans MT" panose="020B0502020104020203" pitchFamily="34" charset="-18"/>
                  <a:cs typeface="Arial" panose="020B0604020202020204" pitchFamily="34" charset="0"/>
                </a:rPr>
                <a:t>Dělená správa</a:t>
              </a:r>
            </a:p>
          </p:txBody>
        </p:sp>
        <p:cxnSp>
          <p:nvCxnSpPr>
            <p:cNvPr id="19" name="Přímá spojovací čára 21">
              <a:extLst>
                <a:ext uri="{FF2B5EF4-FFF2-40B4-BE49-F238E27FC236}">
                  <a16:creationId xmlns:a16="http://schemas.microsoft.com/office/drawing/2014/main" id="{49FE7200-7050-49DC-8B37-087DB3085432}"/>
                </a:ext>
              </a:extLst>
            </p:cNvPr>
            <p:cNvCxnSpPr/>
            <p:nvPr/>
          </p:nvCxnSpPr>
          <p:spPr>
            <a:xfrm>
              <a:off x="107504" y="980728"/>
              <a:ext cx="547260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0" name="Přímá spojovací čára 23">
              <a:extLst>
                <a:ext uri="{FF2B5EF4-FFF2-40B4-BE49-F238E27FC236}">
                  <a16:creationId xmlns:a16="http://schemas.microsoft.com/office/drawing/2014/main" id="{192CBED9-1C53-438C-9608-5EA405CC2EBF}"/>
                </a:ext>
              </a:extLst>
            </p:cNvPr>
            <p:cNvCxnSpPr/>
            <p:nvPr/>
          </p:nvCxnSpPr>
          <p:spPr>
            <a:xfrm>
              <a:off x="5580112" y="980728"/>
              <a:ext cx="0" cy="525658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Přímá spojovací čára 28">
              <a:extLst>
                <a:ext uri="{FF2B5EF4-FFF2-40B4-BE49-F238E27FC236}">
                  <a16:creationId xmlns:a16="http://schemas.microsoft.com/office/drawing/2014/main" id="{CADC0468-0EE4-46C6-9E04-4320480D7101}"/>
                </a:ext>
              </a:extLst>
            </p:cNvPr>
            <p:cNvCxnSpPr/>
            <p:nvPr/>
          </p:nvCxnSpPr>
          <p:spPr>
            <a:xfrm flipH="1">
              <a:off x="107504" y="6237312"/>
              <a:ext cx="5472608" cy="0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Přímá spojovací čára 31">
              <a:extLst>
                <a:ext uri="{FF2B5EF4-FFF2-40B4-BE49-F238E27FC236}">
                  <a16:creationId xmlns:a16="http://schemas.microsoft.com/office/drawing/2014/main" id="{BA2B8EA0-F8D7-4658-B902-51B9A39A41A3}"/>
                </a:ext>
              </a:extLst>
            </p:cNvPr>
            <p:cNvCxnSpPr/>
            <p:nvPr/>
          </p:nvCxnSpPr>
          <p:spPr>
            <a:xfrm>
              <a:off x="107504" y="980728"/>
              <a:ext cx="0" cy="525658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Přímá spojovací čára 39">
              <a:extLst>
                <a:ext uri="{FF2B5EF4-FFF2-40B4-BE49-F238E27FC236}">
                  <a16:creationId xmlns:a16="http://schemas.microsoft.com/office/drawing/2014/main" id="{187E26D4-A5BD-4525-AADF-5393B0E8ADBD}"/>
                </a:ext>
              </a:extLst>
            </p:cNvPr>
            <p:cNvCxnSpPr/>
            <p:nvPr/>
          </p:nvCxnSpPr>
          <p:spPr>
            <a:xfrm>
              <a:off x="4788024" y="2420888"/>
              <a:ext cx="0" cy="1152128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4" name="Přímá spojovací čára 41">
              <a:extLst>
                <a:ext uri="{FF2B5EF4-FFF2-40B4-BE49-F238E27FC236}">
                  <a16:creationId xmlns:a16="http://schemas.microsoft.com/office/drawing/2014/main" id="{0A59D97E-EB7C-46BC-B65E-D00E725FF188}"/>
                </a:ext>
              </a:extLst>
            </p:cNvPr>
            <p:cNvCxnSpPr/>
            <p:nvPr/>
          </p:nvCxnSpPr>
          <p:spPr>
            <a:xfrm>
              <a:off x="4788024" y="3717032"/>
              <a:ext cx="0" cy="2304256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5" name="Přímá spojovací čára 46">
              <a:extLst>
                <a:ext uri="{FF2B5EF4-FFF2-40B4-BE49-F238E27FC236}">
                  <a16:creationId xmlns:a16="http://schemas.microsoft.com/office/drawing/2014/main" id="{8AF96414-0282-4EA8-83C0-91C67C56829A}"/>
                </a:ext>
              </a:extLst>
            </p:cNvPr>
            <p:cNvCxnSpPr/>
            <p:nvPr/>
          </p:nvCxnSpPr>
          <p:spPr>
            <a:xfrm>
              <a:off x="4788024" y="2420888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6" name="Přímá spojovací čára 48">
              <a:extLst>
                <a:ext uri="{FF2B5EF4-FFF2-40B4-BE49-F238E27FC236}">
                  <a16:creationId xmlns:a16="http://schemas.microsoft.com/office/drawing/2014/main" id="{D2321516-BD0F-4D6D-BFD5-646E57AB7B54}"/>
                </a:ext>
              </a:extLst>
            </p:cNvPr>
            <p:cNvCxnSpPr/>
            <p:nvPr/>
          </p:nvCxnSpPr>
          <p:spPr>
            <a:xfrm>
              <a:off x="5508104" y="2420888"/>
              <a:ext cx="0" cy="1152128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7" name="Přímá spojovací čára 50">
              <a:extLst>
                <a:ext uri="{FF2B5EF4-FFF2-40B4-BE49-F238E27FC236}">
                  <a16:creationId xmlns:a16="http://schemas.microsoft.com/office/drawing/2014/main" id="{0D2D55EA-10D0-44B7-AD35-898E9AA107BE}"/>
                </a:ext>
              </a:extLst>
            </p:cNvPr>
            <p:cNvCxnSpPr/>
            <p:nvPr/>
          </p:nvCxnSpPr>
          <p:spPr>
            <a:xfrm>
              <a:off x="4788024" y="3573016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8" name="Přímá spojovací čára 52">
              <a:extLst>
                <a:ext uri="{FF2B5EF4-FFF2-40B4-BE49-F238E27FC236}">
                  <a16:creationId xmlns:a16="http://schemas.microsoft.com/office/drawing/2014/main" id="{327B868E-A748-4947-929E-6974661D6FA4}"/>
                </a:ext>
              </a:extLst>
            </p:cNvPr>
            <p:cNvCxnSpPr/>
            <p:nvPr/>
          </p:nvCxnSpPr>
          <p:spPr>
            <a:xfrm>
              <a:off x="4788024" y="3725416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29" name="Přímá spojovací čára 53">
              <a:extLst>
                <a:ext uri="{FF2B5EF4-FFF2-40B4-BE49-F238E27FC236}">
                  <a16:creationId xmlns:a16="http://schemas.microsoft.com/office/drawing/2014/main" id="{8D5E5AAD-B4EE-4772-8A05-4C15A9D3C6FB}"/>
                </a:ext>
              </a:extLst>
            </p:cNvPr>
            <p:cNvCxnSpPr/>
            <p:nvPr/>
          </p:nvCxnSpPr>
          <p:spPr>
            <a:xfrm>
              <a:off x="4788024" y="6021288"/>
              <a:ext cx="720080" cy="0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0" name="Přímá spojovací čára 55">
              <a:extLst>
                <a:ext uri="{FF2B5EF4-FFF2-40B4-BE49-F238E27FC236}">
                  <a16:creationId xmlns:a16="http://schemas.microsoft.com/office/drawing/2014/main" id="{38FF881A-98F4-4A0A-BB91-EA85F48DADBA}"/>
                </a:ext>
              </a:extLst>
            </p:cNvPr>
            <p:cNvCxnSpPr/>
            <p:nvPr/>
          </p:nvCxnSpPr>
          <p:spPr>
            <a:xfrm>
              <a:off x="5508104" y="3717032"/>
              <a:ext cx="0" cy="2304256"/>
            </a:xfrm>
            <a:prstGeom prst="line">
              <a:avLst/>
            </a:prstGeom>
            <a:ln/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1" name="Obdélník 30">
            <a:extLst>
              <a:ext uri="{FF2B5EF4-FFF2-40B4-BE49-F238E27FC236}">
                <a16:creationId xmlns:a16="http://schemas.microsoft.com/office/drawing/2014/main" id="{8008EB08-EC19-49FA-9DCE-9BD050A9C864}"/>
              </a:ext>
            </a:extLst>
          </p:cNvPr>
          <p:cNvSpPr/>
          <p:nvPr/>
        </p:nvSpPr>
        <p:spPr>
          <a:xfrm>
            <a:off x="3339929" y="5951180"/>
            <a:ext cx="288032" cy="288032"/>
          </a:xfrm>
          <a:prstGeom prst="rect">
            <a:avLst/>
          </a:prstGeom>
          <a:solidFill>
            <a:schemeClr val="accent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TextovéPole 31">
            <a:extLst>
              <a:ext uri="{FF2B5EF4-FFF2-40B4-BE49-F238E27FC236}">
                <a16:creationId xmlns:a16="http://schemas.microsoft.com/office/drawing/2014/main" id="{AA8AD4ED-7573-4B4C-8FC9-B687EF53E4E3}"/>
              </a:ext>
            </a:extLst>
          </p:cNvPr>
          <p:cNvSpPr txBox="1"/>
          <p:nvPr/>
        </p:nvSpPr>
        <p:spPr>
          <a:xfrm>
            <a:off x="3699969" y="573515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nalézací i platební rovina podle DŘ</a:t>
            </a:r>
          </a:p>
        </p:txBody>
      </p:sp>
      <p:sp>
        <p:nvSpPr>
          <p:cNvPr id="33" name="Obdélník 32">
            <a:extLst>
              <a:ext uri="{FF2B5EF4-FFF2-40B4-BE49-F238E27FC236}">
                <a16:creationId xmlns:a16="http://schemas.microsoft.com/office/drawing/2014/main" id="{BE3342B2-24F6-4A77-933B-5189DEBE72A4}"/>
              </a:ext>
            </a:extLst>
          </p:cNvPr>
          <p:cNvSpPr/>
          <p:nvPr/>
        </p:nvSpPr>
        <p:spPr>
          <a:xfrm>
            <a:off x="6292257" y="5951180"/>
            <a:ext cx="288032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bdélník 33">
            <a:extLst>
              <a:ext uri="{FF2B5EF4-FFF2-40B4-BE49-F238E27FC236}">
                <a16:creationId xmlns:a16="http://schemas.microsoft.com/office/drawing/2014/main" id="{4E9EA480-AB16-42CA-B5DE-6E2B4CE5DFE2}"/>
              </a:ext>
            </a:extLst>
          </p:cNvPr>
          <p:cNvSpPr/>
          <p:nvPr/>
        </p:nvSpPr>
        <p:spPr>
          <a:xfrm>
            <a:off x="9244585" y="5951180"/>
            <a:ext cx="288032" cy="288032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TextovéPole 34">
            <a:extLst>
              <a:ext uri="{FF2B5EF4-FFF2-40B4-BE49-F238E27FC236}">
                <a16:creationId xmlns:a16="http://schemas.microsoft.com/office/drawing/2014/main" id="{08FED04C-5F6D-40AE-B59D-69C31A9404B9}"/>
              </a:ext>
            </a:extLst>
          </p:cNvPr>
          <p:cNvSpPr txBox="1"/>
          <p:nvPr/>
        </p:nvSpPr>
        <p:spPr>
          <a:xfrm>
            <a:off x="6652297" y="5735156"/>
            <a:ext cx="2304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jen platební rovina podle DŘ</a:t>
            </a:r>
          </a:p>
        </p:txBody>
      </p: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98B3493D-291A-4D58-85D0-837DF43DBA5B}"/>
              </a:ext>
            </a:extLst>
          </p:cNvPr>
          <p:cNvSpPr txBox="1"/>
          <p:nvPr/>
        </p:nvSpPr>
        <p:spPr>
          <a:xfrm>
            <a:off x="9604625" y="5869880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>
                <a:latin typeface="Gill Sans MT" panose="020B0502020104020203" pitchFamily="34" charset="-18"/>
                <a:cs typeface="Arial" panose="020B0604020202020204" pitchFamily="34" charset="0"/>
              </a:rPr>
              <a:t>správa mimo DŘ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F58744-39BC-4C4B-A3CA-4902EDC21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38666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2. Daňové právo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dirty="0"/>
              <a:t>soubor právních pravidel upravujících daňové příjmy veřejných rozpočtů, tj. daně, poplatky a jiná obdobná peněžitá plnění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9438DD5-E2B8-4C6B-9511-97FA85C704A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63705048"/>
              </p:ext>
            </p:extLst>
          </p:nvPr>
        </p:nvGraphicFramePr>
        <p:xfrm>
          <a:off x="2331522" y="18240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07576E4-664F-4986-AD93-5FE6AED142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853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3. Pojem daňového práva procesního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sz="3200" b="1" dirty="0"/>
              <a:t>pojetí v širším smyslu</a:t>
            </a:r>
          </a:p>
          <a:p>
            <a:pPr lvl="1"/>
            <a:r>
              <a:rPr lang="cs-CZ" sz="2600" dirty="0"/>
              <a:t>soubor právních pravidel upravujících správu daňových příjmů veřejných rozpočtů, tj. daní, poplatků a jiných obdobných peněžitých plnění</a:t>
            </a:r>
          </a:p>
          <a:p>
            <a:pPr lvl="1"/>
            <a:endParaRPr lang="cs-CZ" sz="2600" dirty="0"/>
          </a:p>
          <a:p>
            <a:r>
              <a:rPr lang="cs-CZ" sz="3000" b="1" dirty="0"/>
              <a:t>pojetí v užším smyslu</a:t>
            </a:r>
          </a:p>
          <a:p>
            <a:pPr lvl="1"/>
            <a:r>
              <a:rPr lang="cs-CZ" sz="2600" dirty="0"/>
              <a:t>soubor právních pravidel upravujících správu příjmů veřejných rozpočtů označených (formální pojetí) jako daně nebo naplňujících znaky (materiální pojetí) daně v užším smyslu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32031EB-127B-4959-80C6-9DD0FDB62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088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4. Předmět daňového práva procesního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úprava správy daní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správa daní zahrnuje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postup správců daně </a:t>
            </a:r>
          </a:p>
          <a:p>
            <a:pPr lvl="1"/>
            <a:r>
              <a:rPr lang="cs-CZ" sz="2000" dirty="0">
                <a:solidFill>
                  <a:srgbClr val="000000"/>
                </a:solidFill>
              </a:rPr>
              <a:t>realizaci práv a povinností osob zúčastněných na správě daní</a:t>
            </a:r>
          </a:p>
          <a:p>
            <a:pPr>
              <a:buFontTx/>
              <a:buNone/>
            </a:pPr>
            <a:endParaRPr lang="cs-CZ" sz="1000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správa daní x daňové řízení</a:t>
            </a:r>
          </a:p>
          <a:p>
            <a:pPr>
              <a:buFontTx/>
              <a:buNone/>
            </a:pPr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  <a:cs typeface="Times New Roman" pitchFamily="18" charset="0"/>
              </a:rPr>
              <a:t>cíl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správy</a:t>
            </a:r>
            <a:r>
              <a:rPr lang="cs-CZ" b="1" dirty="0">
                <a:solidFill>
                  <a:srgbClr val="000000"/>
                </a:solidFill>
              </a:rPr>
              <a:t> </a:t>
            </a:r>
            <a:r>
              <a:rPr lang="cs-CZ" dirty="0">
                <a:solidFill>
                  <a:srgbClr val="000000"/>
                </a:solidFill>
              </a:rPr>
              <a:t>daní</a:t>
            </a:r>
          </a:p>
          <a:p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vztah ke správnímu řízení (§ 262 DŘ)</a:t>
            </a:r>
            <a:endParaRPr lang="cs-CZ" sz="26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C876B52-3A72-4D08-9092-A6E0453CD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366230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3309</Words>
  <Application>Microsoft Office PowerPoint</Application>
  <PresentationFormat>Širokoúhlá obrazovka</PresentationFormat>
  <Paragraphs>351</Paragraphs>
  <Slides>40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40</vt:i4>
      </vt:variant>
    </vt:vector>
  </HeadingPairs>
  <TitlesOfParts>
    <vt:vector size="44" baseType="lpstr">
      <vt:lpstr>Arial</vt:lpstr>
      <vt:lpstr>Calibri</vt:lpstr>
      <vt:lpstr>Gill Sans MT</vt:lpstr>
      <vt:lpstr>Motiv Office</vt:lpstr>
      <vt:lpstr>Obecná část daňového práva procesního</vt:lpstr>
      <vt:lpstr>Osnova</vt:lpstr>
      <vt:lpstr>1. Daně</vt:lpstr>
      <vt:lpstr>1. Daně</vt:lpstr>
      <vt:lpstr>1. Daně</vt:lpstr>
      <vt:lpstr>1. Daně</vt:lpstr>
      <vt:lpstr>2. Daňové právo</vt:lpstr>
      <vt:lpstr>3. Pojem daňového práva procesního</vt:lpstr>
      <vt:lpstr>4. Předmět daňového práva procesního</vt:lpstr>
      <vt:lpstr>5. Subjekty daňového práva procesního</vt:lpstr>
      <vt:lpstr>A. Správce daně</vt:lpstr>
      <vt:lpstr>B. Daňové subjekty</vt:lpstr>
      <vt:lpstr>C. Třetí osoby</vt:lpstr>
      <vt:lpstr>6. Obsah daňového práva procesního</vt:lpstr>
      <vt:lpstr>7. Prameny daňového práva procesního</vt:lpstr>
      <vt:lpstr>A. Ústavní zákony</vt:lpstr>
      <vt:lpstr>Nález Ústavního soudu II. ÚS 262/06</vt:lpstr>
      <vt:lpstr>B. Mezinárodní smlouvy</vt:lpstr>
      <vt:lpstr>C. Právní předpisy Evropské unie</vt:lpstr>
      <vt:lpstr>D. Zákony</vt:lpstr>
      <vt:lpstr>E. Sekundární právní předpisy</vt:lpstr>
      <vt:lpstr>F. Vnitřní předpisy</vt:lpstr>
      <vt:lpstr>Pokyn D-144 </vt:lpstr>
      <vt:lpstr>Nález Ústavního soudu IV. ÚS 146/01</vt:lpstr>
      <vt:lpstr>Rozhodnutí NSS 2 Ans 1/2005</vt:lpstr>
      <vt:lpstr>Rozsudek NSS 6 Ads 88/2006</vt:lpstr>
      <vt:lpstr>Nález Ústavního soudu IV. ÚS 3207/07</vt:lpstr>
      <vt:lpstr>G. Judikatura</vt:lpstr>
      <vt:lpstr>I. Krajské soudy a Nejvyšší správní soud</vt:lpstr>
      <vt:lpstr>Usnesení pléna NSS, čj. Sst 2/2003-225</vt:lpstr>
      <vt:lpstr>II. Ústavní soud</vt:lpstr>
      <vt:lpstr>Nález ÚS sp. zn. Pl. ÚS 12/06</vt:lpstr>
      <vt:lpstr>III. Evropský soud pro lidská práva</vt:lpstr>
      <vt:lpstr>Ferrazzini proti Itálii</vt:lpstr>
      <vt:lpstr>IV. Soudní dvůr Evropské unie</vt:lpstr>
      <vt:lpstr>Rozsudek NSS 2 Afs 92/2005</vt:lpstr>
      <vt:lpstr>Rozsudek NSS 5 Afs 53/2009</vt:lpstr>
      <vt:lpstr>Rozsudek NSS čj. 1 Afs 21/2014-52 1/2</vt:lpstr>
      <vt:lpstr>Rozsudek NSS čj. 1 Afs 21/2014-52 2/2</vt:lpstr>
      <vt:lpstr>Platit daně je čest, ne trest!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71</cp:revision>
  <dcterms:created xsi:type="dcterms:W3CDTF">2019-09-25T20:27:52Z</dcterms:created>
  <dcterms:modified xsi:type="dcterms:W3CDTF">2022-10-07T21:19:09Z</dcterms:modified>
</cp:coreProperties>
</file>