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488" r:id="rId3"/>
    <p:sldId id="498" r:id="rId4"/>
    <p:sldId id="499" r:id="rId5"/>
    <p:sldId id="500" r:id="rId6"/>
    <p:sldId id="568" r:id="rId7"/>
    <p:sldId id="521" r:id="rId8"/>
    <p:sldId id="520" r:id="rId9"/>
    <p:sldId id="519" r:id="rId10"/>
    <p:sldId id="510" r:id="rId11"/>
    <p:sldId id="522" r:id="rId12"/>
    <p:sldId id="511" r:id="rId13"/>
    <p:sldId id="569" r:id="rId14"/>
    <p:sldId id="512" r:id="rId15"/>
    <p:sldId id="523" r:id="rId16"/>
    <p:sldId id="514" r:id="rId17"/>
    <p:sldId id="515" r:id="rId18"/>
    <p:sldId id="516" r:id="rId19"/>
    <p:sldId id="524" r:id="rId20"/>
    <p:sldId id="552" r:id="rId21"/>
    <p:sldId id="526" r:id="rId22"/>
    <p:sldId id="553" r:id="rId23"/>
    <p:sldId id="562" r:id="rId24"/>
    <p:sldId id="554" r:id="rId25"/>
    <p:sldId id="563" r:id="rId26"/>
    <p:sldId id="564" r:id="rId27"/>
    <p:sldId id="565" r:id="rId28"/>
    <p:sldId id="566" r:id="rId29"/>
    <p:sldId id="567" r:id="rId30"/>
    <p:sldId id="555" r:id="rId31"/>
    <p:sldId id="263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Úvod" id="{A8BE206C-7A26-47D5-9D03-FEA5DD39CB0E}">
          <p14:sldIdLst>
            <p14:sldId id="256"/>
            <p14:sldId id="488"/>
          </p14:sldIdLst>
        </p14:section>
        <p14:section name="Registrační řízení" id="{2BD9A72B-DBCF-475A-98C7-86FE79C7B001}">
          <p14:sldIdLst>
            <p14:sldId id="498"/>
            <p14:sldId id="499"/>
            <p14:sldId id="500"/>
            <p14:sldId id="568"/>
            <p14:sldId id="521"/>
          </p14:sldIdLst>
        </p14:section>
        <p14:section name="Obecně k nalézacímu řízení" id="{796728D4-9550-4EE5-B7A6-8595F5EA865D}">
          <p14:sldIdLst>
            <p14:sldId id="520"/>
            <p14:sldId id="519"/>
          </p14:sldIdLst>
        </p14:section>
        <p14:section name="Tvrzení daně" id="{E609BAE4-378B-418F-B69B-F33F463E9504}">
          <p14:sldIdLst>
            <p14:sldId id="510"/>
            <p14:sldId id="522"/>
            <p14:sldId id="511"/>
            <p14:sldId id="569"/>
            <p14:sldId id="512"/>
            <p14:sldId id="523"/>
          </p14:sldIdLst>
        </p14:section>
        <p14:section name="Stanovení daně" id="{125B0EB8-B12F-433D-8EE4-A4C541836D12}">
          <p14:sldIdLst>
            <p14:sldId id="514"/>
            <p14:sldId id="515"/>
            <p14:sldId id="516"/>
            <p14:sldId id="524"/>
            <p14:sldId id="552"/>
            <p14:sldId id="526"/>
          </p14:sldIdLst>
        </p14:section>
        <p14:section name="Lhůta pro stanovení daně" id="{EDE35505-9F37-41B2-9CA3-B87F820AC31A}">
          <p14:sldIdLst>
            <p14:sldId id="553"/>
            <p14:sldId id="562"/>
            <p14:sldId id="554"/>
            <p14:sldId id="563"/>
            <p14:sldId id="564"/>
            <p14:sldId id="565"/>
            <p14:sldId id="566"/>
            <p14:sldId id="567"/>
            <p14:sldId id="555"/>
          </p14:sldIdLst>
        </p14:section>
        <p14:section name="Závěr" id="{0BC76258-FFDA-4B5F-A94E-7228B66D8C88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87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3600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2.30769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11-23T08:20:15.080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12495 9751 0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B1478-B4E2-440B-8A3F-11E51275AE73}" type="datetimeFigureOut">
              <a:rPr lang="cs-CZ" smtClean="0"/>
              <a:t>05.11.2022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ADA1D-1CC3-45E0-9D81-20C294D095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191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Výzva – nově výslovně nezahajuje řízení.</a:t>
            </a:r>
          </a:p>
          <a:p>
            <a:endParaRPr lang="cs-CZ" dirty="0"/>
          </a:p>
          <a:p>
            <a:r>
              <a:rPr lang="cs-CZ" dirty="0"/>
              <a:t>Vazba na § 141 odst. 7: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Podá-li daňový subjekt dodatečné daňové přiznání nebo dodatečné vyúčtování ještě před vyměřením daně, popřípadě před jejím doměřením, řízení zahájené tímto podáním se zastaví. Údaje uvedené v takto podaném dodatečném daňovém přiznání nebo dodatečném vyúčtování se využijí při vyměření nebo doměření této daně.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DA1D-1CC3-45E0-9D81-20C294D0956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726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Pozor – změna konstrukce u daňových poradců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DA1D-1CC3-45E0-9D81-20C294D0956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895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13"/>
          </p:nvPr>
        </p:nvSpPr>
        <p:spPr>
          <a:xfrm>
            <a:off x="431800" y="1124745"/>
            <a:ext cx="11328400" cy="4968081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  <a:lvl2pPr>
              <a:buClr>
                <a:srgbClr val="92191C"/>
              </a:buClr>
              <a:defRPr/>
            </a:lvl2pPr>
            <a:lvl3pPr>
              <a:buClr>
                <a:srgbClr val="92191C"/>
              </a:buClr>
              <a:defRPr/>
            </a:lvl3pPr>
            <a:lvl4pPr>
              <a:buClr>
                <a:srgbClr val="92191C"/>
              </a:buClr>
              <a:defRPr/>
            </a:lvl4pPr>
            <a:lvl5pPr>
              <a:buClr>
                <a:srgbClr val="92191C"/>
              </a:buCl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3A58B1E1-B943-4FC1-8F3A-A42D17F99853}" type="datetimeFigureOut">
              <a:rPr lang="cs-CZ" smtClean="0"/>
              <a:pPr>
                <a:defRPr/>
              </a:pPr>
              <a:t>05.11.2022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67223FB2-B87C-49F7-81C3-5AC559D3007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9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Registrace a nalézací řízení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JUDr. Mgr. Michal Tuláček, Ph.D.</a:t>
            </a:r>
          </a:p>
          <a:p>
            <a:r>
              <a:rPr lang="cs-CZ" dirty="0"/>
              <a:t>7. a 21. listopadu 2022</a:t>
            </a:r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Tvrzení daně 1/6</a:t>
            </a:r>
          </a:p>
        </p:txBody>
      </p:sp>
      <p:sp>
        <p:nvSpPr>
          <p:cNvPr id="46083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endParaRPr lang="cs-CZ" dirty="0"/>
          </a:p>
          <a:p>
            <a:r>
              <a:rPr lang="cs-CZ" b="1" dirty="0"/>
              <a:t>Základem</a:t>
            </a:r>
            <a:r>
              <a:rPr lang="cs-CZ" dirty="0"/>
              <a:t> pro správné zjištění a stanovení daně je:</a:t>
            </a:r>
          </a:p>
          <a:p>
            <a:pPr lvl="1"/>
            <a:r>
              <a:rPr lang="cs-CZ" dirty="0"/>
              <a:t>řádné daňové tvrzení a dodatečné daňové tvrzení</a:t>
            </a:r>
          </a:p>
          <a:p>
            <a:pPr lvl="2"/>
            <a:endParaRPr lang="cs-CZ" dirty="0"/>
          </a:p>
          <a:p>
            <a:pPr lvl="1"/>
            <a:r>
              <a:rPr lang="cs-CZ" dirty="0"/>
              <a:t>Tomu odpovídá:</a:t>
            </a:r>
          </a:p>
          <a:p>
            <a:pPr lvl="2"/>
            <a:r>
              <a:rPr lang="cs-CZ" b="1" dirty="0"/>
              <a:t>povinnost tvrzení</a:t>
            </a:r>
            <a:r>
              <a:rPr lang="cs-CZ" dirty="0"/>
              <a:t> (tj. povinnost uvést skutečnosti důležité pro rozhodnutí)</a:t>
            </a:r>
          </a:p>
          <a:p>
            <a:pPr lvl="2"/>
            <a:r>
              <a:rPr lang="cs-CZ" b="1" dirty="0"/>
              <a:t>břemeno tvrzení</a:t>
            </a:r>
            <a:r>
              <a:rPr lang="cs-CZ" dirty="0"/>
              <a:t> (tj. procesní odpovědnost za to, že se správce daně tvrzenou skutečnost dozví)</a:t>
            </a:r>
          </a:p>
          <a:p>
            <a:pPr lvl="1"/>
            <a:endParaRPr lang="cs-CZ" dirty="0"/>
          </a:p>
          <a:p>
            <a:r>
              <a:rPr lang="cs-CZ" b="1" dirty="0"/>
              <a:t>Výzva</a:t>
            </a:r>
            <a:r>
              <a:rPr lang="cs-CZ" dirty="0"/>
              <a:t> k podání daňového tvrzení</a:t>
            </a:r>
          </a:p>
          <a:p>
            <a:pPr lvl="2"/>
            <a:r>
              <a:rPr lang="cs-CZ" dirty="0"/>
              <a:t>správce daně pokud možno nejprve vyzývá k dobrovolnému splnění povinnosti tvrzení, než přistoupí ke stanovení daně z moci úřední</a:t>
            </a:r>
          </a:p>
          <a:p>
            <a:endParaRPr lang="cs-CZ" dirty="0"/>
          </a:p>
        </p:txBody>
      </p:sp>
      <p:sp>
        <p:nvSpPr>
          <p:cNvPr id="46085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1743EF3-1D4B-4003-81BD-6E6F276BE259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10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E776BA7B-5689-47AA-AF22-9A0BE931BAEC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11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310481" y="1574491"/>
            <a:ext cx="3240360" cy="50233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/>
              <a:t>Řádné daňové tvrzení</a:t>
            </a:r>
          </a:p>
          <a:p>
            <a:pPr algn="ctr"/>
            <a:endParaRPr lang="cs-CZ" sz="2000" dirty="0"/>
          </a:p>
          <a:p>
            <a:pPr algn="ctr"/>
            <a:endParaRPr lang="cs-CZ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</p:txBody>
      </p:sp>
      <p:sp>
        <p:nvSpPr>
          <p:cNvPr id="10" name="Zaoblený obdélník 9"/>
          <p:cNvSpPr/>
          <p:nvPr/>
        </p:nvSpPr>
        <p:spPr>
          <a:xfrm>
            <a:off x="3670522" y="2658667"/>
            <a:ext cx="2579063" cy="11073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/>
              <a:t>Daňové přiznání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3655106" y="5246899"/>
            <a:ext cx="2579063" cy="11073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/>
              <a:t>Vyúčtování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3646181" y="3950755"/>
            <a:ext cx="2579063" cy="11073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/>
              <a:t>Hlášení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7198913" y="1557249"/>
            <a:ext cx="3240360" cy="50405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/>
              <a:t>Dodatečné daňové tvrzení</a:t>
            </a:r>
          </a:p>
          <a:p>
            <a:pPr algn="ctr"/>
            <a:endParaRPr lang="cs-CZ" sz="2000" dirty="0"/>
          </a:p>
          <a:p>
            <a:pPr algn="ctr"/>
            <a:endParaRPr lang="cs-CZ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</p:txBody>
      </p:sp>
      <p:sp>
        <p:nvSpPr>
          <p:cNvPr id="14" name="Zaoblený obdélník 13"/>
          <p:cNvSpPr/>
          <p:nvPr/>
        </p:nvSpPr>
        <p:spPr>
          <a:xfrm>
            <a:off x="7558954" y="2641425"/>
            <a:ext cx="2579063" cy="11073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/>
              <a:t>Dodatečné daňové přiznání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7543538" y="5229657"/>
            <a:ext cx="2579063" cy="11073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/>
              <a:t>Dodatečné vyúčtování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7534613" y="3933513"/>
            <a:ext cx="2579063" cy="11073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/>
              <a:t>Následné hlášení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tvrzení</a:t>
            </a:r>
          </a:p>
        </p:txBody>
      </p:sp>
    </p:spTree>
    <p:extLst>
      <p:ext uri="{BB962C8B-B14F-4D97-AF65-F5344CB8AC3E}">
        <p14:creationId xmlns:p14="http://schemas.microsoft.com/office/powerpoint/2010/main" val="132795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Tvrzení daně 2/6</a:t>
            </a:r>
          </a:p>
        </p:txBody>
      </p:sp>
      <p:sp>
        <p:nvSpPr>
          <p:cNvPr id="47107" name="Rectangle 3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Řádné daňové tvrzení:</a:t>
            </a:r>
          </a:p>
          <a:p>
            <a:endParaRPr lang="cs-CZ" dirty="0"/>
          </a:p>
          <a:p>
            <a:r>
              <a:rPr lang="cs-CZ" b="1" dirty="0"/>
              <a:t>Povinnost</a:t>
            </a:r>
            <a:r>
              <a:rPr lang="cs-CZ" dirty="0"/>
              <a:t> k podání: </a:t>
            </a:r>
          </a:p>
          <a:p>
            <a:pPr lvl="1"/>
            <a:r>
              <a:rPr lang="cs-CZ" b="1" dirty="0"/>
              <a:t>ze zákona </a:t>
            </a:r>
          </a:p>
          <a:p>
            <a:pPr lvl="1"/>
            <a:r>
              <a:rPr lang="cs-CZ" b="1" dirty="0"/>
              <a:t>na základě výzvy</a:t>
            </a:r>
          </a:p>
          <a:p>
            <a:pPr lvl="1"/>
            <a:endParaRPr lang="cs-CZ" dirty="0"/>
          </a:p>
          <a:p>
            <a:r>
              <a:rPr lang="cs-CZ" dirty="0"/>
              <a:t>Musí </a:t>
            </a:r>
            <a:r>
              <a:rPr lang="cs-CZ" b="1" dirty="0"/>
              <a:t>obsahovat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vyčíslenou daň (ne vždy)</a:t>
            </a:r>
          </a:p>
          <a:p>
            <a:pPr lvl="1"/>
            <a:r>
              <a:rPr lang="cs-CZ" dirty="0"/>
              <a:t>předepsané údaje (vyplývající z formuláře)</a:t>
            </a:r>
          </a:p>
          <a:p>
            <a:pPr lvl="1"/>
            <a:r>
              <a:rPr lang="cs-CZ" dirty="0"/>
              <a:t>další okolnosti rozhodné pro vyměření daně</a:t>
            </a:r>
          </a:p>
          <a:p>
            <a:pPr lvl="1"/>
            <a:r>
              <a:rPr lang="cs-CZ" dirty="0"/>
              <a:t>údaje, které vyžaduje zvláštní zákon </a:t>
            </a:r>
          </a:p>
          <a:p>
            <a:pPr lvl="1"/>
            <a:endParaRPr lang="cs-CZ" dirty="0"/>
          </a:p>
          <a:p>
            <a:r>
              <a:rPr lang="cs-CZ" b="1" dirty="0"/>
              <a:t>Splatnost daně</a:t>
            </a:r>
            <a:r>
              <a:rPr lang="cs-CZ" dirty="0"/>
              <a:t> - v poslední den lhůty stanovené pro podání</a:t>
            </a:r>
          </a:p>
          <a:p>
            <a:pPr lvl="1"/>
            <a:endParaRPr lang="cs-CZ" dirty="0"/>
          </a:p>
          <a:p>
            <a:r>
              <a:rPr lang="cs-CZ" b="1" dirty="0"/>
              <a:t>Lhůty pro podání</a:t>
            </a:r>
          </a:p>
          <a:p>
            <a:pPr lvl="1"/>
            <a:r>
              <a:rPr lang="cs-CZ" dirty="0"/>
              <a:t>obecně v daňovém řádu</a:t>
            </a:r>
          </a:p>
          <a:p>
            <a:pPr lvl="1"/>
            <a:r>
              <a:rPr lang="cs-CZ" dirty="0"/>
              <a:t>speciální úprava v jednotlivých daňových zákonech</a:t>
            </a:r>
          </a:p>
          <a:p>
            <a:pPr lvl="1"/>
            <a:r>
              <a:rPr lang="cs-CZ" dirty="0"/>
              <a:t>speciální úprava u insolvence a při přechodu daňové povinnosti</a:t>
            </a:r>
          </a:p>
          <a:p>
            <a:pPr lvl="1"/>
            <a:r>
              <a:rPr lang="cs-CZ" dirty="0"/>
              <a:t>lze prodloužit (není-li vyloučeno), nelze navrátit v předešlý stav</a:t>
            </a:r>
          </a:p>
        </p:txBody>
      </p:sp>
      <p:sp>
        <p:nvSpPr>
          <p:cNvPr id="47109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E776BA7B-5689-47AA-AF22-9A0BE931BAEC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12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pic>
        <p:nvPicPr>
          <p:cNvPr id="1026" name="Picture 2" descr="D:\01 OBRÁZKY\Do Powerpointu\Přiznání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1950" y="153230"/>
            <a:ext cx="2628057" cy="1749351"/>
          </a:xfrm>
          <a:prstGeom prst="rect">
            <a:avLst/>
          </a:prstGeom>
          <a:noFill/>
          <a:effectLst>
            <a:softEdge rad="889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61549F-D8FF-401E-81B6-AD3C5EECB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Tvrzení daně 3/6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A7D354-079A-4B19-BA3D-D834DFDB1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Prodloužení lhůty pro elektronicky podané DAP (od 1. ledna 2021)</a:t>
            </a:r>
          </a:p>
          <a:p>
            <a:endParaRPr lang="cs-CZ" dirty="0"/>
          </a:p>
          <a:p>
            <a:r>
              <a:rPr lang="cs-CZ" dirty="0"/>
              <a:t>Pokud ZO činí nejméně 12 měsíců</a:t>
            </a:r>
          </a:p>
          <a:p>
            <a:pPr lvl="1"/>
            <a:r>
              <a:rPr lang="cs-CZ" dirty="0"/>
              <a:t>3 měsíce – standardní lhůta</a:t>
            </a:r>
          </a:p>
          <a:p>
            <a:pPr lvl="1"/>
            <a:r>
              <a:rPr lang="cs-CZ" dirty="0"/>
              <a:t>4 měsíce – DAP nebylo podáno ve standardní lhůtě a následně bylo podáno elektronicky</a:t>
            </a:r>
          </a:p>
          <a:p>
            <a:pPr lvl="1"/>
            <a:r>
              <a:rPr lang="cs-CZ" dirty="0"/>
              <a:t>6 měsíců:</a:t>
            </a:r>
          </a:p>
          <a:p>
            <a:pPr lvl="2"/>
            <a:r>
              <a:rPr lang="cs-CZ" dirty="0"/>
              <a:t>DS má povinnost mít účetní závěrku ověřenou auditorem nebo </a:t>
            </a:r>
          </a:p>
          <a:p>
            <a:pPr lvl="2"/>
            <a:r>
              <a:rPr lang="cs-CZ" dirty="0"/>
              <a:t>DAP nebylo podáno ve standardní lhůtě a následně jej podal poradce</a:t>
            </a:r>
          </a:p>
        </p:txBody>
      </p:sp>
    </p:spTree>
    <p:extLst>
      <p:ext uri="{BB962C8B-B14F-4D97-AF65-F5344CB8AC3E}">
        <p14:creationId xmlns:p14="http://schemas.microsoft.com/office/powerpoint/2010/main" val="1667623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Tvrzení daně 4/6</a:t>
            </a:r>
          </a:p>
        </p:txBody>
      </p:sp>
      <p:sp>
        <p:nvSpPr>
          <p:cNvPr id="48131" name="Rectangle 3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Dodatečné daňové tvrzení:</a:t>
            </a:r>
          </a:p>
          <a:p>
            <a:endParaRPr lang="cs-CZ" dirty="0"/>
          </a:p>
          <a:p>
            <a:r>
              <a:rPr lang="cs-CZ" dirty="0"/>
              <a:t>Pouze pro dodatečné daňové přiznání a dodatečné vyúčtování</a:t>
            </a:r>
          </a:p>
          <a:p>
            <a:endParaRPr lang="cs-CZ" dirty="0"/>
          </a:p>
          <a:p>
            <a:r>
              <a:rPr lang="cs-CZ" b="1" dirty="0"/>
              <a:t>Povinnost</a:t>
            </a:r>
            <a:r>
              <a:rPr lang="cs-CZ" dirty="0"/>
              <a:t> podat:</a:t>
            </a:r>
          </a:p>
          <a:p>
            <a:pPr lvl="1"/>
            <a:r>
              <a:rPr lang="cs-CZ" dirty="0"/>
              <a:t>v případě zjištění, že </a:t>
            </a:r>
            <a:r>
              <a:rPr lang="cs-CZ" b="1" dirty="0"/>
              <a:t>daň má být </a:t>
            </a:r>
            <a:r>
              <a:rPr lang="cs-CZ" b="1" u="sng" dirty="0"/>
              <a:t>vyšší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(tj. daňový odpočet nebo daňová ztráta nižší) než poslední známá daň</a:t>
            </a:r>
          </a:p>
          <a:p>
            <a:pPr lvl="1"/>
            <a:endParaRPr lang="cs-CZ" dirty="0"/>
          </a:p>
          <a:p>
            <a:endParaRPr lang="cs-CZ" dirty="0"/>
          </a:p>
          <a:p>
            <a:r>
              <a:rPr lang="cs-CZ" b="1" dirty="0"/>
              <a:t>Právo</a:t>
            </a:r>
            <a:r>
              <a:rPr lang="cs-CZ" dirty="0"/>
              <a:t> podat: </a:t>
            </a:r>
          </a:p>
          <a:p>
            <a:pPr lvl="1"/>
            <a:r>
              <a:rPr lang="cs-CZ" dirty="0"/>
              <a:t>v případě zjištění, že </a:t>
            </a:r>
            <a:r>
              <a:rPr lang="cs-CZ" b="1" dirty="0"/>
              <a:t>daň má být </a:t>
            </a:r>
            <a:r>
              <a:rPr lang="cs-CZ" b="1" u="sng" dirty="0"/>
              <a:t>nižší</a:t>
            </a:r>
            <a:r>
              <a:rPr lang="cs-CZ" dirty="0"/>
              <a:t> (tj. daňový odpočet nebo daňová ztráta vyšší) než poslední známá daň</a:t>
            </a:r>
          </a:p>
          <a:p>
            <a:pPr lvl="1"/>
            <a:r>
              <a:rPr lang="cs-CZ" dirty="0"/>
              <a:t>nelze namítat vady postupu správce daně</a:t>
            </a:r>
          </a:p>
          <a:p>
            <a:pPr lvl="1"/>
            <a:r>
              <a:rPr lang="cs-CZ" dirty="0"/>
              <a:t>daňový subjekt toto právo ztrácí, pokud daň byla stanovena podle pomůcek nebo sjednána</a:t>
            </a:r>
          </a:p>
          <a:p>
            <a:pPr lvl="1"/>
            <a:endParaRPr lang="cs-CZ" dirty="0"/>
          </a:p>
          <a:p>
            <a:r>
              <a:rPr lang="cs-CZ" b="1" dirty="0"/>
              <a:t>Právo</a:t>
            </a:r>
            <a:r>
              <a:rPr lang="cs-CZ" dirty="0"/>
              <a:t> podat: </a:t>
            </a:r>
          </a:p>
          <a:p>
            <a:pPr lvl="1"/>
            <a:r>
              <a:rPr lang="cs-CZ" dirty="0"/>
              <a:t>v případě, že jsou měněny tvrzené údaje bez vlivu na daň</a:t>
            </a:r>
          </a:p>
          <a:p>
            <a:endParaRPr lang="cs-CZ" dirty="0"/>
          </a:p>
        </p:txBody>
      </p:sp>
      <p:sp>
        <p:nvSpPr>
          <p:cNvPr id="48133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5A6AFD4F-28BE-4E9F-A578-3DE9F78891C5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14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Tvrzení daně 5/6</a:t>
            </a:r>
          </a:p>
        </p:txBody>
      </p:sp>
      <p:sp>
        <p:nvSpPr>
          <p:cNvPr id="48131" name="Rectangle 3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Dodatečné daňové tvrzení:</a:t>
            </a:r>
          </a:p>
          <a:p>
            <a:endParaRPr lang="cs-CZ" dirty="0"/>
          </a:p>
          <a:p>
            <a:r>
              <a:rPr lang="cs-CZ" b="1" dirty="0"/>
              <a:t>Lhůta</a:t>
            </a:r>
            <a:r>
              <a:rPr lang="cs-CZ" dirty="0"/>
              <a:t> pro podání:</a:t>
            </a:r>
          </a:p>
          <a:p>
            <a:pPr lvl="1"/>
            <a:r>
              <a:rPr lang="cs-CZ" b="1" dirty="0"/>
              <a:t>Subjektivní</a:t>
            </a:r>
            <a:r>
              <a:rPr lang="cs-CZ" dirty="0"/>
              <a:t> – do konce (kalendářního) měsíce následující po (kalendářním) měsíci, ve kterém daňový subjekt zjistil, že daň nebyla stanovena ve správné výši.</a:t>
            </a:r>
          </a:p>
          <a:p>
            <a:pPr lvl="1"/>
            <a:r>
              <a:rPr lang="cs-CZ" b="1" dirty="0"/>
              <a:t>Objektivní</a:t>
            </a:r>
            <a:r>
              <a:rPr lang="cs-CZ" dirty="0"/>
              <a:t> – do uplynutí lhůty pro stanovení daně</a:t>
            </a:r>
          </a:p>
          <a:p>
            <a:pPr lvl="1"/>
            <a:r>
              <a:rPr lang="cs-CZ" dirty="0"/>
              <a:t>propadná ano/ne ?</a:t>
            </a:r>
          </a:p>
          <a:p>
            <a:pPr lvl="2"/>
            <a:r>
              <a:rPr lang="cs-CZ" dirty="0"/>
              <a:t>od 1. ledna 2021 zastavení běhu lhůty po dobu, kdy nelze DODAP podat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Obsahové </a:t>
            </a:r>
            <a:r>
              <a:rPr lang="cs-CZ" b="1" dirty="0"/>
              <a:t>náležitosti: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pokud se mění výše daně – </a:t>
            </a:r>
            <a:r>
              <a:rPr lang="cs-CZ" b="1" dirty="0"/>
              <a:t>rozdíl</a:t>
            </a:r>
            <a:r>
              <a:rPr lang="cs-CZ" dirty="0"/>
              <a:t> oproti poslední známé dani a </a:t>
            </a:r>
            <a:r>
              <a:rPr lang="cs-CZ" b="1" dirty="0"/>
              <a:t>den jeho zjištění</a:t>
            </a:r>
          </a:p>
          <a:p>
            <a:pPr lvl="2"/>
            <a:r>
              <a:rPr lang="cs-CZ" dirty="0"/>
              <a:t>ne vždy jde o rozdíl – uvádí se nově tvrzená daň</a:t>
            </a:r>
          </a:p>
          <a:p>
            <a:pPr lvl="1"/>
            <a:r>
              <a:rPr lang="cs-CZ" dirty="0"/>
              <a:t>pokud jde o právo podat – </a:t>
            </a:r>
            <a:r>
              <a:rPr lang="cs-CZ" b="1" dirty="0"/>
              <a:t>důvody</a:t>
            </a:r>
            <a:r>
              <a:rPr lang="cs-CZ" dirty="0"/>
              <a:t> pro podání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8133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5A6AFD4F-28BE-4E9F-A578-3DE9F78891C5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15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832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daně 1/3</a:t>
            </a:r>
          </a:p>
        </p:txBody>
      </p:sp>
      <p:sp>
        <p:nvSpPr>
          <p:cNvPr id="50179" name="Rectangle 3"/>
          <p:cNvSpPr>
            <a:spLocks noGrp="1"/>
          </p:cNvSpPr>
          <p:nvPr>
            <p:ph idx="1"/>
          </p:nvPr>
        </p:nvSpPr>
        <p:spPr>
          <a:xfrm>
            <a:off x="838200" y="1414021"/>
            <a:ext cx="10515600" cy="4102537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Stanovení daně</a:t>
            </a:r>
            <a:r>
              <a:rPr lang="cs-CZ" dirty="0"/>
              <a:t> = vyměření nebo doměření daně</a:t>
            </a:r>
          </a:p>
          <a:p>
            <a:pPr lvl="1"/>
            <a:r>
              <a:rPr lang="cs-CZ" b="1" dirty="0"/>
              <a:t>vyměření daně</a:t>
            </a:r>
            <a:r>
              <a:rPr lang="cs-CZ" dirty="0"/>
              <a:t> = první stanovení daně v daném daňovém řízení</a:t>
            </a:r>
          </a:p>
          <a:p>
            <a:pPr lvl="1"/>
            <a:r>
              <a:rPr lang="cs-CZ" b="1" dirty="0"/>
              <a:t>doměření daně</a:t>
            </a:r>
            <a:r>
              <a:rPr lang="cs-CZ" dirty="0"/>
              <a:t> = následné stanovení daně v daném daňovém řízení</a:t>
            </a:r>
          </a:p>
          <a:p>
            <a:pPr lvl="2"/>
            <a:r>
              <a:rPr lang="cs-CZ" b="1" dirty="0"/>
              <a:t>poslední známá daň</a:t>
            </a:r>
            <a:r>
              <a:rPr lang="cs-CZ" dirty="0"/>
              <a:t> (daňová povinnost) může být snížena nebo zvýšena                (i opakovaně!)</a:t>
            </a:r>
          </a:p>
          <a:p>
            <a:pPr lvl="2"/>
            <a:r>
              <a:rPr lang="cs-CZ" b="1" dirty="0"/>
              <a:t>právní moc</a:t>
            </a:r>
            <a:r>
              <a:rPr lang="cs-CZ" dirty="0"/>
              <a:t> dosavadních rozhodnutí o stanovení daně není jejímu doměření </a:t>
            </a:r>
            <a:r>
              <a:rPr lang="cs-CZ" b="1" dirty="0"/>
              <a:t>na překážku</a:t>
            </a:r>
          </a:p>
          <a:p>
            <a:pPr lvl="2"/>
            <a:r>
              <a:rPr lang="cs-CZ" dirty="0"/>
              <a:t>doměřit z moci úřední lze pouze </a:t>
            </a:r>
          </a:p>
          <a:p>
            <a:pPr lvl="3"/>
            <a:r>
              <a:rPr lang="cs-CZ" b="1" dirty="0"/>
              <a:t>po provedené daňové kontrole </a:t>
            </a:r>
            <a:r>
              <a:rPr lang="cs-CZ" dirty="0"/>
              <a:t>nebo</a:t>
            </a:r>
          </a:p>
          <a:p>
            <a:pPr lvl="3"/>
            <a:r>
              <a:rPr lang="cs-CZ" b="1" dirty="0"/>
              <a:t>po nevyhovění výzvě k podání DODAP </a:t>
            </a:r>
            <a:r>
              <a:rPr lang="cs-CZ" dirty="0"/>
              <a:t>(od 1. ledna 2021)</a:t>
            </a:r>
          </a:p>
          <a:p>
            <a:endParaRPr lang="cs-CZ" dirty="0"/>
          </a:p>
          <a:p>
            <a:r>
              <a:rPr lang="cs-CZ" dirty="0"/>
              <a:t>Daň lze stanovit:</a:t>
            </a:r>
          </a:p>
          <a:p>
            <a:pPr lvl="1"/>
            <a:r>
              <a:rPr lang="cs-CZ" b="1" dirty="0"/>
              <a:t>na základě tvrzení daňového subjektu</a:t>
            </a:r>
            <a:r>
              <a:rPr lang="cs-CZ" dirty="0"/>
              <a:t>  – </a:t>
            </a:r>
            <a:r>
              <a:rPr lang="cs-CZ" i="1" dirty="0"/>
              <a:t>primárně</a:t>
            </a:r>
          </a:p>
          <a:p>
            <a:pPr lvl="2"/>
            <a:r>
              <a:rPr lang="cs-CZ" dirty="0"/>
              <a:t>daňové přiznání nebo vyúčtování </a:t>
            </a:r>
            <a:r>
              <a:rPr lang="cs-CZ" dirty="0">
                <a:sym typeface="Symbol" pitchFamily="18" charset="2"/>
              </a:rPr>
              <a:t> vyměření</a:t>
            </a:r>
            <a:endParaRPr lang="cs-CZ" dirty="0"/>
          </a:p>
          <a:p>
            <a:pPr lvl="2"/>
            <a:r>
              <a:rPr lang="cs-CZ" dirty="0"/>
              <a:t>dodatečné přiznání nebo dodatečné vyúčtování </a:t>
            </a:r>
            <a:r>
              <a:rPr lang="cs-CZ" dirty="0">
                <a:sym typeface="Symbol" pitchFamily="18" charset="2"/>
              </a:rPr>
              <a:t> doměření</a:t>
            </a:r>
            <a:endParaRPr lang="cs-CZ" dirty="0"/>
          </a:p>
          <a:p>
            <a:pPr lvl="1"/>
            <a:r>
              <a:rPr lang="cs-CZ" b="1" dirty="0"/>
              <a:t>z moci úřední</a:t>
            </a:r>
            <a:r>
              <a:rPr lang="cs-CZ" dirty="0"/>
              <a:t> – </a:t>
            </a:r>
            <a:r>
              <a:rPr lang="cs-CZ" i="1" dirty="0"/>
              <a:t>sekundárně</a:t>
            </a:r>
            <a:r>
              <a:rPr lang="cs-CZ" dirty="0"/>
              <a:t> (při nesplnění povinnosti tvrzení)</a:t>
            </a:r>
          </a:p>
        </p:txBody>
      </p:sp>
      <p:sp>
        <p:nvSpPr>
          <p:cNvPr id="50181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BE4606B6-E8FC-4946-A52E-2338A5A72D79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16</a:t>
            </a:fld>
            <a:endParaRPr lang="cs-CZ" sz="12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daně 2/3</a:t>
            </a:r>
          </a:p>
        </p:txBody>
      </p:sp>
      <p:sp>
        <p:nvSpPr>
          <p:cNvPr id="51203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Daň se v nalézacím řízení stanovuje: </a:t>
            </a:r>
          </a:p>
          <a:p>
            <a:pPr lvl="1"/>
            <a:r>
              <a:rPr lang="cs-CZ" dirty="0"/>
              <a:t>rozhodnutím, které může mít podobu:</a:t>
            </a:r>
          </a:p>
          <a:p>
            <a:pPr lvl="2"/>
            <a:r>
              <a:rPr lang="cs-CZ" b="1" dirty="0"/>
              <a:t>platebního výměru </a:t>
            </a:r>
          </a:p>
          <a:p>
            <a:pPr lvl="2"/>
            <a:r>
              <a:rPr lang="cs-CZ" b="1" dirty="0"/>
              <a:t>dodatečného platebního výměru</a:t>
            </a:r>
          </a:p>
          <a:p>
            <a:pPr lvl="2"/>
            <a:r>
              <a:rPr lang="cs-CZ" dirty="0"/>
              <a:t>hromadného předpisného seznamu</a:t>
            </a:r>
          </a:p>
          <a:p>
            <a:pPr lvl="1"/>
            <a:r>
              <a:rPr lang="cs-CZ" dirty="0"/>
              <a:t>fikcí – tzv. </a:t>
            </a:r>
            <a:r>
              <a:rPr lang="cs-CZ" b="1" dirty="0"/>
              <a:t>samovyměření</a:t>
            </a:r>
            <a:r>
              <a:rPr lang="cs-CZ" dirty="0"/>
              <a:t> (viz dále)</a:t>
            </a:r>
          </a:p>
          <a:p>
            <a:pPr lvl="2"/>
            <a:endParaRPr lang="cs-CZ" dirty="0"/>
          </a:p>
          <a:p>
            <a:r>
              <a:rPr lang="cs-CZ" dirty="0"/>
              <a:t>Tato rozhodnutí se </a:t>
            </a:r>
            <a:r>
              <a:rPr lang="cs-CZ" b="1" dirty="0"/>
              <a:t>neodůvodňují</a:t>
            </a:r>
            <a:r>
              <a:rPr lang="cs-CZ" dirty="0"/>
              <a:t> – s výjimkou:</a:t>
            </a:r>
          </a:p>
          <a:p>
            <a:pPr lvl="2"/>
            <a:r>
              <a:rPr lang="cs-CZ" dirty="0"/>
              <a:t>stanovená daň se </a:t>
            </a:r>
            <a:r>
              <a:rPr lang="cs-CZ" b="1" dirty="0"/>
              <a:t>odchyluje</a:t>
            </a:r>
            <a:r>
              <a:rPr lang="cs-CZ" dirty="0"/>
              <a:t> od daně tvrzené</a:t>
            </a:r>
          </a:p>
          <a:p>
            <a:pPr lvl="3"/>
            <a:r>
              <a:rPr lang="cs-CZ" dirty="0"/>
              <a:t>odůvodňuje se pouze rozdíl stanovený nad rámec tvrzení</a:t>
            </a:r>
          </a:p>
          <a:p>
            <a:pPr lvl="3"/>
            <a:r>
              <a:rPr lang="cs-CZ" dirty="0"/>
              <a:t>od 1. ledna 2021 zákon neváže odůvodnění na rozdíl – nutné odůvodnit celé?</a:t>
            </a:r>
          </a:p>
          <a:p>
            <a:pPr lvl="2"/>
            <a:r>
              <a:rPr lang="cs-CZ" dirty="0"/>
              <a:t>daň je stanovena </a:t>
            </a:r>
            <a:r>
              <a:rPr lang="cs-CZ" b="1" dirty="0"/>
              <a:t>z moci úřední</a:t>
            </a:r>
          </a:p>
          <a:p>
            <a:pPr lvl="2"/>
            <a:r>
              <a:rPr lang="cs-CZ" dirty="0"/>
              <a:t>daň je stanovena </a:t>
            </a:r>
            <a:r>
              <a:rPr lang="cs-CZ" b="1" dirty="0"/>
              <a:t>výlučně </a:t>
            </a:r>
            <a:r>
              <a:rPr lang="cs-CZ" dirty="0"/>
              <a:t>na základě výsledku </a:t>
            </a:r>
            <a:r>
              <a:rPr lang="cs-CZ" b="1" dirty="0"/>
              <a:t>daňové kontroly</a:t>
            </a:r>
            <a:r>
              <a:rPr lang="cs-CZ" dirty="0"/>
              <a:t> </a:t>
            </a:r>
          </a:p>
          <a:p>
            <a:pPr lvl="3"/>
            <a:r>
              <a:rPr lang="cs-CZ" dirty="0"/>
              <a:t>za odůvodnění se považuje zpráva o daňové kontrole</a:t>
            </a:r>
          </a:p>
          <a:p>
            <a:pPr lvl="2"/>
            <a:r>
              <a:rPr lang="cs-CZ" dirty="0"/>
              <a:t>daň je stanovena </a:t>
            </a:r>
            <a:r>
              <a:rPr lang="cs-CZ" b="1" dirty="0"/>
              <a:t>výlučně</a:t>
            </a:r>
            <a:r>
              <a:rPr lang="cs-CZ" dirty="0"/>
              <a:t> na základě výsledku </a:t>
            </a:r>
            <a:r>
              <a:rPr lang="cs-CZ" b="1" dirty="0"/>
              <a:t>postupu k odstranění pochybností </a:t>
            </a:r>
          </a:p>
          <a:p>
            <a:pPr lvl="3"/>
            <a:r>
              <a:rPr lang="cs-CZ" dirty="0"/>
              <a:t>za odůvodnění se považuje protokol o projednání výsledku postupu</a:t>
            </a:r>
          </a:p>
        </p:txBody>
      </p:sp>
      <p:sp>
        <p:nvSpPr>
          <p:cNvPr id="51205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6AC3EFBA-C393-4AE9-A448-8142135DA339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17</a:t>
            </a:fld>
            <a:endParaRPr lang="cs-CZ" sz="12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daně 3/3</a:t>
            </a:r>
          </a:p>
        </p:txBody>
      </p:sp>
      <p:sp>
        <p:nvSpPr>
          <p:cNvPr id="52227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Daň může být stanovena i plátci daně </a:t>
            </a:r>
            <a:r>
              <a:rPr lang="cs-CZ" b="1" dirty="0"/>
              <a:t>k přímé úhradě </a:t>
            </a:r>
          </a:p>
          <a:p>
            <a:pPr lvl="1"/>
            <a:r>
              <a:rPr lang="cs-CZ" dirty="0"/>
              <a:t>při nesplnění jeho povinnosti srazit a odvést daň ve správné výši</a:t>
            </a:r>
          </a:p>
          <a:p>
            <a:endParaRPr lang="cs-CZ" dirty="0"/>
          </a:p>
          <a:p>
            <a:r>
              <a:rPr lang="cs-CZ" dirty="0"/>
              <a:t>Stanovená daň může být:</a:t>
            </a:r>
          </a:p>
          <a:p>
            <a:pPr lvl="1"/>
            <a:r>
              <a:rPr lang="cs-CZ" b="1" dirty="0"/>
              <a:t>shodná s tvrzením</a:t>
            </a:r>
            <a:r>
              <a:rPr lang="cs-CZ" dirty="0"/>
              <a:t> </a:t>
            </a:r>
            <a:r>
              <a:rPr lang="cs-CZ" dirty="0">
                <a:sym typeface="Symbol" pitchFamily="18" charset="2"/>
              </a:rPr>
              <a:t> nemusí se doručovat (právní fikce doručení)</a:t>
            </a:r>
          </a:p>
          <a:p>
            <a:pPr lvl="2"/>
            <a:r>
              <a:rPr lang="cs-CZ" dirty="0"/>
              <a:t>někdy nazýváno jako „</a:t>
            </a:r>
            <a:r>
              <a:rPr lang="cs-CZ" b="1" dirty="0"/>
              <a:t>konkludentní stanovení daně</a:t>
            </a:r>
            <a:r>
              <a:rPr lang="cs-CZ" dirty="0"/>
              <a:t>“</a:t>
            </a:r>
          </a:p>
          <a:p>
            <a:pPr lvl="2"/>
            <a:r>
              <a:rPr lang="cs-CZ" dirty="0"/>
              <a:t>nelze se odvolat – výjimka u závazného posouzení</a:t>
            </a:r>
          </a:p>
          <a:p>
            <a:pPr lvl="1"/>
            <a:r>
              <a:rPr lang="cs-CZ" b="1" dirty="0"/>
              <a:t>rozdílná</a:t>
            </a:r>
            <a:r>
              <a:rPr lang="cs-CZ" dirty="0"/>
              <a:t> (zcela nebo z části) </a:t>
            </a:r>
            <a:r>
              <a:rPr lang="cs-CZ" dirty="0">
                <a:sym typeface="Symbol" pitchFamily="18" charset="2"/>
              </a:rPr>
              <a:t> doručuje se</a:t>
            </a:r>
          </a:p>
          <a:p>
            <a:pPr lvl="2"/>
            <a:r>
              <a:rPr lang="cs-CZ" dirty="0"/>
              <a:t>lze se odvolat </a:t>
            </a:r>
            <a:r>
              <a:rPr lang="cs-CZ" dirty="0">
                <a:sym typeface="Symbol" pitchFamily="18" charset="2"/>
              </a:rPr>
              <a:t> posunutí náhradního dne splatnosti až za právní moc rozhodnutí</a:t>
            </a:r>
          </a:p>
          <a:p>
            <a:pPr lvl="2"/>
            <a:r>
              <a:rPr lang="cs-CZ" dirty="0"/>
              <a:t>nemá vliv na běh úroku z prodlení (ten se počítá vždy od původního dne splatnosti)</a:t>
            </a:r>
          </a:p>
          <a:p>
            <a:endParaRPr lang="cs-CZ" dirty="0"/>
          </a:p>
          <a:p>
            <a:r>
              <a:rPr lang="cs-CZ" dirty="0"/>
              <a:t>Zákon </a:t>
            </a:r>
            <a:r>
              <a:rPr lang="cs-CZ" b="1" dirty="0"/>
              <a:t>nestanoví konkrétní lhůtu</a:t>
            </a:r>
            <a:r>
              <a:rPr lang="cs-CZ" dirty="0"/>
              <a:t>, do kdy má být rozhodnutí o stanovení daně vydáno</a:t>
            </a:r>
          </a:p>
          <a:p>
            <a:pPr lvl="1"/>
            <a:r>
              <a:rPr lang="cs-CZ" dirty="0"/>
              <a:t>obecné mantinely představuje pouze lhůta pro stanovení daně</a:t>
            </a:r>
          </a:p>
        </p:txBody>
      </p:sp>
      <p:sp>
        <p:nvSpPr>
          <p:cNvPr id="52229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21CBC957-A599-4952-BC28-D021E6B4C22D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18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samovyměření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Zjednodušené označení pro stav, kdy daň není stanovována rozhodnutím správce daně, ale automaticky (ze zákona) ve výši, kterou daňový subjekt uvede ve svém daňovém tvrzení </a:t>
            </a:r>
          </a:p>
          <a:p>
            <a:pPr lvl="1"/>
            <a:endParaRPr lang="cs-CZ" dirty="0"/>
          </a:p>
          <a:p>
            <a:r>
              <a:rPr lang="cs-CZ" dirty="0"/>
              <a:t>Pojem „</a:t>
            </a:r>
            <a:r>
              <a:rPr lang="cs-CZ" b="1" dirty="0"/>
              <a:t>vyměření</a:t>
            </a:r>
            <a:r>
              <a:rPr lang="cs-CZ" dirty="0"/>
              <a:t>“ je zužující, neboť nezahrnuje doměření daně </a:t>
            </a:r>
          </a:p>
          <a:p>
            <a:pPr lvl="1"/>
            <a:r>
              <a:rPr lang="cs-CZ" dirty="0"/>
              <a:t>přesnějším pojmem je „</a:t>
            </a:r>
            <a:r>
              <a:rPr lang="cs-CZ" b="1" dirty="0" err="1"/>
              <a:t>samostanovení</a:t>
            </a:r>
            <a:r>
              <a:rPr lang="cs-CZ" dirty="0"/>
              <a:t>“, který ovšem ve spojení s předponou není znělý</a:t>
            </a:r>
          </a:p>
          <a:p>
            <a:pPr lvl="1"/>
            <a:endParaRPr lang="cs-CZ" dirty="0"/>
          </a:p>
          <a:p>
            <a:r>
              <a:rPr lang="cs-CZ" dirty="0"/>
              <a:t>Lze proto používat pojem „</a:t>
            </a:r>
            <a:r>
              <a:rPr lang="cs-CZ" b="1" dirty="0"/>
              <a:t>samovyměření</a:t>
            </a:r>
            <a:r>
              <a:rPr lang="cs-CZ" dirty="0"/>
              <a:t>“ a „</a:t>
            </a:r>
            <a:r>
              <a:rPr lang="cs-CZ" b="1" dirty="0"/>
              <a:t>samodoměření</a:t>
            </a:r>
            <a:r>
              <a:rPr lang="cs-CZ" dirty="0"/>
              <a:t>“ </a:t>
            </a:r>
          </a:p>
          <a:p>
            <a:pPr lvl="1"/>
            <a:r>
              <a:rPr lang="cs-CZ" dirty="0"/>
              <a:t>v samotném normativním textu je tento stav vyjádřen jinou formulací</a:t>
            </a:r>
          </a:p>
          <a:p>
            <a:pPr lvl="1"/>
            <a:r>
              <a:rPr lang="cs-CZ" dirty="0"/>
              <a:t>pojem je využíván toliko jako nadpis paragrafu či rubriky</a:t>
            </a:r>
          </a:p>
          <a:p>
            <a:endParaRPr lang="cs-CZ" dirty="0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0F6E420-C42E-4ED3-811E-8D068211ED9A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19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90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1536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cs-CZ" dirty="0"/>
              <a:t>Registrační řízení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Obecně k nalézacímu řízení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Tvrzení daně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Stanovení daně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Lhůta pro stanovení daně</a:t>
            </a:r>
          </a:p>
        </p:txBody>
      </p:sp>
      <p:sp>
        <p:nvSpPr>
          <p:cNvPr id="15364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2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samovyměření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593131"/>
            <a:ext cx="10515600" cy="4128940"/>
          </a:xfrm>
        </p:spPr>
        <p:txBody>
          <a:bodyPr numCol="2">
            <a:normAutofit/>
          </a:bodyPr>
          <a:lstStyle/>
          <a:p>
            <a:pPr lvl="0"/>
            <a:r>
              <a:rPr lang="cs-CZ" b="1" i="1" dirty="0"/>
              <a:t>De lege lata</a:t>
            </a:r>
          </a:p>
          <a:p>
            <a:pPr lvl="1"/>
            <a:r>
              <a:rPr lang="cs-CZ" dirty="0"/>
              <a:t>obecná úprava daňového řádu </a:t>
            </a:r>
          </a:p>
          <a:p>
            <a:pPr lvl="2"/>
            <a:r>
              <a:rPr lang="cs-CZ" dirty="0"/>
              <a:t>od 1. ledna 2021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zákon o dani z přidané hodnoty</a:t>
            </a:r>
          </a:p>
          <a:p>
            <a:pPr lvl="2"/>
            <a:r>
              <a:rPr lang="cs-CZ" dirty="0"/>
              <a:t>v části upravující zvláštní režim jednoho správního místa (§110a a následující) – tzv. </a:t>
            </a:r>
            <a:r>
              <a:rPr lang="cs-CZ" dirty="0" err="1"/>
              <a:t>One</a:t>
            </a:r>
            <a:r>
              <a:rPr lang="cs-CZ" dirty="0"/>
              <a:t>-stop shop</a:t>
            </a:r>
          </a:p>
          <a:p>
            <a:pPr lvl="2"/>
            <a:r>
              <a:rPr lang="cs-CZ" dirty="0"/>
              <a:t>pouze v roli státu spotřeby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zákon o dani z hazardních her</a:t>
            </a:r>
          </a:p>
          <a:p>
            <a:r>
              <a:rPr lang="cs-CZ" b="1" i="1" dirty="0"/>
              <a:t>De lege </a:t>
            </a:r>
            <a:r>
              <a:rPr lang="cs-CZ" b="1" i="1" dirty="0" err="1"/>
              <a:t>ferenda</a:t>
            </a:r>
            <a:endParaRPr lang="cs-CZ" b="1" i="1" dirty="0"/>
          </a:p>
          <a:p>
            <a:pPr lvl="1"/>
            <a:r>
              <a:rPr lang="cs-CZ" strike="sngStrike" dirty="0"/>
              <a:t>návrh zákona o dani z digitálních služeb</a:t>
            </a:r>
          </a:p>
          <a:p>
            <a:pPr lvl="1"/>
            <a:r>
              <a:rPr lang="cs-CZ" strike="sngStrike" dirty="0"/>
              <a:t>návrh zákona o odpadech (poplatek za uložení odpadu na skládku)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0F6E420-C42E-4ED3-811E-8D068211ED9A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20</a:t>
            </a:fld>
            <a:endParaRPr lang="cs-CZ" sz="1200" b="1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505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>
            <a:off x="8749458" y="1413372"/>
            <a:ext cx="2957726" cy="5327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speciální právní úprava</a:t>
            </a:r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05164" y="1413372"/>
            <a:ext cx="5400278" cy="5327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r>
              <a:rPr lang="cs-CZ" b="1" dirty="0"/>
              <a:t>obecná právní úprava</a:t>
            </a:r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9343D6C-8F64-4D4D-A1E6-E9D8BC099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koncepce úpravy samovyměření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cs-CZ" sz="700" b="1" dirty="0"/>
          </a:p>
          <a:p>
            <a:pPr marL="109728" indent="0">
              <a:buNone/>
            </a:pPr>
            <a:endParaRPr lang="cs-CZ" sz="3200" dirty="0"/>
          </a:p>
        </p:txBody>
      </p:sp>
      <p:sp>
        <p:nvSpPr>
          <p:cNvPr id="8" name="Zaoblený obdélník 7"/>
          <p:cNvSpPr/>
          <p:nvPr/>
        </p:nvSpPr>
        <p:spPr>
          <a:xfrm>
            <a:off x="3420866" y="1989435"/>
            <a:ext cx="2740864" cy="7920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vyměření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6301186" y="1989435"/>
            <a:ext cx="2144224" cy="79208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konkludentní vyměření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8965482" y="1989435"/>
            <a:ext cx="2601440" cy="792088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samovyměření</a:t>
            </a:r>
            <a:r>
              <a:rPr lang="cs-CZ" b="1" dirty="0"/>
              <a:t> 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3420866" y="2997547"/>
            <a:ext cx="1944216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tx1"/>
                </a:solidFill>
              </a:rPr>
              <a:t>vyměřovaná daň se odchyluje od tvrzené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3420866" y="4149377"/>
            <a:ext cx="5024544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vyměřuje se rozhodnutím </a:t>
            </a:r>
          </a:p>
          <a:p>
            <a:pPr algn="ctr"/>
            <a:r>
              <a:rPr lang="cs-CZ" b="1" dirty="0">
                <a:solidFill>
                  <a:schemeClr val="tx1"/>
                </a:solidFill>
              </a:rPr>
              <a:t>(platební výměr)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5509098" y="2997547"/>
            <a:ext cx="2936312" cy="93610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vyměřovaná daň se neodchyluje od tvrzené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3420866" y="5229795"/>
            <a:ext cx="2740864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platební výměr se doručuje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6317202" y="5229795"/>
            <a:ext cx="2144224" cy="1152128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platební výměr se nedoručuje </a:t>
            </a:r>
            <a:r>
              <a:rPr lang="cs-CZ" sz="1400" b="1" dirty="0"/>
              <a:t>zakládá se do spisu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8965482" y="2997547"/>
            <a:ext cx="2601440" cy="936104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vyměřovaná daň = daň tvrzená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8965482" y="4149377"/>
            <a:ext cx="2601440" cy="86409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daň je vyměřena ze zákona (</a:t>
            </a:r>
            <a:r>
              <a:rPr lang="cs-CZ" b="1" i="1" dirty="0"/>
              <a:t>ex lege</a:t>
            </a:r>
            <a:r>
              <a:rPr lang="cs-CZ" b="1" dirty="0"/>
              <a:t>)</a:t>
            </a:r>
          </a:p>
        </p:txBody>
      </p:sp>
      <p:sp>
        <p:nvSpPr>
          <p:cNvPr id="19" name="Zaoblený obdélník 18"/>
          <p:cNvSpPr/>
          <p:nvPr/>
        </p:nvSpPr>
        <p:spPr>
          <a:xfrm>
            <a:off x="8965482" y="5225203"/>
            <a:ext cx="2601440" cy="115672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platební výměr se nevydává</a:t>
            </a:r>
          </a:p>
        </p:txBody>
      </p:sp>
      <p:sp>
        <p:nvSpPr>
          <p:cNvPr id="20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0BE4A0A-66BB-4C72-9824-1BACBF981EC9}" type="slidenum">
              <a:rPr lang="cs-CZ" sz="1200" b="1">
                <a:solidFill>
                  <a:schemeClr val="bg1"/>
                </a:solidFill>
                <a:latin typeface="Lucida Sans Unicode" charset="0"/>
                <a:ea typeface="Lucida Sans Unicode" charset="0"/>
                <a:cs typeface="Lucida Sans Unicode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cs-CZ" sz="1200" b="1" dirty="0">
              <a:solidFill>
                <a:schemeClr val="bg1"/>
              </a:solidFill>
              <a:latin typeface="Lucida Sans Unicode" charset="0"/>
              <a:ea typeface="Lucida Sans Unicode" charset="0"/>
              <a:cs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3678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Lhůta pro stanovení daně 1/2</a:t>
            </a:r>
          </a:p>
        </p:txBody>
      </p:sp>
      <p:sp>
        <p:nvSpPr>
          <p:cNvPr id="53251" name="Rectangle 3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cs-CZ" b="1" dirty="0"/>
              <a:t>Prekluzivní</a:t>
            </a:r>
            <a:r>
              <a:rPr lang="cs-CZ" dirty="0"/>
              <a:t> (propadná) lhůta </a:t>
            </a:r>
          </a:p>
          <a:p>
            <a:pPr lvl="1"/>
            <a:r>
              <a:rPr lang="cs-CZ" dirty="0"/>
              <a:t>uplynutím této lhůty již nelze měnit poslední známou daň</a:t>
            </a:r>
          </a:p>
          <a:p>
            <a:pPr lvl="1"/>
            <a:r>
              <a:rPr lang="cs-CZ" dirty="0"/>
              <a:t>navazují na ní další ustanovení</a:t>
            </a:r>
          </a:p>
          <a:p>
            <a:pPr lvl="1"/>
            <a:r>
              <a:rPr lang="cs-CZ" dirty="0"/>
              <a:t>Nález ÚS ze dne 30. 3. 2009, </a:t>
            </a:r>
            <a:r>
              <a:rPr lang="cs-CZ" dirty="0" err="1"/>
              <a:t>sp</a:t>
            </a:r>
            <a:r>
              <a:rPr lang="cs-CZ" dirty="0"/>
              <a:t>. zn. IV. ÚS 2701/08</a:t>
            </a:r>
          </a:p>
          <a:p>
            <a:pPr lvl="2"/>
            <a:r>
              <a:rPr lang="cs-CZ" i="1" dirty="0"/>
              <a:t>„Ústavní soud považuje otázku prekluze práva za natolik významnou problematiku, jíž by se měly zabývat z úřední povinnosti nejen správní orgány, ale i soudy ve správním soudnictví.“</a:t>
            </a:r>
          </a:p>
          <a:p>
            <a:pPr lvl="1"/>
            <a:endParaRPr lang="cs-CZ" dirty="0"/>
          </a:p>
          <a:p>
            <a:endParaRPr lang="cs-CZ" dirty="0"/>
          </a:p>
          <a:p>
            <a:r>
              <a:rPr lang="cs-CZ" b="1" dirty="0"/>
              <a:t>Délka</a:t>
            </a:r>
            <a:r>
              <a:rPr lang="cs-CZ" dirty="0"/>
              <a:t> lhůty:</a:t>
            </a:r>
          </a:p>
          <a:p>
            <a:pPr lvl="1"/>
            <a:r>
              <a:rPr lang="cs-CZ" dirty="0"/>
              <a:t>základní </a:t>
            </a:r>
            <a:r>
              <a:rPr lang="cs-CZ" b="1" dirty="0"/>
              <a:t>3 roky </a:t>
            </a:r>
          </a:p>
          <a:p>
            <a:pPr lvl="1"/>
            <a:r>
              <a:rPr lang="cs-CZ" dirty="0"/>
              <a:t>maximální (absolutní) </a:t>
            </a:r>
            <a:r>
              <a:rPr lang="cs-CZ" b="1" dirty="0"/>
              <a:t>10 let</a:t>
            </a:r>
          </a:p>
          <a:p>
            <a:endParaRPr lang="cs-CZ" dirty="0"/>
          </a:p>
          <a:p>
            <a:r>
              <a:rPr lang="cs-CZ" b="1" dirty="0"/>
              <a:t>Počátek</a:t>
            </a:r>
            <a:r>
              <a:rPr lang="cs-CZ" dirty="0"/>
              <a:t> běhu lhůty:</a:t>
            </a:r>
          </a:p>
          <a:p>
            <a:pPr lvl="1"/>
            <a:r>
              <a:rPr lang="cs-CZ" dirty="0"/>
              <a:t>dnem v němž uplynula lhůta pro podání řádného daňového tvrzení, nebo</a:t>
            </a:r>
          </a:p>
          <a:p>
            <a:pPr lvl="1"/>
            <a:r>
              <a:rPr lang="cs-CZ" dirty="0"/>
              <a:t>dnem v němž se stala daň splatnou, aniž by zde byla současně povinnost podat řádné daňové tvrzení</a:t>
            </a:r>
          </a:p>
        </p:txBody>
      </p:sp>
      <p:sp>
        <p:nvSpPr>
          <p:cNvPr id="53253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E68F0002-EA1F-43B3-8860-AB1D686177E3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22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624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Počátek běhu lhůty podle DŘ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§ 148 odst. 1 DŘ</a:t>
            </a:r>
          </a:p>
          <a:p>
            <a:pPr lvl="1"/>
            <a:r>
              <a:rPr lang="cs-CZ" i="1" dirty="0"/>
              <a:t>„Lhůta pro stanovení daně </a:t>
            </a:r>
            <a:r>
              <a:rPr lang="cs-CZ" i="1" u="sng" dirty="0"/>
              <a:t>počne běžet dnem</a:t>
            </a:r>
            <a:r>
              <a:rPr lang="cs-CZ" i="1" dirty="0"/>
              <a:t>, v němž uplynula lhůta pro podání řádného daňového tvrzení, nebo v němž se stala daň splatnou, aniž by zde byla současně povinnost podat řádné daňové tvrzení.“</a:t>
            </a:r>
          </a:p>
          <a:p>
            <a:r>
              <a:rPr lang="cs-CZ" dirty="0"/>
              <a:t>Důsledky</a:t>
            </a:r>
          </a:p>
          <a:p>
            <a:pPr lvl="1"/>
            <a:r>
              <a:rPr lang="cs-CZ" dirty="0"/>
              <a:t>Překonání dosavadní judikatury</a:t>
            </a:r>
          </a:p>
          <a:p>
            <a:pPr lvl="1"/>
            <a:r>
              <a:rPr lang="cs-CZ" dirty="0"/>
              <a:t>Zvýšení právní jistoty</a:t>
            </a:r>
          </a:p>
          <a:p>
            <a:r>
              <a:rPr lang="cs-CZ" dirty="0"/>
              <a:t>Rozhodnutí NSS ze dne 12. 1. 2011, čj. 5 </a:t>
            </a:r>
            <a:r>
              <a:rPr lang="cs-CZ" dirty="0" err="1"/>
              <a:t>Afs</a:t>
            </a:r>
            <a:r>
              <a:rPr lang="cs-CZ" dirty="0"/>
              <a:t> 15/2010-122 </a:t>
            </a:r>
            <a:br>
              <a:rPr lang="cs-CZ" dirty="0"/>
            </a:br>
            <a:r>
              <a:rPr lang="cs-CZ" dirty="0"/>
              <a:t>(srov. rozsudek NSS ze dne 31. 5. 2006, čj. 5 </a:t>
            </a:r>
            <a:r>
              <a:rPr lang="cs-CZ" dirty="0" err="1"/>
              <a:t>Afs</a:t>
            </a:r>
            <a:r>
              <a:rPr lang="cs-CZ" dirty="0"/>
              <a:t> 42/2004-61)</a:t>
            </a:r>
          </a:p>
          <a:p>
            <a:pPr lvl="1"/>
            <a:r>
              <a:rPr lang="cs-CZ" dirty="0"/>
              <a:t>Vyměření daně na základě daňového přiznání, prekluzivní lhůta tedy může začít běžet až po konci lhůty pro podání daňového přiznání (do té doby je možné podat opravné daňové přiznání)</a:t>
            </a:r>
          </a:p>
          <a:p>
            <a:r>
              <a:rPr lang="cs-CZ" dirty="0"/>
              <a:t>Rozhodnutí NSS ze dne 29. července 2021, čj. 9 </a:t>
            </a:r>
            <a:r>
              <a:rPr lang="cs-CZ" dirty="0" err="1"/>
              <a:t>Afs</a:t>
            </a:r>
            <a:r>
              <a:rPr lang="cs-CZ" dirty="0"/>
              <a:t> 168/2019-38</a:t>
            </a:r>
          </a:p>
          <a:p>
            <a:pPr lvl="1"/>
            <a:r>
              <a:rPr lang="cs-CZ" dirty="0"/>
              <a:t>Vztah k ů 33</a:t>
            </a:r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>
                <a:solidFill>
                  <a:schemeClr val="bg1"/>
                </a:solidFill>
                <a:latin typeface="Lucida Sans Unicode" pitchFamily="34" charset="0"/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14513497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Lhůta pro stanovení daně 2/2</a:t>
            </a:r>
          </a:p>
        </p:txBody>
      </p:sp>
      <p:sp>
        <p:nvSpPr>
          <p:cNvPr id="54275" name="Rectangle 3"/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r>
              <a:rPr lang="cs-CZ" dirty="0"/>
              <a:t>Úkony </a:t>
            </a:r>
            <a:r>
              <a:rPr lang="cs-CZ" b="1" dirty="0"/>
              <a:t>prodlužující</a:t>
            </a:r>
            <a:r>
              <a:rPr lang="cs-CZ" dirty="0"/>
              <a:t> lhůtu o 1 rok</a:t>
            </a:r>
          </a:p>
          <a:p>
            <a:pPr lvl="1"/>
            <a:r>
              <a:rPr lang="cs-CZ" dirty="0"/>
              <a:t>§ 148 odst. 2</a:t>
            </a:r>
          </a:p>
          <a:p>
            <a:pPr lvl="1"/>
            <a:r>
              <a:rPr lang="cs-CZ" dirty="0"/>
              <a:t>pokud k nim došlo </a:t>
            </a:r>
            <a:r>
              <a:rPr lang="cs-CZ" u="sng" dirty="0"/>
              <a:t>v posledních 12 měsících</a:t>
            </a:r>
            <a:r>
              <a:rPr lang="cs-CZ" dirty="0"/>
              <a:t> před uplynutím dosavadní lhůty</a:t>
            </a:r>
          </a:p>
          <a:p>
            <a:pPr lvl="1"/>
            <a:endParaRPr lang="cs-CZ" dirty="0"/>
          </a:p>
          <a:p>
            <a:r>
              <a:rPr lang="cs-CZ" dirty="0"/>
              <a:t>Úkony </a:t>
            </a:r>
            <a:r>
              <a:rPr lang="cs-CZ" b="1" dirty="0"/>
              <a:t>přerušující</a:t>
            </a:r>
            <a:r>
              <a:rPr lang="cs-CZ" dirty="0"/>
              <a:t> lhůtu</a:t>
            </a:r>
          </a:p>
          <a:p>
            <a:pPr lvl="1"/>
            <a:r>
              <a:rPr lang="cs-CZ" dirty="0"/>
              <a:t>§ 148 odst. 3</a:t>
            </a:r>
          </a:p>
          <a:p>
            <a:pPr lvl="1"/>
            <a:r>
              <a:rPr lang="cs-CZ" dirty="0"/>
              <a:t>tříletá lhůta běží znovu od daného okamžiku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Stavení</a:t>
            </a:r>
            <a:r>
              <a:rPr lang="cs-CZ" dirty="0"/>
              <a:t> lhůty</a:t>
            </a:r>
          </a:p>
          <a:p>
            <a:pPr lvl="1"/>
            <a:r>
              <a:rPr lang="cs-CZ" dirty="0"/>
              <a:t>§ 148 odst. 4</a:t>
            </a:r>
          </a:p>
          <a:p>
            <a:pPr lvl="1"/>
            <a:r>
              <a:rPr lang="cs-CZ" dirty="0"/>
              <a:t>lhůta po určitou dobu neběží</a:t>
            </a:r>
          </a:p>
          <a:p>
            <a:pPr lvl="1"/>
            <a:r>
              <a:rPr lang="cs-CZ" dirty="0"/>
              <a:t>princip účelnosti úkonu</a:t>
            </a:r>
          </a:p>
          <a:p>
            <a:endParaRPr lang="cs-CZ" dirty="0"/>
          </a:p>
          <a:p>
            <a:r>
              <a:rPr lang="cs-CZ" dirty="0"/>
              <a:t>Možnost </a:t>
            </a:r>
            <a:r>
              <a:rPr lang="cs-CZ" b="1" dirty="0"/>
              <a:t>stanovení daně i po uplynutí lhůty</a:t>
            </a:r>
          </a:p>
          <a:p>
            <a:pPr lvl="1"/>
            <a:r>
              <a:rPr lang="cs-CZ" dirty="0"/>
              <a:t>daňový trestný čin (§ 148 odst. 6)</a:t>
            </a:r>
          </a:p>
          <a:p>
            <a:pPr lvl="1"/>
            <a:r>
              <a:rPr lang="cs-CZ" dirty="0"/>
              <a:t>účinná lítost (§ 148 odst. 7)</a:t>
            </a:r>
          </a:p>
          <a:p>
            <a:endParaRPr lang="cs-CZ" dirty="0"/>
          </a:p>
          <a:p>
            <a:r>
              <a:rPr lang="cs-CZ" b="1" dirty="0"/>
              <a:t>Přechodná ustanovení</a:t>
            </a:r>
          </a:p>
          <a:p>
            <a:pPr lvl="1"/>
            <a:r>
              <a:rPr lang="cs-CZ" dirty="0"/>
              <a:t>otázka retroaktivity – judikováno Ústavním soudem - </a:t>
            </a:r>
            <a:r>
              <a:rPr lang="cs-CZ" dirty="0" err="1"/>
              <a:t>Pl</a:t>
            </a:r>
            <a:r>
              <a:rPr lang="cs-CZ" dirty="0"/>
              <a:t>. ÚS 18/14</a:t>
            </a:r>
          </a:p>
        </p:txBody>
      </p:sp>
      <p:sp>
        <p:nvSpPr>
          <p:cNvPr id="54277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D4022DC-E486-4E78-8810-20FE61CC09F7}" type="slidenum">
              <a:rPr lang="cs-CZ" sz="1200">
                <a:solidFill>
                  <a:schemeClr val="bg1"/>
                </a:solidFill>
                <a:latin typeface="Lucida Sans Unicode" pitchFamily="34" charset="0"/>
              </a:rPr>
              <a:pPr/>
              <a:t>24</a:t>
            </a:fld>
            <a:endParaRPr lang="cs-CZ" sz="12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1937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Úkony prodlužující lhůtu pro stanovení daně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Podání dodatečného daňového tvrzení nebo oznámení výzvy k podání dodatečného daňového tvrzení, pokud tato výzva vedla k doměření daně</a:t>
            </a:r>
          </a:p>
          <a:p>
            <a:r>
              <a:rPr lang="cs-CZ" dirty="0"/>
              <a:t>Oznámení rozhodnutí o stanovení daně</a:t>
            </a:r>
          </a:p>
          <a:p>
            <a:r>
              <a:rPr lang="cs-CZ" dirty="0"/>
              <a:t>Zahájení řízení o mimořádném opravném nebo dozorčím prostředku</a:t>
            </a:r>
          </a:p>
          <a:p>
            <a:r>
              <a:rPr lang="cs-CZ" dirty="0"/>
              <a:t>Oznámení rozhodnutí ve věci opravného nebo dozorčího prostředku</a:t>
            </a:r>
          </a:p>
          <a:p>
            <a:r>
              <a:rPr lang="cs-CZ" dirty="0"/>
              <a:t>Oznámení rozhodnutí o prohlášení nicotnosti rozhodnutí o stanovení daně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Pouze pokud k takovému úkonu došlo v posledních 12 měsících</a:t>
            </a:r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>
                <a:solidFill>
                  <a:schemeClr val="bg1"/>
                </a:solidFill>
                <a:latin typeface="Lucida Sans Unicode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5252556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Úkony přerušující lhůtu pro stanovení daně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Zahájení daňové kontroly</a:t>
            </a:r>
          </a:p>
          <a:p>
            <a:r>
              <a:rPr lang="cs-CZ" dirty="0"/>
              <a:t>Podání řádného daňové tvrzení</a:t>
            </a:r>
          </a:p>
          <a:p>
            <a:r>
              <a:rPr lang="cs-CZ" dirty="0"/>
              <a:t>Oznámení výzvy k podání řádného daňového tvrzení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>
                <a:solidFill>
                  <a:schemeClr val="bg1"/>
                </a:solidFill>
                <a:latin typeface="Lucida Sans Unicode" pitchFamily="34" charset="0"/>
              </a:rPr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7188817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pro stavení lhůty pro stanovení daně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Řízení, které je v souvislosti se stanovením daně vedeno před soudem ve správním soudnictví a před Ústavním soudem</a:t>
            </a:r>
          </a:p>
          <a:p>
            <a:r>
              <a:rPr lang="cs-CZ" dirty="0"/>
              <a:t>Řízení o otázce, o níž je příslušný rozhodnout soud a která je nezbytná pro správné stanovení daně</a:t>
            </a:r>
          </a:p>
          <a:p>
            <a:r>
              <a:rPr lang="cs-CZ" dirty="0"/>
              <a:t>Trestního stíhání pro daňový trestný čin související s touto daní</a:t>
            </a:r>
          </a:p>
          <a:p>
            <a:r>
              <a:rPr lang="cs-CZ" dirty="0"/>
              <a:t>Od zmeškání odvolací lhůty proti rozhodnutí o stanovení daně až do oznámení rozhodnutí o jejím navrácení v předešlý stav</a:t>
            </a:r>
          </a:p>
          <a:p>
            <a:r>
              <a:rPr lang="cs-CZ" dirty="0"/>
              <a:t>Od marného uplynutí úložní doby až do dne doručení rozhodnutí, kterým je prohlášena neúčinnost doručení rozhodnutí vydaného v nalézacím řízení</a:t>
            </a:r>
          </a:p>
          <a:p>
            <a:r>
              <a:rPr lang="cs-CZ" dirty="0"/>
              <a:t>Ode dne odeslání žádosti o mezinárodní spolupráci při správě daní až do dne obdržení odpovědi na tuto žádost nebo do dne odeslání oznámení o ukončení mezinárodní spolupráce při správě daní v dané věci</a:t>
            </a:r>
          </a:p>
          <a:p>
            <a:endParaRPr lang="cs-CZ" dirty="0"/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>
                <a:solidFill>
                  <a:schemeClr val="bg1"/>
                </a:solidFill>
                <a:latin typeface="Lucida Sans Unicode" pitchFamily="34" charset="0"/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19175849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daně po lhůtě pro stanovení daně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 důsledku jednání, které bylo předmětem pravomocného rozhodnutí soudu o spáchání daňového trestného činu</a:t>
            </a:r>
          </a:p>
          <a:p>
            <a:pPr lvl="1"/>
            <a:r>
              <a:rPr lang="cs-CZ" dirty="0"/>
              <a:t>Jednání koho?</a:t>
            </a:r>
          </a:p>
          <a:p>
            <a:pPr lvl="2"/>
            <a:r>
              <a:rPr lang="cs-CZ" dirty="0"/>
              <a:t>Daňový subjekt</a:t>
            </a:r>
          </a:p>
          <a:p>
            <a:pPr lvl="2"/>
            <a:r>
              <a:rPr lang="cs-CZ" dirty="0"/>
              <a:t>Jiná osoba</a:t>
            </a:r>
          </a:p>
          <a:p>
            <a:pPr lvl="1"/>
            <a:r>
              <a:rPr lang="cs-CZ" dirty="0"/>
              <a:t>Daňový trestný čin</a:t>
            </a:r>
          </a:p>
          <a:p>
            <a:pPr lvl="2"/>
            <a:r>
              <a:rPr lang="cs-CZ" dirty="0"/>
              <a:t>Zkrácení daně, poplatku a povinné platby</a:t>
            </a:r>
          </a:p>
          <a:p>
            <a:pPr lvl="2"/>
            <a:r>
              <a:rPr lang="cs-CZ" dirty="0"/>
              <a:t>Neodvedení daně, pojistného na sociální zabezpečení a podobné povinné platby</a:t>
            </a:r>
          </a:p>
          <a:p>
            <a:pPr lvl="2"/>
            <a:r>
              <a:rPr lang="cs-CZ" dirty="0"/>
              <a:t>Nesplnění oznamovací povinnosti v daňovém řízení</a:t>
            </a:r>
          </a:p>
          <a:p>
            <a:r>
              <a:rPr lang="cs-CZ" dirty="0"/>
              <a:t>Pokud daňový subjekt podá řádné daňové tvrzení nebo dodatečné daňové tvrzení a současně tvrzenou daň včetně jejího příslušenství uhradí, je-li toho třeba pro zánik trestnosti daňového trestného činu z důvodu účinné lítosti</a:t>
            </a:r>
          </a:p>
          <a:p>
            <a:pPr lvl="1"/>
            <a:r>
              <a:rPr lang="cs-CZ" dirty="0"/>
              <a:t>Obecná a zvláštní účinná lítost</a:t>
            </a:r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>
                <a:solidFill>
                  <a:schemeClr val="bg1"/>
                </a:solidFill>
                <a:latin typeface="Lucida Sans Unicode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8905685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Souvislosti lhůty pro stanovení daně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Navrácení lhůty v předešlý stav nelze povolit, pokud jde o lhůtu pro stanovení daně</a:t>
            </a:r>
          </a:p>
          <a:p>
            <a:r>
              <a:rPr lang="cs-CZ" dirty="0"/>
              <a:t>Záznamy, evidence a doklady, na které se vztahuje záznamní povinnost, je daňový subjekt povinen uchovávat až do uplynutí lhůty pro stanovení daně (k níž se vztahují)</a:t>
            </a:r>
          </a:p>
          <a:p>
            <a:r>
              <a:rPr lang="cs-CZ" dirty="0"/>
              <a:t>Opravu zřejmých nesprávností v rozhodnutích o stanovení daně lze provést, jen pokud neuplynula lhůta pro stanovení daně</a:t>
            </a:r>
          </a:p>
          <a:p>
            <a:r>
              <a:rPr lang="cs-CZ" dirty="0"/>
              <a:t>Obnovu nalézacího řízení a přezkoumání rozhodnutí o stanovení daně lze nařídit, pokud neuplynula lhůta pro stanovení daně</a:t>
            </a:r>
          </a:p>
          <a:p>
            <a:r>
              <a:rPr lang="cs-CZ" dirty="0"/>
              <a:t>Povinnost podat dodatečné daňové přiznání (vyúčtování), zjistí-li daňový subjekt, že daň má být vyšší než poslední známá daň, trvá jen pokud běží lhůta pro stanovení daně</a:t>
            </a:r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0F6E420-C42E-4ED3-811E-8D068211ED9A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29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BF156328-30FA-412E-B08E-7CFC1556FF02}"/>
                  </a:ext>
                </a:extLst>
              </p14:cNvPr>
              <p14:cNvContentPartPr/>
              <p14:nvPr/>
            </p14:nvContentPartPr>
            <p14:xfrm>
              <a:off x="4498200" y="3510360"/>
              <a:ext cx="360" cy="360"/>
            </p14:xfrm>
          </p:contentPart>
        </mc:Choice>
        <mc:Fallback xmlns=""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BF156328-30FA-412E-B08E-7CFC1556FF0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88840" y="35010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3650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Registrační řízení 	1/5</a:t>
            </a:r>
          </a:p>
        </p:txBody>
      </p:sp>
      <p:sp>
        <p:nvSpPr>
          <p:cNvPr id="25602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Registrace </a:t>
            </a:r>
            <a:r>
              <a:rPr lang="cs-CZ" b="1" dirty="0"/>
              <a:t>k dani</a:t>
            </a:r>
            <a:r>
              <a:rPr lang="cs-CZ" dirty="0"/>
              <a:t> či </a:t>
            </a:r>
            <a:r>
              <a:rPr lang="cs-CZ" b="1" dirty="0"/>
              <a:t>ke správci daně</a:t>
            </a:r>
            <a:r>
              <a:rPr lang="cs-CZ" dirty="0"/>
              <a:t>?</a:t>
            </a:r>
          </a:p>
          <a:p>
            <a:endParaRPr lang="cs-CZ" dirty="0"/>
          </a:p>
          <a:p>
            <a:r>
              <a:rPr lang="cs-CZ" dirty="0"/>
              <a:t>Okruh </a:t>
            </a:r>
            <a:r>
              <a:rPr lang="cs-CZ" b="1" dirty="0"/>
              <a:t>osob povinných k registraci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stanoví jednotlivé daňové zákony</a:t>
            </a:r>
          </a:p>
          <a:p>
            <a:pPr lvl="1"/>
            <a:r>
              <a:rPr lang="cs-CZ" dirty="0"/>
              <a:t>daň z příjmů </a:t>
            </a:r>
            <a:r>
              <a:rPr lang="cs-CZ" sz="1800" dirty="0"/>
              <a:t>(§ 39 a násl.)</a:t>
            </a:r>
            <a:r>
              <a:rPr lang="cs-CZ" dirty="0"/>
              <a:t>, DPH </a:t>
            </a:r>
            <a:r>
              <a:rPr lang="cs-CZ" sz="1800" dirty="0"/>
              <a:t>(§ 94 a násl.)</a:t>
            </a:r>
            <a:r>
              <a:rPr lang="cs-CZ" dirty="0"/>
              <a:t>, spotřební daně </a:t>
            </a:r>
            <a:r>
              <a:rPr lang="cs-CZ" sz="1800" dirty="0"/>
              <a:t>(§ 4 odst. 2.)</a:t>
            </a:r>
            <a:r>
              <a:rPr lang="cs-CZ" strike="sngStrike" dirty="0"/>
              <a:t>, silniční daň </a:t>
            </a:r>
            <a:r>
              <a:rPr lang="cs-CZ" sz="1800" strike="sngStrike" dirty="0"/>
              <a:t>(§ 16 odst. 4)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zákon o pohonných hmotách, zákon o povinném značení lihu</a:t>
            </a:r>
          </a:p>
          <a:p>
            <a:pPr lvl="1"/>
            <a:endParaRPr lang="cs-CZ" dirty="0"/>
          </a:p>
          <a:p>
            <a:r>
              <a:rPr lang="cs-CZ" dirty="0"/>
              <a:t>Povinnost podat </a:t>
            </a:r>
            <a:r>
              <a:rPr lang="cs-CZ" b="1" dirty="0"/>
              <a:t>přihlášku k registraci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tzv. formulářové podání</a:t>
            </a:r>
            <a:endParaRPr lang="cs-CZ" dirty="0">
              <a:sym typeface="Wingdings 3" pitchFamily="18" charset="2"/>
            </a:endParaRPr>
          </a:p>
          <a:p>
            <a:pPr lvl="1"/>
            <a:r>
              <a:rPr lang="cs-CZ" dirty="0"/>
              <a:t>obsahové náležitosti stanoví primárně daňový řád a případně jednotlivé daňové zákony</a:t>
            </a:r>
          </a:p>
          <a:p>
            <a:pPr lvl="2"/>
            <a:r>
              <a:rPr lang="cs-CZ" dirty="0"/>
              <a:t>vzor přihlášky k registraci je zpravidla ve vyhlášce</a:t>
            </a:r>
          </a:p>
          <a:p>
            <a:pPr lvl="1"/>
            <a:r>
              <a:rPr lang="cs-CZ" dirty="0"/>
              <a:t>postup k odstranění pochybností v registračních údajích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25604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987D791B-F528-4429-9C82-3D66C9E6186A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3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FE160B78-A06D-4928-A69D-24B06974588F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30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cxnSp>
        <p:nvCxnSpPr>
          <p:cNvPr id="3" name="Přímá spojnice se šipkou 2"/>
          <p:cNvCxnSpPr/>
          <p:nvPr/>
        </p:nvCxnSpPr>
        <p:spPr>
          <a:xfrm>
            <a:off x="2484934" y="1250809"/>
            <a:ext cx="792088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484934" y="1106793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645174" y="1106793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9397702" y="1106793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1981200" y="3123017"/>
            <a:ext cx="2386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70C0"/>
                </a:solidFill>
              </a:rPr>
              <a:t>Stavení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981200" y="2258921"/>
            <a:ext cx="2386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C00000"/>
                </a:solidFill>
              </a:rPr>
              <a:t>Přerušení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981200" y="3987113"/>
            <a:ext cx="2386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B050"/>
                </a:solidFill>
              </a:rPr>
              <a:t>Prodloužení</a:t>
            </a:r>
          </a:p>
        </p:txBody>
      </p:sp>
      <p:cxnSp>
        <p:nvCxnSpPr>
          <p:cNvPr id="32" name="Přímá spojnice 31"/>
          <p:cNvCxnSpPr/>
          <p:nvPr/>
        </p:nvCxnSpPr>
        <p:spPr>
          <a:xfrm>
            <a:off x="3521696" y="2453916"/>
            <a:ext cx="216024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3527426" y="2309900"/>
            <a:ext cx="0" cy="2880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5681936" y="2309900"/>
            <a:ext cx="0" cy="2880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V="1">
            <a:off x="3521696" y="1270953"/>
            <a:ext cx="0" cy="1038949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V="1">
            <a:off x="5681936" y="1250810"/>
            <a:ext cx="0" cy="1059091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3745074" y="552795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/>
              <a:t>základní délka</a:t>
            </a:r>
          </a:p>
          <a:p>
            <a:pPr algn="ctr"/>
            <a:r>
              <a:rPr lang="cs-CZ" sz="1600" b="1" dirty="0"/>
              <a:t>3 roky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8457320" y="554726"/>
            <a:ext cx="1880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/>
              <a:t>maximální délka</a:t>
            </a:r>
          </a:p>
          <a:p>
            <a:pPr algn="ctr"/>
            <a:r>
              <a:rPr lang="cs-CZ" sz="1600" b="1" dirty="0"/>
              <a:t>10 let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3925094" y="201376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>
                <a:solidFill>
                  <a:srgbClr val="C00000"/>
                </a:solidFill>
              </a:rPr>
              <a:t>nové 3 roky</a:t>
            </a:r>
          </a:p>
        </p:txBody>
      </p:sp>
      <p:cxnSp>
        <p:nvCxnSpPr>
          <p:cNvPr id="43" name="Přímá spojnice 42"/>
          <p:cNvCxnSpPr/>
          <p:nvPr/>
        </p:nvCxnSpPr>
        <p:spPr>
          <a:xfrm>
            <a:off x="3853086" y="3311725"/>
            <a:ext cx="2880320" cy="0"/>
          </a:xfrm>
          <a:prstGeom prst="line">
            <a:avLst/>
          </a:prstGeom>
          <a:ln w="571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3858816" y="3167709"/>
            <a:ext cx="0" cy="28803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6733406" y="3172664"/>
            <a:ext cx="0" cy="28803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4573166" y="4187168"/>
            <a:ext cx="792088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>
            <a:off x="4069110" y="4043152"/>
            <a:ext cx="0" cy="28803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>
            <a:off x="5365014" y="4043152"/>
            <a:ext cx="0" cy="28803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>
            <a:off x="6733407" y="3311725"/>
            <a:ext cx="774973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>
            <a:off x="7508379" y="3172664"/>
            <a:ext cx="0" cy="28803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>
            <a:off x="4645174" y="286488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>
                <a:solidFill>
                  <a:srgbClr val="0070C0"/>
                </a:solidFill>
              </a:rPr>
              <a:t>lhůta neběží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6644283" y="2864887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>
                <a:solidFill>
                  <a:srgbClr val="0070C0"/>
                </a:solidFill>
              </a:rPr>
              <a:t>běží zbývající část</a:t>
            </a:r>
          </a:p>
        </p:txBody>
      </p:sp>
      <p:cxnSp>
        <p:nvCxnSpPr>
          <p:cNvPr id="57" name="Přímá spojnice 56"/>
          <p:cNvCxnSpPr/>
          <p:nvPr/>
        </p:nvCxnSpPr>
        <p:spPr>
          <a:xfrm flipV="1">
            <a:off x="4645174" y="1270952"/>
            <a:ext cx="0" cy="2916216"/>
          </a:xfrm>
          <a:prstGeom prst="line">
            <a:avLst/>
          </a:prstGeom>
          <a:ln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/>
          <p:cNvCxnSpPr/>
          <p:nvPr/>
        </p:nvCxnSpPr>
        <p:spPr>
          <a:xfrm>
            <a:off x="4645174" y="4038329"/>
            <a:ext cx="0" cy="28803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>
            <a:off x="4076786" y="4187168"/>
            <a:ext cx="540060" cy="0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ovéPole 62"/>
          <p:cNvSpPr txBox="1"/>
          <p:nvPr/>
        </p:nvSpPr>
        <p:spPr>
          <a:xfrm>
            <a:off x="4749217" y="3735376"/>
            <a:ext cx="1231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>
                <a:solidFill>
                  <a:srgbClr val="00B050"/>
                </a:solidFill>
              </a:rPr>
              <a:t>navíc 1 rok</a:t>
            </a:r>
          </a:p>
        </p:txBody>
      </p:sp>
      <p:cxnSp>
        <p:nvCxnSpPr>
          <p:cNvPr id="64" name="Přímá spojnice 63"/>
          <p:cNvCxnSpPr/>
          <p:nvPr/>
        </p:nvCxnSpPr>
        <p:spPr>
          <a:xfrm flipV="1">
            <a:off x="6727676" y="1270952"/>
            <a:ext cx="5730" cy="1975938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 flipV="1">
            <a:off x="3858816" y="1250810"/>
            <a:ext cx="0" cy="1996080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/>
          <p:nvPr/>
        </p:nvCxnSpPr>
        <p:spPr>
          <a:xfrm flipV="1">
            <a:off x="7500733" y="1270952"/>
            <a:ext cx="5730" cy="1975938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ovéPole 67"/>
          <p:cNvSpPr txBox="1"/>
          <p:nvPr/>
        </p:nvSpPr>
        <p:spPr>
          <a:xfrm>
            <a:off x="1992324" y="4841372"/>
            <a:ext cx="4201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7030A0"/>
                </a:solidFill>
              </a:rPr>
              <a:t>Stanovení daně po lhůtě</a:t>
            </a:r>
          </a:p>
        </p:txBody>
      </p:sp>
      <p:cxnSp>
        <p:nvCxnSpPr>
          <p:cNvPr id="70" name="Přímá spojnice 69"/>
          <p:cNvCxnSpPr/>
          <p:nvPr/>
        </p:nvCxnSpPr>
        <p:spPr>
          <a:xfrm flipV="1">
            <a:off x="9829751" y="1270953"/>
            <a:ext cx="20479" cy="3770475"/>
          </a:xfrm>
          <a:prstGeom prst="line">
            <a:avLst/>
          </a:prstGeom>
          <a:ln>
            <a:solidFill>
              <a:srgbClr val="703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71"/>
          <p:cNvCxnSpPr/>
          <p:nvPr/>
        </p:nvCxnSpPr>
        <p:spPr>
          <a:xfrm>
            <a:off x="9829750" y="4841372"/>
            <a:ext cx="0" cy="28803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72"/>
          <p:cNvCxnSpPr/>
          <p:nvPr/>
        </p:nvCxnSpPr>
        <p:spPr>
          <a:xfrm>
            <a:off x="9685516" y="4985388"/>
            <a:ext cx="288032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nice 74"/>
          <p:cNvCxnSpPr/>
          <p:nvPr/>
        </p:nvCxnSpPr>
        <p:spPr>
          <a:xfrm flipV="1">
            <a:off x="4049224" y="1270952"/>
            <a:ext cx="19886" cy="2916216"/>
          </a:xfrm>
          <a:prstGeom prst="line">
            <a:avLst/>
          </a:prstGeom>
          <a:ln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Přímá spojnice 96"/>
          <p:cNvCxnSpPr/>
          <p:nvPr/>
        </p:nvCxnSpPr>
        <p:spPr>
          <a:xfrm flipV="1">
            <a:off x="5365254" y="1270952"/>
            <a:ext cx="0" cy="2958244"/>
          </a:xfrm>
          <a:prstGeom prst="line">
            <a:avLst/>
          </a:prstGeom>
          <a:ln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2"/>
          <p:cNvSpPr txBox="1">
            <a:spLocks/>
          </p:cNvSpPr>
          <p:nvPr/>
        </p:nvSpPr>
        <p:spPr bwMode="auto">
          <a:xfrm>
            <a:off x="3215680" y="188640"/>
            <a:ext cx="6995120" cy="576064"/>
          </a:xfrm>
          <a:prstGeom prst="rect">
            <a:avLst/>
          </a:prstGeo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dirty="0"/>
              <a:t>Lhůta pro stanovení daně</a:t>
            </a:r>
          </a:p>
        </p:txBody>
      </p:sp>
    </p:spTree>
    <p:extLst>
      <p:ext uri="{BB962C8B-B14F-4D97-AF65-F5344CB8AC3E}">
        <p14:creationId xmlns:p14="http://schemas.microsoft.com/office/powerpoint/2010/main" val="11683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/>
      <p:bldP spid="22" grpId="0"/>
      <p:bldP spid="41" grpId="0"/>
      <p:bldP spid="54" grpId="0"/>
      <p:bldP spid="55" grpId="0"/>
      <p:bldP spid="63" grpId="0"/>
      <p:bldP spid="6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Platit daně je čest, ne trest!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JUDr. Mgr. Michal Tuláček, Ph.D.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e-mail: tulacek@prf.cuni.cz</a:t>
            </a:r>
          </a:p>
          <a:p>
            <a:pPr marL="0" indent="0" algn="ctr">
              <a:buNone/>
            </a:pPr>
            <a:r>
              <a:rPr lang="cs-CZ" dirty="0"/>
              <a:t>web: www.flaw.cz  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EB04C1-06E2-46B9-8C92-572DBC0A2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31</a:t>
            </a:fld>
            <a:endParaRPr lang="cs-CZ"/>
          </a:p>
        </p:txBody>
      </p:sp>
      <p:pic>
        <p:nvPicPr>
          <p:cNvPr id="5" name="Slajd 25">
            <a:hlinkClick r:id="" action="ppaction://media"/>
            <a:extLst>
              <a:ext uri="{FF2B5EF4-FFF2-40B4-BE49-F238E27FC236}">
                <a16:creationId xmlns:a16="http://schemas.microsoft.com/office/drawing/2014/main" id="{9538389B-1C74-4648-0E46-A1D5CBD0AA6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21901" y="6051549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2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Registrační řízení 	2/5</a:t>
            </a:r>
          </a:p>
        </p:txBody>
      </p:sp>
      <p:sp>
        <p:nvSpPr>
          <p:cNvPr id="26626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Lhůta</a:t>
            </a:r>
            <a:r>
              <a:rPr lang="cs-CZ" dirty="0"/>
              <a:t> pro podání přihlášky k registraci</a:t>
            </a:r>
          </a:p>
          <a:p>
            <a:pPr lvl="1"/>
            <a:r>
              <a:rPr lang="cs-CZ" dirty="0"/>
              <a:t>stanoví jednotlivé daňové zákony</a:t>
            </a:r>
          </a:p>
          <a:p>
            <a:pPr lvl="1"/>
            <a:r>
              <a:rPr lang="cs-CZ" dirty="0"/>
              <a:t>daň z příjmů - poplatník 15 dnů, plátce daně 8 dnů</a:t>
            </a:r>
          </a:p>
          <a:p>
            <a:pPr lvl="1"/>
            <a:r>
              <a:rPr lang="cs-CZ" dirty="0"/>
              <a:t>DPH – povinná - do 15 dnů po skončení kalendářního měsíce, ve kterém překročila stanovený obrat / dobrovolná</a:t>
            </a:r>
          </a:p>
          <a:p>
            <a:pPr lvl="1"/>
            <a:r>
              <a:rPr lang="cs-CZ" dirty="0"/>
              <a:t>spotřební daň - do dne vzniku první povinnosti daň přiznat a zaplatit</a:t>
            </a:r>
          </a:p>
          <a:p>
            <a:pPr lvl="1"/>
            <a:endParaRPr lang="cs-CZ" dirty="0"/>
          </a:p>
          <a:p>
            <a:r>
              <a:rPr lang="cs-CZ" b="1" dirty="0"/>
              <a:t>Oznamovací povinnost</a:t>
            </a:r>
            <a:r>
              <a:rPr lang="cs-CZ" dirty="0"/>
              <a:t> do 15 dnů </a:t>
            </a:r>
          </a:p>
          <a:p>
            <a:pPr lvl="1"/>
            <a:r>
              <a:rPr lang="cs-CZ" dirty="0"/>
              <a:t>změny v registračních údajích</a:t>
            </a:r>
          </a:p>
          <a:p>
            <a:pPr lvl="1"/>
            <a:r>
              <a:rPr lang="cs-CZ" dirty="0"/>
              <a:t>důvody pro zánik registrace</a:t>
            </a:r>
          </a:p>
          <a:p>
            <a:pPr lvl="1"/>
            <a:r>
              <a:rPr lang="cs-CZ" dirty="0"/>
              <a:t>povinnost předkládat vybrané listiny (zrušení, zánik, prodej podniku)</a:t>
            </a:r>
          </a:p>
          <a:p>
            <a:pPr lvl="1"/>
            <a:r>
              <a:rPr lang="cs-CZ" dirty="0"/>
              <a:t>formulářové podání – </a:t>
            </a:r>
            <a:r>
              <a:rPr lang="cs-CZ" b="1" dirty="0"/>
              <a:t>oznámení o změně registračních údajů</a:t>
            </a:r>
          </a:p>
          <a:p>
            <a:pPr lvl="1"/>
            <a:r>
              <a:rPr lang="cs-CZ" dirty="0"/>
              <a:t>nevztahuje se na údaje, jejichž změnu si může správce daně automatizovaným způsobem zjistit sám</a:t>
            </a:r>
          </a:p>
          <a:p>
            <a:pPr lvl="1"/>
            <a:endParaRPr lang="cs-CZ" dirty="0"/>
          </a:p>
        </p:txBody>
      </p:sp>
      <p:sp>
        <p:nvSpPr>
          <p:cNvPr id="26628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BC6AD386-AB52-43C5-8BB5-437D75DA6679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4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Registrační řízení 	3/5</a:t>
            </a:r>
          </a:p>
        </p:txBody>
      </p:sp>
      <p:sp>
        <p:nvSpPr>
          <p:cNvPr id="27650" name="Rectangle 3"/>
          <p:cNvSpPr>
            <a:spLocks noGrp="1"/>
          </p:cNvSpPr>
          <p:nvPr>
            <p:ph idx="1"/>
          </p:nvPr>
        </p:nvSpPr>
        <p:spPr/>
        <p:txBody>
          <a:bodyPr numCol="2">
            <a:normAutofit fontScale="77500" lnSpcReduction="20000"/>
          </a:bodyPr>
          <a:lstStyle/>
          <a:p>
            <a:r>
              <a:rPr lang="cs-CZ" dirty="0"/>
              <a:t>K registraci dochází </a:t>
            </a:r>
            <a:r>
              <a:rPr lang="cs-CZ" b="1" dirty="0"/>
              <a:t>rozhodnutím</a:t>
            </a:r>
          </a:p>
          <a:p>
            <a:pPr lvl="1"/>
            <a:r>
              <a:rPr lang="cs-CZ" dirty="0"/>
              <a:t>primárně – na základě přihlášky</a:t>
            </a:r>
          </a:p>
          <a:p>
            <a:pPr lvl="1"/>
            <a:r>
              <a:rPr lang="cs-CZ" dirty="0"/>
              <a:t>sekundárně – z moci úřední</a:t>
            </a:r>
          </a:p>
          <a:p>
            <a:pPr lvl="1"/>
            <a:r>
              <a:rPr lang="cs-CZ" dirty="0"/>
              <a:t>deklaratorní / konstitutivní</a:t>
            </a:r>
          </a:p>
          <a:p>
            <a:pPr lvl="1"/>
            <a:endParaRPr lang="cs-CZ" dirty="0"/>
          </a:p>
          <a:p>
            <a:r>
              <a:rPr lang="cs-CZ" b="1" dirty="0"/>
              <a:t>Lhůta pro vydání</a:t>
            </a:r>
            <a:r>
              <a:rPr lang="cs-CZ" dirty="0"/>
              <a:t> rozhodnutí </a:t>
            </a:r>
            <a:br>
              <a:rPr lang="cs-CZ" dirty="0"/>
            </a:br>
            <a:r>
              <a:rPr lang="cs-CZ" dirty="0"/>
              <a:t>o registraci 30 dnů 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Rozhodnutí o registraci se </a:t>
            </a:r>
            <a:r>
              <a:rPr lang="cs-CZ" b="1" dirty="0"/>
              <a:t>neodůvodňuje</a:t>
            </a:r>
            <a:r>
              <a:rPr lang="cs-CZ" dirty="0"/>
              <a:t>, výjimky:</a:t>
            </a:r>
          </a:p>
          <a:p>
            <a:pPr lvl="1"/>
            <a:r>
              <a:rPr lang="cs-CZ" dirty="0"/>
              <a:t>rozhodnutí o zamítnutí registrace</a:t>
            </a:r>
          </a:p>
          <a:p>
            <a:pPr lvl="1"/>
            <a:r>
              <a:rPr lang="cs-CZ" dirty="0"/>
              <a:t>rozhodnutí o registraci ex offo</a:t>
            </a:r>
          </a:p>
          <a:p>
            <a:endParaRPr lang="cs-CZ" dirty="0"/>
          </a:p>
          <a:p>
            <a:pPr>
              <a:lnSpc>
                <a:spcPct val="120000"/>
              </a:lnSpc>
            </a:pPr>
            <a:r>
              <a:rPr lang="cs-CZ" dirty="0"/>
              <a:t>Správce daně přidělí </a:t>
            </a:r>
            <a:r>
              <a:rPr lang="cs-CZ" b="1" dirty="0"/>
              <a:t>DIČ</a:t>
            </a:r>
            <a:r>
              <a:rPr lang="cs-CZ" dirty="0"/>
              <a:t> – tvoří jej kód „CZ“ a obecný identifikátor nebo VČP</a:t>
            </a:r>
          </a:p>
          <a:p>
            <a:pPr lvl="1"/>
            <a:r>
              <a:rPr lang="cs-CZ" dirty="0"/>
              <a:t>pouze pokud nebylo dosud přiděleno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27652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FE160B78-A06D-4928-A69D-24B06974588F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5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3338D9-4130-42B8-8A1A-2793372F5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Registrační řízení 	4/5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7D7F96-4757-45B0-8AEF-52F94C5F8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Rodné číslo jako součást DIČ u fyzických osob</a:t>
            </a:r>
          </a:p>
          <a:p>
            <a:endParaRPr lang="cs-CZ" dirty="0"/>
          </a:p>
          <a:p>
            <a:r>
              <a:rPr lang="cs-CZ" dirty="0"/>
              <a:t>Problém s ochranou osobních údajů</a:t>
            </a:r>
          </a:p>
          <a:p>
            <a:endParaRPr lang="cs-CZ" dirty="0"/>
          </a:p>
          <a:p>
            <a:r>
              <a:rPr lang="cs-CZ" dirty="0"/>
              <a:t>Od 1. ledna 2021 může být namísto RČ v DIČ použito VČP</a:t>
            </a:r>
          </a:p>
          <a:p>
            <a:pPr lvl="1"/>
            <a:r>
              <a:rPr lang="cs-CZ" dirty="0"/>
              <a:t>pokud daňový subjekt již DIČ nemá</a:t>
            </a:r>
          </a:p>
        </p:txBody>
      </p:sp>
    </p:spTree>
    <p:extLst>
      <p:ext uri="{BB962C8B-B14F-4D97-AF65-F5344CB8AC3E}">
        <p14:creationId xmlns:p14="http://schemas.microsoft.com/office/powerpoint/2010/main" val="1892216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Registrační řízení 	5/5</a:t>
            </a:r>
          </a:p>
        </p:txBody>
      </p:sp>
      <p:sp>
        <p:nvSpPr>
          <p:cNvPr id="27650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Změna registračních údajů</a:t>
            </a:r>
          </a:p>
          <a:p>
            <a:pPr lvl="1"/>
            <a:r>
              <a:rPr lang="cs-CZ" dirty="0"/>
              <a:t>nejde-li o údaje, které by vyvolaly změnu rozhodnutí (např. zrušení registrace), postačí úřední záznam</a:t>
            </a:r>
          </a:p>
          <a:p>
            <a:pPr lvl="1"/>
            <a:endParaRPr lang="cs-CZ" dirty="0"/>
          </a:p>
          <a:p>
            <a:r>
              <a:rPr lang="cs-CZ" b="1" dirty="0"/>
              <a:t>Přeregistrace</a:t>
            </a:r>
            <a:r>
              <a:rPr lang="cs-CZ" dirty="0"/>
              <a:t> – při změně podmínek pro určení místní příslušnosti</a:t>
            </a:r>
          </a:p>
          <a:p>
            <a:pPr lvl="1"/>
            <a:r>
              <a:rPr lang="cs-CZ" dirty="0"/>
              <a:t>Konstitutivní (datum)</a:t>
            </a:r>
          </a:p>
          <a:p>
            <a:pPr lvl="1"/>
            <a:r>
              <a:rPr lang="cs-CZ" dirty="0"/>
              <a:t>speciální úprava změny místní příslušnosti</a:t>
            </a:r>
          </a:p>
          <a:p>
            <a:pPr lvl="1"/>
            <a:r>
              <a:rPr lang="cs-CZ" dirty="0"/>
              <a:t>vydává dosavadní správce daně</a:t>
            </a:r>
          </a:p>
          <a:p>
            <a:endParaRPr lang="cs-CZ" dirty="0"/>
          </a:p>
          <a:p>
            <a:r>
              <a:rPr lang="cs-CZ" b="1" dirty="0"/>
              <a:t>Sankce</a:t>
            </a:r>
            <a:r>
              <a:rPr lang="cs-CZ" dirty="0"/>
              <a:t> – pokuta až do 500 000 Kč podle § 247a daňového řádu</a:t>
            </a:r>
          </a:p>
          <a:p>
            <a:pPr lvl="1"/>
            <a:r>
              <a:rPr lang="cs-CZ" dirty="0"/>
              <a:t>v praxi spíše výjimečné</a:t>
            </a:r>
          </a:p>
        </p:txBody>
      </p:sp>
      <p:sp>
        <p:nvSpPr>
          <p:cNvPr id="27652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FE160B78-A06D-4928-A69D-24B06974588F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7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960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 k nalézacímu řízení</a:t>
            </a:r>
          </a:p>
        </p:txBody>
      </p:sp>
      <p:sp>
        <p:nvSpPr>
          <p:cNvPr id="46083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nalézací řízení </a:t>
            </a:r>
          </a:p>
          <a:p>
            <a:pPr lvl="1"/>
            <a:r>
              <a:rPr lang="cs-CZ" dirty="0"/>
              <a:t>společné označení pro vyměřovací a </a:t>
            </a:r>
            <a:r>
              <a:rPr lang="cs-CZ" dirty="0" err="1"/>
              <a:t>doměřovací</a:t>
            </a:r>
            <a:r>
              <a:rPr lang="cs-CZ" dirty="0"/>
              <a:t> řízení a případné řízení o opravném prostředku proti rozhodnutí o stanovení daně</a:t>
            </a:r>
          </a:p>
          <a:p>
            <a:pPr lvl="1"/>
            <a:endParaRPr lang="cs-CZ" dirty="0"/>
          </a:p>
          <a:p>
            <a:r>
              <a:rPr lang="cs-CZ" b="1" dirty="0"/>
              <a:t>cíl nalézacího řízení </a:t>
            </a:r>
          </a:p>
          <a:p>
            <a:pPr lvl="1"/>
            <a:r>
              <a:rPr lang="cs-CZ" dirty="0"/>
              <a:t>správné zjištění a stanovení daně, tj. „nalezení správné výše daně“</a:t>
            </a:r>
          </a:p>
          <a:p>
            <a:pPr lvl="1"/>
            <a:endParaRPr lang="cs-CZ" dirty="0"/>
          </a:p>
          <a:p>
            <a:endParaRPr lang="cs-CZ" dirty="0"/>
          </a:p>
          <a:p>
            <a:r>
              <a:rPr lang="cs-CZ" b="1" dirty="0"/>
              <a:t>začátek a konec nalézacího řízení</a:t>
            </a:r>
          </a:p>
          <a:p>
            <a:pPr lvl="1"/>
            <a:r>
              <a:rPr lang="cs-CZ" dirty="0"/>
              <a:t>začátek - § 91 odst. 1 daňového řádu </a:t>
            </a:r>
          </a:p>
          <a:p>
            <a:pPr lvl="1"/>
            <a:r>
              <a:rPr lang="cs-CZ" dirty="0"/>
              <a:t>formálně končí:</a:t>
            </a:r>
          </a:p>
          <a:p>
            <a:pPr lvl="2"/>
            <a:r>
              <a:rPr lang="cs-CZ" dirty="0"/>
              <a:t>(formální) právní mocí rozhodnutí o stanovení daně či zastavením vyměřovacího nebo doměřovacího řízení</a:t>
            </a:r>
          </a:p>
          <a:p>
            <a:pPr lvl="1"/>
            <a:r>
              <a:rPr lang="cs-CZ" dirty="0"/>
              <a:t>materiálně končí:</a:t>
            </a:r>
          </a:p>
          <a:p>
            <a:pPr lvl="2"/>
            <a:r>
              <a:rPr lang="cs-CZ" dirty="0"/>
              <a:t>uplynutím prekluzívní lhůty pro stanovení daně (tj. okamžikem, kdy se poslední známá daň stává nezměnitelnou)</a:t>
            </a:r>
          </a:p>
          <a:p>
            <a:endParaRPr lang="cs-CZ" dirty="0"/>
          </a:p>
        </p:txBody>
      </p:sp>
      <p:sp>
        <p:nvSpPr>
          <p:cNvPr id="46085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1743EF3-1D4B-4003-81BD-6E6F276BE259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8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FE160B78-A06D-4928-A69D-24B06974588F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9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14" name="Rectangle 2"/>
          <p:cNvSpPr txBox="1">
            <a:spLocks/>
          </p:cNvSpPr>
          <p:nvPr/>
        </p:nvSpPr>
        <p:spPr bwMode="auto">
          <a:xfrm>
            <a:off x="3215680" y="188640"/>
            <a:ext cx="6995120" cy="583520"/>
          </a:xfrm>
          <a:prstGeom prst="rect">
            <a:avLst/>
          </a:prstGeo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30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5AC2490-7EF1-45B5-828B-8DBDAED73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řízení</a:t>
            </a:r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B8E18866-CBE4-4DC3-8691-CA580EE87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4" y="1561217"/>
            <a:ext cx="6119911" cy="4895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8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2000" b="1" dirty="0"/>
              <a:t>Nalézací rovina</a:t>
            </a: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1CA17F59-4C2F-4190-86E9-FBE34432A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3107" y="1561217"/>
            <a:ext cx="2016918" cy="4895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6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2000" b="1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2000" b="1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2000" b="1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2000" b="1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2000" b="1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2000" b="1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2000" b="1" dirty="0"/>
              <a:t>Platební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2000" b="1" dirty="0"/>
              <a:t>rovina</a:t>
            </a: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9A0B5EC4-D5BB-4DAB-8786-DFF72441E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6696" y="4369182"/>
            <a:ext cx="5492355" cy="86397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2000" dirty="0"/>
              <a:t>Není vyloučeno další doměřovací řízení</a:t>
            </a: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5AF01471-FC61-49B2-93BB-7477E1DBF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6698" y="2218963"/>
            <a:ext cx="3044082" cy="86253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2000" dirty="0"/>
              <a:t>Vyměřovací řízení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/>
              <a:t>(obligatorní)</a:t>
            </a:r>
          </a:p>
        </p:txBody>
      </p:sp>
      <p:sp>
        <p:nvSpPr>
          <p:cNvPr id="20" name="Rectangle 58">
            <a:extLst>
              <a:ext uri="{FF2B5EF4-FFF2-40B4-BE49-F238E27FC236}">
                <a16:creationId xmlns:a16="http://schemas.microsoft.com/office/drawing/2014/main" id="{D2467A02-05B3-44CA-B82A-7A07C328F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1563" y="5449005"/>
            <a:ext cx="5492355" cy="7667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dirty="0">
                <a:solidFill>
                  <a:srgbClr val="FFFFFF"/>
                </a:solidFill>
              </a:rPr>
              <a:t>Nalézací řízení je ukončeno uplynutím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dirty="0">
                <a:solidFill>
                  <a:srgbClr val="FFFFFF"/>
                </a:solidFill>
              </a:rPr>
              <a:t>lhůty pro stanovení daně</a:t>
            </a: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DE5565B1-4A41-4709-98F6-76FA41C83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1564" y="3297733"/>
            <a:ext cx="3049217" cy="86397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2000" dirty="0"/>
              <a:t>Doměřovací řízení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/>
              <a:t>(fakultativní</a:t>
            </a:r>
            <a:r>
              <a:rPr lang="cs-CZ" sz="2000" dirty="0"/>
              <a:t>)</a:t>
            </a:r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7D4FF710-5B1A-4C90-B564-71088E6CE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796" y="2218963"/>
            <a:ext cx="2304256" cy="86253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2000" dirty="0"/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/>
              <a:t>alternativa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2000" dirty="0"/>
              <a:t>Samovyměření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600" dirty="0"/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8653ACB1-D830-487E-AA6F-EB69F2DEB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796" y="3297734"/>
            <a:ext cx="2304256" cy="86253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2000" dirty="0"/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/>
              <a:t>alternativa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2000" dirty="0"/>
              <a:t>Samodoměření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2" grpId="0" animBg="1"/>
      <p:bldP spid="23" grpId="0" animBg="1"/>
      <p:bldP spid="25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PF UK 2019</Template>
  <TotalTime>3319</TotalTime>
  <Words>2508</Words>
  <Application>Microsoft Office PowerPoint</Application>
  <PresentationFormat>Širokoúhlá obrazovka</PresentationFormat>
  <Paragraphs>468</Paragraphs>
  <Slides>31</Slides>
  <Notes>2</Notes>
  <HiddenSlides>0</HiddenSlides>
  <MMClips>1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Gill Sans MT</vt:lpstr>
      <vt:lpstr>Lucida Sans Unicode</vt:lpstr>
      <vt:lpstr>Motiv Office</vt:lpstr>
      <vt:lpstr>Registrace a nalézací řízení</vt:lpstr>
      <vt:lpstr>Osnova</vt:lpstr>
      <vt:lpstr>Registrační řízení  1/5</vt:lpstr>
      <vt:lpstr>Registrační řízení  2/5</vt:lpstr>
      <vt:lpstr>Registrační řízení  3/5</vt:lpstr>
      <vt:lpstr>Registrační řízení  4/5</vt:lpstr>
      <vt:lpstr>Registrační řízení  5/5</vt:lpstr>
      <vt:lpstr>Obecně k nalézacímu řízení</vt:lpstr>
      <vt:lpstr>Daňové řízení</vt:lpstr>
      <vt:lpstr>Tvrzení daně 1/6</vt:lpstr>
      <vt:lpstr>Daňové tvrzení</vt:lpstr>
      <vt:lpstr>Tvrzení daně 2/6</vt:lpstr>
      <vt:lpstr>Tvrzení daně 3/6</vt:lpstr>
      <vt:lpstr>Tvrzení daně 4/6</vt:lpstr>
      <vt:lpstr>Tvrzení daně 5/6</vt:lpstr>
      <vt:lpstr>Stanovení daně 1/3</vt:lpstr>
      <vt:lpstr>Stanovení daně 2/3</vt:lpstr>
      <vt:lpstr>Stanovení daně 3/3</vt:lpstr>
      <vt:lpstr>Pojem samovyměření</vt:lpstr>
      <vt:lpstr>Právní úprava samovyměření</vt:lpstr>
      <vt:lpstr>Možné koncepce úpravy samovyměření</vt:lpstr>
      <vt:lpstr>Lhůta pro stanovení daně 1/2</vt:lpstr>
      <vt:lpstr>Počátek běhu lhůty podle DŘ</vt:lpstr>
      <vt:lpstr>Lhůta pro stanovení daně 2/2</vt:lpstr>
      <vt:lpstr>Úkony prodlužující lhůtu pro stanovení daně</vt:lpstr>
      <vt:lpstr>Úkony přerušující lhůtu pro stanovení daně</vt:lpstr>
      <vt:lpstr>Důvody pro stavení lhůty pro stanovení daně</vt:lpstr>
      <vt:lpstr>Stanovení daně po lhůtě pro stanovení daně</vt:lpstr>
      <vt:lpstr>Souvislosti lhůty pro stanovení daně</vt:lpstr>
      <vt:lpstr>Prezentace aplikace PowerPoint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Tuláček</dc:creator>
  <cp:lastModifiedBy>Tuláček Michal JUDr. Mgr. Ph.D.</cp:lastModifiedBy>
  <cp:revision>40</cp:revision>
  <dcterms:created xsi:type="dcterms:W3CDTF">2019-11-17T10:25:09Z</dcterms:created>
  <dcterms:modified xsi:type="dcterms:W3CDTF">2022-11-06T13:34:20Z</dcterms:modified>
</cp:coreProperties>
</file>