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96" r:id="rId4"/>
    <p:sldId id="517" r:id="rId5"/>
    <p:sldId id="512" r:id="rId6"/>
    <p:sldId id="533" r:id="rId7"/>
    <p:sldId id="511" r:id="rId8"/>
    <p:sldId id="534" r:id="rId9"/>
    <p:sldId id="513" r:id="rId10"/>
    <p:sldId id="514" r:id="rId11"/>
    <p:sldId id="516" r:id="rId12"/>
    <p:sldId id="518" r:id="rId13"/>
    <p:sldId id="519" r:id="rId14"/>
    <p:sldId id="520" r:id="rId15"/>
    <p:sldId id="522" r:id="rId16"/>
    <p:sldId id="524" r:id="rId17"/>
    <p:sldId id="526" r:id="rId18"/>
    <p:sldId id="527" r:id="rId19"/>
    <p:sldId id="528" r:id="rId20"/>
    <p:sldId id="529" r:id="rId21"/>
    <p:sldId id="263"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84" y="10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3197CB61-BA7C-401F-B9B4-F7059294A56D}"/>
    <pc:docChg chg="delSld">
      <pc:chgData name="Radim Boháč" userId="e5098a9a-6a28-40ce-ac6e-47e9b8c9add8" providerId="ADAL" clId="{3197CB61-BA7C-401F-B9B4-F7059294A56D}" dt="2024-09-21T18:56:47.900" v="8" actId="47"/>
      <pc:docMkLst>
        <pc:docMk/>
      </pc:docMkLst>
      <pc:sldChg chg="del">
        <pc:chgData name="Radim Boháč" userId="e5098a9a-6a28-40ce-ac6e-47e9b8c9add8" providerId="ADAL" clId="{3197CB61-BA7C-401F-B9B4-F7059294A56D}" dt="2024-09-21T18:56:12.508" v="2" actId="47"/>
        <pc:sldMkLst>
          <pc:docMk/>
          <pc:sldMk cId="3014269801" sldId="515"/>
        </pc:sldMkLst>
      </pc:sldChg>
      <pc:sldChg chg="del">
        <pc:chgData name="Radim Boháč" userId="e5098a9a-6a28-40ce-ac6e-47e9b8c9add8" providerId="ADAL" clId="{3197CB61-BA7C-401F-B9B4-F7059294A56D}" dt="2024-09-21T18:56:14.804" v="4" actId="47"/>
        <pc:sldMkLst>
          <pc:docMk/>
          <pc:sldMk cId="450918164" sldId="521"/>
        </pc:sldMkLst>
      </pc:sldChg>
      <pc:sldChg chg="del">
        <pc:chgData name="Radim Boháč" userId="e5098a9a-6a28-40ce-ac6e-47e9b8c9add8" providerId="ADAL" clId="{3197CB61-BA7C-401F-B9B4-F7059294A56D}" dt="2024-09-21T18:56:16.094" v="5" actId="47"/>
        <pc:sldMkLst>
          <pc:docMk/>
          <pc:sldMk cId="4032017790" sldId="523"/>
        </pc:sldMkLst>
      </pc:sldChg>
      <pc:sldChg chg="del">
        <pc:chgData name="Radim Boháč" userId="e5098a9a-6a28-40ce-ac6e-47e9b8c9add8" providerId="ADAL" clId="{3197CB61-BA7C-401F-B9B4-F7059294A56D}" dt="2024-09-21T18:56:17.146" v="6" actId="47"/>
        <pc:sldMkLst>
          <pc:docMk/>
          <pc:sldMk cId="1027853934" sldId="525"/>
        </pc:sldMkLst>
      </pc:sldChg>
      <pc:sldChg chg="del">
        <pc:chgData name="Radim Boháč" userId="e5098a9a-6a28-40ce-ac6e-47e9b8c9add8" providerId="ADAL" clId="{3197CB61-BA7C-401F-B9B4-F7059294A56D}" dt="2024-09-21T18:56:47.353" v="7" actId="47"/>
        <pc:sldMkLst>
          <pc:docMk/>
          <pc:sldMk cId="143076072" sldId="530"/>
        </pc:sldMkLst>
      </pc:sldChg>
      <pc:sldChg chg="del">
        <pc:chgData name="Radim Boháč" userId="e5098a9a-6a28-40ce-ac6e-47e9b8c9add8" providerId="ADAL" clId="{3197CB61-BA7C-401F-B9B4-F7059294A56D}" dt="2024-09-21T18:56:47.900" v="8" actId="47"/>
        <pc:sldMkLst>
          <pc:docMk/>
          <pc:sldMk cId="2431093159" sldId="531"/>
        </pc:sldMkLst>
      </pc:sldChg>
      <pc:sldChg chg="del">
        <pc:chgData name="Radim Boháč" userId="e5098a9a-6a28-40ce-ac6e-47e9b8c9add8" providerId="ADAL" clId="{3197CB61-BA7C-401F-B9B4-F7059294A56D}" dt="2024-09-21T18:56:13.393" v="3" actId="47"/>
        <pc:sldMkLst>
          <pc:docMk/>
          <pc:sldMk cId="396287233" sldId="535"/>
        </pc:sldMkLst>
      </pc:sldChg>
      <pc:sldChg chg="del">
        <pc:chgData name="Radim Boháč" userId="e5098a9a-6a28-40ce-ac6e-47e9b8c9add8" providerId="ADAL" clId="{3197CB61-BA7C-401F-B9B4-F7059294A56D}" dt="2024-09-21T18:56:10.733" v="1" actId="47"/>
        <pc:sldMkLst>
          <pc:docMk/>
          <pc:sldMk cId="3579632716" sldId="536"/>
        </pc:sldMkLst>
      </pc:sldChg>
      <pc:sldChg chg="del">
        <pc:chgData name="Radim Boháč" userId="e5098a9a-6a28-40ce-ac6e-47e9b8c9add8" providerId="ADAL" clId="{3197CB61-BA7C-401F-B9B4-F7059294A56D}" dt="2024-09-21T18:56:09.733" v="0" actId="47"/>
        <pc:sldMkLst>
          <pc:docMk/>
          <pc:sldMk cId="1439650623" sldId="53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46CEBE-9EAC-43EE-980A-5FD9D3BF1D6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02A66AE0-971F-4283-8DFE-104E30687A4A}">
      <dgm:prSet phldrT="[Text]"/>
      <dgm:spPr/>
      <dgm:t>
        <a:bodyPr/>
        <a:lstStyle/>
        <a:p>
          <a:r>
            <a:rPr lang="cs-CZ" dirty="0">
              <a:latin typeface="Gill Sans MT" panose="020B0502020104020203" pitchFamily="34" charset="-18"/>
            </a:rPr>
            <a:t>institucionální</a:t>
          </a:r>
        </a:p>
      </dgm:t>
    </dgm:pt>
    <dgm:pt modelId="{FBB14314-D68E-47ED-AB7C-B2DF9CF5723F}" type="parTrans" cxnId="{D61918C8-8786-468B-9DB0-E1CCFCC89582}">
      <dgm:prSet/>
      <dgm:spPr/>
      <dgm:t>
        <a:bodyPr/>
        <a:lstStyle/>
        <a:p>
          <a:endParaRPr lang="cs-CZ"/>
        </a:p>
      </dgm:t>
    </dgm:pt>
    <dgm:pt modelId="{E18158B9-4AD3-4D76-8D52-87003DDC1685}" type="sibTrans" cxnId="{D61918C8-8786-468B-9DB0-E1CCFCC89582}">
      <dgm:prSet/>
      <dgm:spPr/>
      <dgm:t>
        <a:bodyPr/>
        <a:lstStyle/>
        <a:p>
          <a:endParaRPr lang="cs-CZ"/>
        </a:p>
      </dgm:t>
    </dgm:pt>
    <dgm:pt modelId="{B7CB10C7-61B6-486F-B307-86A3D83C424B}">
      <dgm:prSet phldrT="[Text]"/>
      <dgm:spPr/>
      <dgm:t>
        <a:bodyPr/>
        <a:lstStyle/>
        <a:p>
          <a:r>
            <a:rPr lang="cs-CZ" dirty="0">
              <a:latin typeface="Gill Sans MT" panose="020B0502020104020203" pitchFamily="34" charset="-18"/>
            </a:rPr>
            <a:t>instrumentální</a:t>
          </a:r>
        </a:p>
      </dgm:t>
    </dgm:pt>
    <dgm:pt modelId="{A17C5BA2-68FC-4388-8D26-21BE9857342A}" type="parTrans" cxnId="{AE85A55B-82DB-43A7-B7FA-9B2D172D7BE7}">
      <dgm:prSet/>
      <dgm:spPr/>
      <dgm:t>
        <a:bodyPr/>
        <a:lstStyle/>
        <a:p>
          <a:endParaRPr lang="cs-CZ"/>
        </a:p>
      </dgm:t>
    </dgm:pt>
    <dgm:pt modelId="{363D4F3F-7E56-4121-89B3-1D40D6A3D09D}" type="sibTrans" cxnId="{AE85A55B-82DB-43A7-B7FA-9B2D172D7BE7}">
      <dgm:prSet/>
      <dgm:spPr/>
      <dgm:t>
        <a:bodyPr/>
        <a:lstStyle/>
        <a:p>
          <a:endParaRPr lang="cs-CZ"/>
        </a:p>
      </dgm:t>
    </dgm:pt>
    <dgm:pt modelId="{2A7E4C2B-6CB8-4047-AD45-AFC91457C5DC}">
      <dgm:prSet phldrT="[Text]"/>
      <dgm:spPr/>
      <dgm:t>
        <a:bodyPr/>
        <a:lstStyle/>
        <a:p>
          <a:r>
            <a:rPr lang="cs-CZ" dirty="0">
              <a:latin typeface="Gill Sans MT" panose="020B0502020104020203" pitchFamily="34" charset="-18"/>
            </a:rPr>
            <a:t>personální a organizační</a:t>
          </a:r>
        </a:p>
      </dgm:t>
    </dgm:pt>
    <dgm:pt modelId="{5519156B-8E52-483A-95BA-94C6F8CDD03B}" type="parTrans" cxnId="{7C7E92FC-0B95-4571-B21F-C48FC72801F1}">
      <dgm:prSet/>
      <dgm:spPr/>
      <dgm:t>
        <a:bodyPr/>
        <a:lstStyle/>
        <a:p>
          <a:endParaRPr lang="cs-CZ"/>
        </a:p>
      </dgm:t>
    </dgm:pt>
    <dgm:pt modelId="{45AF91AC-364E-4D0F-92D3-135C2B8E73EA}" type="sibTrans" cxnId="{7C7E92FC-0B95-4571-B21F-C48FC72801F1}">
      <dgm:prSet/>
      <dgm:spPr/>
      <dgm:t>
        <a:bodyPr/>
        <a:lstStyle/>
        <a:p>
          <a:endParaRPr lang="cs-CZ"/>
        </a:p>
      </dgm:t>
    </dgm:pt>
    <dgm:pt modelId="{E196EBD5-2BFF-4F78-935D-986226B43AFF}">
      <dgm:prSet phldrT="[Text]"/>
      <dgm:spPr/>
      <dgm:t>
        <a:bodyPr/>
        <a:lstStyle/>
        <a:p>
          <a:r>
            <a:rPr lang="cs-CZ" dirty="0">
              <a:latin typeface="Gill Sans MT" panose="020B0502020104020203" pitchFamily="34" charset="-18"/>
            </a:rPr>
            <a:t>hospodářská a finanční</a:t>
          </a:r>
        </a:p>
      </dgm:t>
    </dgm:pt>
    <dgm:pt modelId="{FE9BC13F-1754-4D84-B98F-CD0E4E106EAB}" type="parTrans" cxnId="{82DD983E-F8CF-4B98-9DC5-95901C9F60A7}">
      <dgm:prSet/>
      <dgm:spPr/>
      <dgm:t>
        <a:bodyPr/>
        <a:lstStyle/>
        <a:p>
          <a:endParaRPr lang="cs-CZ"/>
        </a:p>
      </dgm:t>
    </dgm:pt>
    <dgm:pt modelId="{210C431A-566D-4C99-9AC4-C59BD547030F}" type="sibTrans" cxnId="{82DD983E-F8CF-4B98-9DC5-95901C9F60A7}">
      <dgm:prSet/>
      <dgm:spPr/>
      <dgm:t>
        <a:bodyPr/>
        <a:lstStyle/>
        <a:p>
          <a:endParaRPr lang="cs-CZ"/>
        </a:p>
      </dgm:t>
    </dgm:pt>
    <dgm:pt modelId="{3BC65CF6-4042-4A7E-82BC-453879A2024A}" type="pres">
      <dgm:prSet presAssocID="{9E46CEBE-9EAC-43EE-980A-5FD9D3BF1D6F}" presName="diagram" presStyleCnt="0">
        <dgm:presLayoutVars>
          <dgm:dir/>
          <dgm:resizeHandles val="exact"/>
        </dgm:presLayoutVars>
      </dgm:prSet>
      <dgm:spPr/>
    </dgm:pt>
    <dgm:pt modelId="{E395EC90-8045-497A-AB7A-6B411A82A7F5}" type="pres">
      <dgm:prSet presAssocID="{02A66AE0-971F-4283-8DFE-104E30687A4A}" presName="node" presStyleLbl="node1" presStyleIdx="0" presStyleCnt="4">
        <dgm:presLayoutVars>
          <dgm:bulletEnabled val="1"/>
        </dgm:presLayoutVars>
      </dgm:prSet>
      <dgm:spPr/>
    </dgm:pt>
    <dgm:pt modelId="{0705A11B-21CA-4380-ADC2-03FF8EFC4FF1}" type="pres">
      <dgm:prSet presAssocID="{E18158B9-4AD3-4D76-8D52-87003DDC1685}" presName="sibTrans" presStyleCnt="0"/>
      <dgm:spPr/>
    </dgm:pt>
    <dgm:pt modelId="{71420187-AD17-4FE8-8710-3D0F11F87C62}" type="pres">
      <dgm:prSet presAssocID="{B7CB10C7-61B6-486F-B307-86A3D83C424B}" presName="node" presStyleLbl="node1" presStyleIdx="1" presStyleCnt="4">
        <dgm:presLayoutVars>
          <dgm:bulletEnabled val="1"/>
        </dgm:presLayoutVars>
      </dgm:prSet>
      <dgm:spPr/>
    </dgm:pt>
    <dgm:pt modelId="{83BBD922-F058-4D5A-8418-12F93A16374D}" type="pres">
      <dgm:prSet presAssocID="{363D4F3F-7E56-4121-89B3-1D40D6A3D09D}" presName="sibTrans" presStyleCnt="0"/>
      <dgm:spPr/>
    </dgm:pt>
    <dgm:pt modelId="{5B99FE4F-D90E-423F-B43C-980FBFDFFCE1}" type="pres">
      <dgm:prSet presAssocID="{2A7E4C2B-6CB8-4047-AD45-AFC91457C5DC}" presName="node" presStyleLbl="node1" presStyleIdx="2" presStyleCnt="4">
        <dgm:presLayoutVars>
          <dgm:bulletEnabled val="1"/>
        </dgm:presLayoutVars>
      </dgm:prSet>
      <dgm:spPr/>
    </dgm:pt>
    <dgm:pt modelId="{66BA0BAD-F4C4-476F-AAF3-B8337F9FC397}" type="pres">
      <dgm:prSet presAssocID="{45AF91AC-364E-4D0F-92D3-135C2B8E73EA}" presName="sibTrans" presStyleCnt="0"/>
      <dgm:spPr/>
    </dgm:pt>
    <dgm:pt modelId="{4AC90F4A-AE43-4D09-9886-2894C5DA5E11}" type="pres">
      <dgm:prSet presAssocID="{E196EBD5-2BFF-4F78-935D-986226B43AFF}" presName="node" presStyleLbl="node1" presStyleIdx="3" presStyleCnt="4">
        <dgm:presLayoutVars>
          <dgm:bulletEnabled val="1"/>
        </dgm:presLayoutVars>
      </dgm:prSet>
      <dgm:spPr/>
    </dgm:pt>
  </dgm:ptLst>
  <dgm:cxnLst>
    <dgm:cxn modelId="{70EF5223-1E1E-4A05-9FAC-C70A59CA8C74}" type="presOf" srcId="{B7CB10C7-61B6-486F-B307-86A3D83C424B}" destId="{71420187-AD17-4FE8-8710-3D0F11F87C62}" srcOrd="0" destOrd="0" presId="urn:microsoft.com/office/officeart/2005/8/layout/default"/>
    <dgm:cxn modelId="{82DD983E-F8CF-4B98-9DC5-95901C9F60A7}" srcId="{9E46CEBE-9EAC-43EE-980A-5FD9D3BF1D6F}" destId="{E196EBD5-2BFF-4F78-935D-986226B43AFF}" srcOrd="3" destOrd="0" parTransId="{FE9BC13F-1754-4D84-B98F-CD0E4E106EAB}" sibTransId="{210C431A-566D-4C99-9AC4-C59BD547030F}"/>
    <dgm:cxn modelId="{AE85A55B-82DB-43A7-B7FA-9B2D172D7BE7}" srcId="{9E46CEBE-9EAC-43EE-980A-5FD9D3BF1D6F}" destId="{B7CB10C7-61B6-486F-B307-86A3D83C424B}" srcOrd="1" destOrd="0" parTransId="{A17C5BA2-68FC-4388-8D26-21BE9857342A}" sibTransId="{363D4F3F-7E56-4121-89B3-1D40D6A3D09D}"/>
    <dgm:cxn modelId="{69E84151-BEFC-43A4-906B-2BD854064D72}" type="presOf" srcId="{2A7E4C2B-6CB8-4047-AD45-AFC91457C5DC}" destId="{5B99FE4F-D90E-423F-B43C-980FBFDFFCE1}" srcOrd="0" destOrd="0" presId="urn:microsoft.com/office/officeart/2005/8/layout/default"/>
    <dgm:cxn modelId="{6F16E58E-A2E2-4C34-A007-1703E3512DD0}" type="presOf" srcId="{02A66AE0-971F-4283-8DFE-104E30687A4A}" destId="{E395EC90-8045-497A-AB7A-6B411A82A7F5}" srcOrd="0" destOrd="0" presId="urn:microsoft.com/office/officeart/2005/8/layout/default"/>
    <dgm:cxn modelId="{D61918C8-8786-468B-9DB0-E1CCFCC89582}" srcId="{9E46CEBE-9EAC-43EE-980A-5FD9D3BF1D6F}" destId="{02A66AE0-971F-4283-8DFE-104E30687A4A}" srcOrd="0" destOrd="0" parTransId="{FBB14314-D68E-47ED-AB7C-B2DF9CF5723F}" sibTransId="{E18158B9-4AD3-4D76-8D52-87003DDC1685}"/>
    <dgm:cxn modelId="{03945DF5-5713-420F-A887-9824890442DC}" type="presOf" srcId="{9E46CEBE-9EAC-43EE-980A-5FD9D3BF1D6F}" destId="{3BC65CF6-4042-4A7E-82BC-453879A2024A}" srcOrd="0" destOrd="0" presId="urn:microsoft.com/office/officeart/2005/8/layout/default"/>
    <dgm:cxn modelId="{236815FA-08FE-4703-81CF-7A45C5309F45}" type="presOf" srcId="{E196EBD5-2BFF-4F78-935D-986226B43AFF}" destId="{4AC90F4A-AE43-4D09-9886-2894C5DA5E11}" srcOrd="0" destOrd="0" presId="urn:microsoft.com/office/officeart/2005/8/layout/default"/>
    <dgm:cxn modelId="{7C7E92FC-0B95-4571-B21F-C48FC72801F1}" srcId="{9E46CEBE-9EAC-43EE-980A-5FD9D3BF1D6F}" destId="{2A7E4C2B-6CB8-4047-AD45-AFC91457C5DC}" srcOrd="2" destOrd="0" parTransId="{5519156B-8E52-483A-95BA-94C6F8CDD03B}" sibTransId="{45AF91AC-364E-4D0F-92D3-135C2B8E73EA}"/>
    <dgm:cxn modelId="{88DCDCA3-61D0-4E8A-A4E8-1A8A0C3C2523}" type="presParOf" srcId="{3BC65CF6-4042-4A7E-82BC-453879A2024A}" destId="{E395EC90-8045-497A-AB7A-6B411A82A7F5}" srcOrd="0" destOrd="0" presId="urn:microsoft.com/office/officeart/2005/8/layout/default"/>
    <dgm:cxn modelId="{ACEE1376-9061-4D76-B5A9-B3D1BE84C68C}" type="presParOf" srcId="{3BC65CF6-4042-4A7E-82BC-453879A2024A}" destId="{0705A11B-21CA-4380-ADC2-03FF8EFC4FF1}" srcOrd="1" destOrd="0" presId="urn:microsoft.com/office/officeart/2005/8/layout/default"/>
    <dgm:cxn modelId="{7664E69D-0584-435E-B20F-0AF904FB0945}" type="presParOf" srcId="{3BC65CF6-4042-4A7E-82BC-453879A2024A}" destId="{71420187-AD17-4FE8-8710-3D0F11F87C62}" srcOrd="2" destOrd="0" presId="urn:microsoft.com/office/officeart/2005/8/layout/default"/>
    <dgm:cxn modelId="{76549DB7-9D6B-4D97-85C9-CCF92B9D5628}" type="presParOf" srcId="{3BC65CF6-4042-4A7E-82BC-453879A2024A}" destId="{83BBD922-F058-4D5A-8418-12F93A16374D}" srcOrd="3" destOrd="0" presId="urn:microsoft.com/office/officeart/2005/8/layout/default"/>
    <dgm:cxn modelId="{7E323F2E-D7BE-4988-BDAD-7BE3921912F0}" type="presParOf" srcId="{3BC65CF6-4042-4A7E-82BC-453879A2024A}" destId="{5B99FE4F-D90E-423F-B43C-980FBFDFFCE1}" srcOrd="4" destOrd="0" presId="urn:microsoft.com/office/officeart/2005/8/layout/default"/>
    <dgm:cxn modelId="{E019F6CA-E661-44EB-BE1B-EB58B58835F3}" type="presParOf" srcId="{3BC65CF6-4042-4A7E-82BC-453879A2024A}" destId="{66BA0BAD-F4C4-476F-AAF3-B8337F9FC397}" srcOrd="5" destOrd="0" presId="urn:microsoft.com/office/officeart/2005/8/layout/default"/>
    <dgm:cxn modelId="{DE14FD1A-34D6-4AF2-B850-F29461600123}" type="presParOf" srcId="{3BC65CF6-4042-4A7E-82BC-453879A2024A}" destId="{4AC90F4A-AE43-4D09-9886-2894C5DA5E1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95EC90-8045-497A-AB7A-6B411A82A7F5}">
      <dsp:nvSpPr>
        <dsp:cNvPr id="0" name=""/>
        <dsp:cNvSpPr/>
      </dsp:nvSpPr>
      <dsp:spPr>
        <a:xfrm>
          <a:off x="680" y="390310"/>
          <a:ext cx="2654826" cy="15928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cs-CZ" sz="3200" kern="1200" dirty="0">
              <a:latin typeface="Gill Sans MT" panose="020B0502020104020203" pitchFamily="34" charset="-18"/>
            </a:rPr>
            <a:t>institucionální</a:t>
          </a:r>
        </a:p>
      </dsp:txBody>
      <dsp:txXfrm>
        <a:off x="680" y="390310"/>
        <a:ext cx="2654826" cy="1592896"/>
      </dsp:txXfrm>
    </dsp:sp>
    <dsp:sp modelId="{71420187-AD17-4FE8-8710-3D0F11F87C62}">
      <dsp:nvSpPr>
        <dsp:cNvPr id="0" name=""/>
        <dsp:cNvSpPr/>
      </dsp:nvSpPr>
      <dsp:spPr>
        <a:xfrm>
          <a:off x="2920990" y="390310"/>
          <a:ext cx="2654826" cy="15928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cs-CZ" sz="3200" kern="1200" dirty="0">
              <a:latin typeface="Gill Sans MT" panose="020B0502020104020203" pitchFamily="34" charset="-18"/>
            </a:rPr>
            <a:t>instrumentální</a:t>
          </a:r>
        </a:p>
      </dsp:txBody>
      <dsp:txXfrm>
        <a:off x="2920990" y="390310"/>
        <a:ext cx="2654826" cy="1592896"/>
      </dsp:txXfrm>
    </dsp:sp>
    <dsp:sp modelId="{5B99FE4F-D90E-423F-B43C-980FBFDFFCE1}">
      <dsp:nvSpPr>
        <dsp:cNvPr id="0" name=""/>
        <dsp:cNvSpPr/>
      </dsp:nvSpPr>
      <dsp:spPr>
        <a:xfrm>
          <a:off x="680" y="2248689"/>
          <a:ext cx="2654826" cy="15928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cs-CZ" sz="3200" kern="1200" dirty="0">
              <a:latin typeface="Gill Sans MT" panose="020B0502020104020203" pitchFamily="34" charset="-18"/>
            </a:rPr>
            <a:t>personální a organizační</a:t>
          </a:r>
        </a:p>
      </dsp:txBody>
      <dsp:txXfrm>
        <a:off x="680" y="2248689"/>
        <a:ext cx="2654826" cy="1592896"/>
      </dsp:txXfrm>
    </dsp:sp>
    <dsp:sp modelId="{4AC90F4A-AE43-4D09-9886-2894C5DA5E11}">
      <dsp:nvSpPr>
        <dsp:cNvPr id="0" name=""/>
        <dsp:cNvSpPr/>
      </dsp:nvSpPr>
      <dsp:spPr>
        <a:xfrm>
          <a:off x="2920990" y="2248689"/>
          <a:ext cx="2654826" cy="15928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cs-CZ" sz="3200" kern="1200" dirty="0">
              <a:latin typeface="Gill Sans MT" panose="020B0502020104020203" pitchFamily="34" charset="-18"/>
            </a:rPr>
            <a:t>hospodářská a finanční</a:t>
          </a:r>
        </a:p>
      </dsp:txBody>
      <dsp:txXfrm>
        <a:off x="2920990" y="2248689"/>
        <a:ext cx="2654826" cy="159289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21.09.2024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4</a:t>
            </a:fld>
            <a:endParaRPr lang="cs-CZ"/>
          </a:p>
        </p:txBody>
      </p:sp>
    </p:spTree>
    <p:extLst>
      <p:ext uri="{BB962C8B-B14F-4D97-AF65-F5344CB8AC3E}">
        <p14:creationId xmlns:p14="http://schemas.microsoft.com/office/powerpoint/2010/main" val="1076810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Obecná část finančního práva</a:t>
            </a:r>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cs-CZ" dirty="0"/>
          </a:p>
          <a:p>
            <a:r>
              <a:rPr lang="cs-CZ" dirty="0"/>
              <a:t>Radim Boháč</a:t>
            </a:r>
          </a:p>
          <a:p>
            <a:r>
              <a:rPr lang="cs-CZ" dirty="0"/>
              <a:t>seminář Finanční právo I</a:t>
            </a:r>
          </a:p>
          <a:p>
            <a:endParaRPr lang="cs-CZ" dirty="0"/>
          </a:p>
          <a:p>
            <a:endParaRPr lang="cs-CZ"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pt-BR" dirty="0"/>
              <a:t>2. § 2 odst. 2 písm. e)</a:t>
            </a:r>
            <a:endParaRPr lang="cs-CZ" dirty="0"/>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 novelou č. 442/2000 Sb.</a:t>
            </a:r>
          </a:p>
          <a:p>
            <a:pPr lvl="1"/>
            <a:r>
              <a:rPr lang="cs-CZ" dirty="0"/>
              <a:t>provádí další činnosti podle tohoto zákona a podle zvláštních zákonů. 1)</a:t>
            </a:r>
          </a:p>
          <a:p>
            <a:r>
              <a:rPr lang="cs-CZ" dirty="0"/>
              <a:t>po novele č. 442/2000 Sb.</a:t>
            </a:r>
          </a:p>
          <a:p>
            <a:pPr lvl="1"/>
            <a:r>
              <a:rPr lang="cs-CZ" dirty="0"/>
              <a:t>provádí další činnosti podle tohoto zákona a podle zvláštních právních předpisů. 1)</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1803544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 2 odst. 1 věta první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 novelou č. 442/2000 Sb.</a:t>
            </a:r>
          </a:p>
          <a:p>
            <a:pPr lvl="1"/>
            <a:r>
              <a:rPr lang="cs-CZ" dirty="0"/>
              <a:t>Hlavním cílem České národní banky je zabezpečovat stabilitu české měny.</a:t>
            </a:r>
          </a:p>
          <a:p>
            <a:endParaRPr lang="cs-CZ" dirty="0"/>
          </a:p>
          <a:p>
            <a:r>
              <a:rPr lang="cs-CZ" dirty="0"/>
              <a:t>po novele č. 442/2000 Sb.</a:t>
            </a:r>
          </a:p>
          <a:p>
            <a:pPr lvl="1"/>
            <a:r>
              <a:rPr lang="cs-CZ" dirty="0"/>
              <a:t>Hlavním cílem České národní banky je zabezpečovat cenovou stabilitu.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spTree>
    <p:extLst>
      <p:ext uri="{BB962C8B-B14F-4D97-AF65-F5344CB8AC3E}">
        <p14:creationId xmlns:p14="http://schemas.microsoft.com/office/powerpoint/2010/main" val="2063923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pl-PL" dirty="0"/>
              <a:t>4. § 5 odst. 2 písm. b)</a:t>
            </a:r>
            <a:endParaRPr lang="cs-CZ" dirty="0"/>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 novelou č. 442/2000 Sb.</a:t>
            </a:r>
          </a:p>
          <a:p>
            <a:pPr lvl="1"/>
            <a:r>
              <a:rPr lang="cs-CZ" dirty="0"/>
              <a:t>Bankovní rada dále zejména</a:t>
            </a:r>
          </a:p>
          <a:p>
            <a:pPr lvl="2"/>
            <a:r>
              <a:rPr lang="cs-CZ" dirty="0"/>
              <a:t>b) schvaluje rozpočet České národní banky (§ 47);</a:t>
            </a:r>
          </a:p>
          <a:p>
            <a:r>
              <a:rPr lang="cs-CZ" dirty="0"/>
              <a:t>po novele č. 442/2000 Sb.</a:t>
            </a:r>
          </a:p>
          <a:p>
            <a:pPr lvl="1"/>
            <a:r>
              <a:rPr lang="cs-CZ" dirty="0"/>
              <a:t>Bankovní rada dále zejména</a:t>
            </a:r>
          </a:p>
          <a:p>
            <a:pPr lvl="2"/>
            <a:r>
              <a:rPr lang="cs-CZ" dirty="0"/>
              <a:t>b) schvaluje rozpočet pro činnosti vykonávané při zabezpečování hlavního cíle České národní banky a sestavuje návrh provozního a investičního rozpočtu,</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4072551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5. § 47 odst. 1-4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pPr>
              <a:defRPr/>
            </a:pPr>
            <a:r>
              <a:rPr lang="cs-CZ" dirty="0"/>
              <a:t>před novelou č. 442/2000 Sb.</a:t>
            </a:r>
          </a:p>
          <a:p>
            <a:pPr algn="just">
              <a:buFont typeface="Wingdings 3" pitchFamily="18" charset="2"/>
              <a:buNone/>
              <a:defRPr/>
            </a:pPr>
            <a:r>
              <a:rPr lang="cs-CZ" dirty="0"/>
              <a:t>	(1) </a:t>
            </a:r>
            <a:r>
              <a:rPr lang="cs-CZ" b="1" dirty="0"/>
              <a:t>Česká národní banka hospodaří podle rozpočtu schváleného bankovní radou</a:t>
            </a:r>
            <a:r>
              <a:rPr lang="cs-CZ" dirty="0"/>
              <a:t>.</a:t>
            </a:r>
          </a:p>
          <a:p>
            <a:pPr>
              <a:buFont typeface="Wingdings 3" pitchFamily="18" charset="2"/>
              <a:buNone/>
              <a:defRPr/>
            </a:pPr>
            <a:r>
              <a:rPr lang="cs-CZ" dirty="0"/>
              <a:t> 	(2) Česká národní banka ze svých výnosů hradí nezbytné náklady na svoji činnost. Vytvořený zisk používá k doplňování rezervního fondu a dalších fondů vytvářených ze zisku a k ostatnímu použití v rozpočtované výši. Zbývající zisk odvádí do státního rozpočtu.</a:t>
            </a:r>
          </a:p>
          <a:p>
            <a:pPr algn="just">
              <a:buFont typeface="Wingdings 3" pitchFamily="18" charset="2"/>
              <a:buNone/>
              <a:defRPr/>
            </a:pPr>
            <a:r>
              <a:rPr lang="cs-CZ" dirty="0"/>
              <a:t>	(3) Roční zprávu o výsledku svého hospodaření Česká národní banka předkládá nejpozději do tří měsíců po skončení kalendářního roku ke schválení příslušnému orgánu Parlamentu. Pokud ji tento orgán neschválí, je Česká národní banka povinna do šesti týdnů předložit zprávu zpřesněnou a doplněnou podle jeho požadavku.</a:t>
            </a:r>
          </a:p>
          <a:p>
            <a:pPr>
              <a:defRPr/>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3319900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5. § 47 odst. 1-4</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pPr>
              <a:defRPr/>
            </a:pPr>
            <a:r>
              <a:rPr lang="cs-CZ" dirty="0"/>
              <a:t>po novele č. 442/2000 Sb.</a:t>
            </a:r>
          </a:p>
          <a:p>
            <a:pPr algn="just">
              <a:buFont typeface="Wingdings 3" pitchFamily="18" charset="2"/>
              <a:buNone/>
              <a:defRPr/>
            </a:pPr>
            <a:r>
              <a:rPr lang="cs-CZ" dirty="0"/>
              <a:t>	(1) </a:t>
            </a:r>
            <a:r>
              <a:rPr lang="cs-CZ" b="1" dirty="0"/>
              <a:t>Rozpočet, který se týká činností vykonávaných při zabezpečování hlavního cíle České národní banky, schvaluje bankovní rada</a:t>
            </a:r>
            <a:r>
              <a:rPr lang="cs-CZ" dirty="0"/>
              <a:t>.</a:t>
            </a:r>
          </a:p>
          <a:p>
            <a:pPr algn="just">
              <a:buFont typeface="Wingdings 3" pitchFamily="18" charset="2"/>
              <a:buNone/>
              <a:defRPr/>
            </a:pPr>
            <a:r>
              <a:rPr lang="cs-CZ" dirty="0"/>
              <a:t>	(2) </a:t>
            </a:r>
            <a:r>
              <a:rPr lang="cs-CZ" b="1" dirty="0"/>
              <a:t>V části provozních a investičních výdajů hospodaří Česká národní banka podle rozpočtu schváleného Poslaneckou sněmovnou. </a:t>
            </a:r>
            <a:r>
              <a:rPr lang="cs-CZ" dirty="0"/>
              <a:t>Návrh tohoto rozpočtu sestavuje bankovní rada České národní banky a předkládá jej předsedovi Poslanecké sněmovny nejpozději 3 měsíce před začátkem rozpočtového roku.</a:t>
            </a:r>
          </a:p>
          <a:p>
            <a:pPr algn="just">
              <a:buFont typeface="Wingdings 3" pitchFamily="18" charset="2"/>
              <a:buNone/>
              <a:defRPr/>
            </a:pPr>
            <a:r>
              <a:rPr lang="cs-CZ" dirty="0"/>
              <a:t>	(3) Odmítne-li Poslanecká sněmovna návrh rozpočtu České národní banky, je bankovní rada povinna do 6 týdnů předložit návrh doplněný a zpřesněný podle požadavku Poslanecké sněmovny.</a:t>
            </a:r>
          </a:p>
          <a:p>
            <a:pPr algn="just">
              <a:buFont typeface="Wingdings 3" pitchFamily="18" charset="2"/>
              <a:buNone/>
              <a:defRPr/>
            </a:pPr>
            <a:r>
              <a:rPr lang="cs-CZ" dirty="0"/>
              <a:t>	(4) Není-li Poslaneckou sněmovnou vysloven souhlas s rozpočtem České národní banky na příslušný rozpočtový rok před prvním dnem rozpočtového roku, řídí se rozpočtové hospodaření v době od prvního dne rozpočtového roku do dne schválení rozpočtu na tento rozpočtový rok objemem příjmů a výdajů rozpočtu České národní banky schváleného pro předchozí rozpočtový rok.</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775080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6. § 35 písm. 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 novelou č. 442/2000 Sb.</a:t>
            </a:r>
          </a:p>
          <a:p>
            <a:pPr lvl="1"/>
            <a:r>
              <a:rPr lang="cs-CZ" dirty="0"/>
              <a:t>Česká národní banka</a:t>
            </a:r>
          </a:p>
          <a:p>
            <a:pPr lvl="2"/>
            <a:r>
              <a:rPr lang="cs-CZ" dirty="0"/>
              <a:t>a) vyhlašuje kurs české měny k cizím měnám;</a:t>
            </a:r>
          </a:p>
          <a:p>
            <a:r>
              <a:rPr lang="cs-CZ" dirty="0"/>
              <a:t>po novele č. 442/2000 Sb.</a:t>
            </a:r>
          </a:p>
          <a:p>
            <a:pPr lvl="1"/>
            <a:r>
              <a:rPr lang="cs-CZ" dirty="0"/>
              <a:t>Česká národní banka</a:t>
            </a:r>
          </a:p>
          <a:p>
            <a:pPr lvl="2"/>
            <a:r>
              <a:rPr lang="cs-CZ" dirty="0"/>
              <a:t>a) po dohodě s vládou stanovuje inflační cíl a režim kursu české měny k cizím měnám,</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2772401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7. § 6 odst. 3</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 novelou č. 442/2000 Sb.</a:t>
            </a:r>
          </a:p>
          <a:p>
            <a:pPr lvl="1"/>
            <a:r>
              <a:rPr lang="cs-CZ" dirty="0"/>
              <a:t>nebylo</a:t>
            </a:r>
          </a:p>
          <a:p>
            <a:r>
              <a:rPr lang="cs-CZ" dirty="0"/>
              <a:t>po novele č. 442/2000 Sb.</a:t>
            </a:r>
          </a:p>
          <a:p>
            <a:pPr lvl="1"/>
            <a:r>
              <a:rPr lang="cs-CZ" dirty="0"/>
              <a:t>Guvernéra, viceguvernéry a ostatní členy bankovní rady navrhuje vláda.</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3120994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Závěry nálezu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nezávislost České národní banky</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graphicFrame>
        <p:nvGraphicFramePr>
          <p:cNvPr id="5" name="Diagram 4"/>
          <p:cNvGraphicFramePr/>
          <p:nvPr/>
        </p:nvGraphicFramePr>
        <p:xfrm>
          <a:off x="3429480" y="1513298"/>
          <a:ext cx="5576498" cy="4231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0793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Nález Ústavního soudu </a:t>
            </a:r>
            <a:r>
              <a:rPr lang="cs-CZ" dirty="0" err="1"/>
              <a:t>Pl</a:t>
            </a:r>
            <a:r>
              <a:rPr lang="cs-CZ" dirty="0"/>
              <a:t>. ÚS 14/01</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zda je třeba ke jmenování guvernéra a viceguvernéra ČNB kontrasignace</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2641978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Ústava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defRPr/>
            </a:pPr>
            <a:r>
              <a:rPr lang="cs-CZ" dirty="0"/>
              <a:t>Čl. 62 písm. k) </a:t>
            </a:r>
          </a:p>
          <a:p>
            <a:pPr lvl="1">
              <a:defRPr/>
            </a:pPr>
            <a:r>
              <a:rPr lang="cs-CZ" dirty="0"/>
              <a:t>Prezident republiky jmenuje členy Bankovní rady České národní banky</a:t>
            </a:r>
          </a:p>
          <a:p>
            <a:pPr>
              <a:defRPr/>
            </a:pPr>
            <a:r>
              <a:rPr lang="cs-CZ" dirty="0"/>
              <a:t>Čl. 63 odst. 2 a 3</a:t>
            </a:r>
          </a:p>
          <a:p>
            <a:pPr lvl="1">
              <a:defRPr/>
            </a:pPr>
            <a:r>
              <a:rPr lang="cs-CZ" dirty="0"/>
              <a:t>Prezidentovi republiky přísluší vykonávat i pravomoci, které nejsou výslovně v ústavním zákoně uvedeny, stanoví-li tak zákon.</a:t>
            </a:r>
          </a:p>
          <a:p>
            <a:pPr lvl="1">
              <a:defRPr/>
            </a:pPr>
            <a:r>
              <a:rPr lang="cs-CZ" dirty="0"/>
              <a:t>Rozhodnutí prezidenta republiky vydané podle odstavců 1 a 2 vyžaduje ke své platnosti spolupodpis předsedy vlády nebo jím pověřeného člena vlády.</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spTree>
    <p:extLst>
      <p:ext uri="{BB962C8B-B14F-4D97-AF65-F5344CB8AC3E}">
        <p14:creationId xmlns:p14="http://schemas.microsoft.com/office/powerpoint/2010/main" val="305378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dirty="0"/>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Finanční činnost</a:t>
            </a:r>
          </a:p>
          <a:p>
            <a:pPr marL="624078" indent="-514350">
              <a:buFont typeface="+mj-lt"/>
              <a:buAutoNum type="arabicPeriod"/>
              <a:defRPr/>
            </a:pPr>
            <a:r>
              <a:rPr lang="cs-CZ" dirty="0"/>
              <a:t>Prameny finančního práva</a:t>
            </a:r>
          </a:p>
          <a:p>
            <a:pPr marL="624078" indent="-514350">
              <a:buFont typeface="+mj-lt"/>
              <a:buAutoNum type="arabicPeriod"/>
              <a:defRPr/>
            </a:pPr>
            <a:r>
              <a:rPr lang="cs-CZ" dirty="0"/>
              <a:t>Česká národní banka</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Zákon o ČNB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 6 odst. 1 a 2</a:t>
            </a:r>
          </a:p>
          <a:p>
            <a:pPr lvl="1"/>
            <a:r>
              <a:rPr lang="cs-CZ" dirty="0"/>
              <a:t>Bankovní rada je sedmičlenná. Jejími členy jsou guvernér České národní banky, 2 viceguvernéři České národní banky a další 4 členové bankovní rady České národní banky.</a:t>
            </a:r>
          </a:p>
          <a:p>
            <a:pPr lvl="1"/>
            <a:r>
              <a:rPr lang="cs-CZ" dirty="0"/>
              <a:t>Guvernéra, viceguvernéry a ostatní členy jmenuje a odvolává prezident republiky.</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638875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473529" y="1073190"/>
            <a:ext cx="11201400" cy="1325563"/>
          </a:xfrm>
        </p:spPr>
        <p:txBody>
          <a:bodyPr/>
          <a:lstStyle/>
          <a:p>
            <a:pPr algn="ctr"/>
            <a:r>
              <a:rPr lang="cs-CZ" sz="4800"/>
              <a:t>Finance jsou vždy až na prvním místě!</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a:t>Katedra </a:t>
            </a:r>
            <a:r>
              <a:rPr lang="cs-CZ" dirty="0"/>
              <a:t>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297342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Finanční činnost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finanční činnost</a:t>
            </a:r>
          </a:p>
          <a:p>
            <a:pPr lvl="1"/>
            <a:r>
              <a:rPr lang="cs-CZ" dirty="0"/>
              <a:t>ve veřejném sektoru</a:t>
            </a:r>
          </a:p>
          <a:p>
            <a:pPr lvl="1"/>
            <a:r>
              <a:rPr lang="cs-CZ" dirty="0"/>
              <a:t>v soukromém sektoru</a:t>
            </a:r>
          </a:p>
          <a:p>
            <a:r>
              <a:rPr lang="cs-CZ" dirty="0"/>
              <a:t>příklady</a:t>
            </a:r>
          </a:p>
          <a:p>
            <a:pPr lvl="1"/>
            <a:r>
              <a:rPr lang="cs-CZ" dirty="0"/>
              <a:t>zákon č. 348/2005 Sb., o rozhlasových a televizních poplatcích</a:t>
            </a:r>
          </a:p>
          <a:p>
            <a:pPr lvl="1"/>
            <a:r>
              <a:rPr lang="cs-CZ" dirty="0"/>
              <a:t>zákon č. 30/2024 Sb., o pojištění odpovědnosti z provozu vozidla</a:t>
            </a:r>
          </a:p>
          <a:p>
            <a:pPr lvl="1"/>
            <a:r>
              <a:rPr lang="cs-CZ" dirty="0"/>
              <a:t>zákon č. 134/2016 Sb., o zadávání veřejných zakázek</a:t>
            </a:r>
          </a:p>
          <a:p>
            <a:pPr lvl="1"/>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1759984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Prameny finančního práva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
        <p:nvSpPr>
          <p:cNvPr id="5" name="Obdélník 4">
            <a:extLst>
              <a:ext uri="{FF2B5EF4-FFF2-40B4-BE49-F238E27FC236}">
                <a16:creationId xmlns:a16="http://schemas.microsoft.com/office/drawing/2014/main" id="{23EF8577-EAAD-4C55-8E3A-DC4D021BA561}"/>
              </a:ext>
            </a:extLst>
          </p:cNvPr>
          <p:cNvSpPr/>
          <p:nvPr/>
        </p:nvSpPr>
        <p:spPr>
          <a:xfrm>
            <a:off x="838199" y="1196751"/>
            <a:ext cx="10324605" cy="409342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cs-CZ"/>
          </a:p>
        </p:txBody>
      </p:sp>
      <p:sp>
        <p:nvSpPr>
          <p:cNvPr id="6" name="TextovéPole 5">
            <a:extLst>
              <a:ext uri="{FF2B5EF4-FFF2-40B4-BE49-F238E27FC236}">
                <a16:creationId xmlns:a16="http://schemas.microsoft.com/office/drawing/2014/main" id="{4C168F78-F31A-4962-B466-EE1D7A53FADF}"/>
              </a:ext>
            </a:extLst>
          </p:cNvPr>
          <p:cNvSpPr txBox="1"/>
          <p:nvPr/>
        </p:nvSpPr>
        <p:spPr>
          <a:xfrm>
            <a:off x="7668349" y="1460564"/>
            <a:ext cx="3312368" cy="3170099"/>
          </a:xfrm>
          <a:prstGeom prst="rect">
            <a:avLst/>
          </a:prstGeom>
          <a:noFill/>
        </p:spPr>
        <p:txBody>
          <a:bodyPr wrap="square" rtlCol="0">
            <a:spAutoFit/>
          </a:bodyPr>
          <a:lstStyle/>
          <a:p>
            <a:pPr algn="ctr"/>
            <a:r>
              <a:rPr lang="cs-CZ" sz="3600" b="1" dirty="0">
                <a:solidFill>
                  <a:schemeClr val="accent2"/>
                </a:solidFill>
                <a:cs typeface="Arial" panose="020B0604020202020204" pitchFamily="34" charset="0"/>
              </a:rPr>
              <a:t>Materiální</a:t>
            </a:r>
          </a:p>
          <a:p>
            <a:pPr algn="just"/>
            <a:endParaRPr lang="cs-CZ" sz="3200" dirty="0">
              <a:cs typeface="Arial" panose="020B0604020202020204" pitchFamily="34" charset="0"/>
            </a:endParaRPr>
          </a:p>
          <a:p>
            <a:pPr algn="just"/>
            <a:r>
              <a:rPr lang="cs-CZ" sz="3200" dirty="0">
                <a:cs typeface="Arial" panose="020B0604020202020204" pitchFamily="34" charset="0"/>
              </a:rPr>
              <a:t>vnitřní předpisy</a:t>
            </a:r>
          </a:p>
          <a:p>
            <a:pPr algn="just"/>
            <a:r>
              <a:rPr lang="cs-CZ" sz="3200" dirty="0">
                <a:cs typeface="Arial" panose="020B0604020202020204" pitchFamily="34" charset="0"/>
              </a:rPr>
              <a:t>judikatura</a:t>
            </a:r>
          </a:p>
          <a:p>
            <a:pPr algn="just"/>
            <a:r>
              <a:rPr lang="cs-CZ" sz="3200" dirty="0">
                <a:cs typeface="Arial" panose="020B0604020202020204" pitchFamily="34" charset="0"/>
              </a:rPr>
              <a:t>další</a:t>
            </a:r>
          </a:p>
          <a:p>
            <a:pPr algn="ctr"/>
            <a:r>
              <a:rPr lang="cs-CZ" sz="3600" b="1" dirty="0">
                <a:solidFill>
                  <a:schemeClr val="accent2"/>
                </a:solidFill>
                <a:cs typeface="Arial" panose="020B0604020202020204" pitchFamily="34" charset="0"/>
              </a:rPr>
              <a:t> </a:t>
            </a:r>
          </a:p>
        </p:txBody>
      </p:sp>
      <p:sp>
        <p:nvSpPr>
          <p:cNvPr id="7" name="Obdélník 6">
            <a:extLst>
              <a:ext uri="{FF2B5EF4-FFF2-40B4-BE49-F238E27FC236}">
                <a16:creationId xmlns:a16="http://schemas.microsoft.com/office/drawing/2014/main" id="{61D74180-5F21-4FEE-8720-2E7EC2163326}"/>
              </a:ext>
            </a:extLst>
          </p:cNvPr>
          <p:cNvSpPr/>
          <p:nvPr/>
        </p:nvSpPr>
        <p:spPr>
          <a:xfrm>
            <a:off x="1211283" y="1484784"/>
            <a:ext cx="6274979" cy="356222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cs-CZ"/>
          </a:p>
        </p:txBody>
      </p:sp>
      <p:sp>
        <p:nvSpPr>
          <p:cNvPr id="8" name="TextovéPole 7">
            <a:extLst>
              <a:ext uri="{FF2B5EF4-FFF2-40B4-BE49-F238E27FC236}">
                <a16:creationId xmlns:a16="http://schemas.microsoft.com/office/drawing/2014/main" id="{EAC5984C-8D3B-4921-9B88-D855F80C02D8}"/>
              </a:ext>
            </a:extLst>
          </p:cNvPr>
          <p:cNvSpPr txBox="1"/>
          <p:nvPr/>
        </p:nvSpPr>
        <p:spPr>
          <a:xfrm>
            <a:off x="1631503" y="1484784"/>
            <a:ext cx="5671821" cy="3600986"/>
          </a:xfrm>
          <a:prstGeom prst="rect">
            <a:avLst/>
          </a:prstGeom>
          <a:noFill/>
        </p:spPr>
        <p:txBody>
          <a:bodyPr wrap="square" rtlCol="0">
            <a:spAutoFit/>
          </a:bodyPr>
          <a:lstStyle/>
          <a:p>
            <a:pPr algn="ctr"/>
            <a:r>
              <a:rPr lang="cs-CZ" sz="3600" b="1" dirty="0">
                <a:cs typeface="Arial" panose="020B0604020202020204" pitchFamily="34" charset="0"/>
              </a:rPr>
              <a:t>Formální</a:t>
            </a:r>
          </a:p>
          <a:p>
            <a:pPr>
              <a:tabLst>
                <a:tab pos="536575" algn="l"/>
              </a:tabLst>
            </a:pPr>
            <a:r>
              <a:rPr lang="cs-CZ" sz="3200" dirty="0">
                <a:cs typeface="Arial" panose="020B0604020202020204" pitchFamily="34" charset="0"/>
              </a:rPr>
              <a:t>ústavní zákony</a:t>
            </a:r>
          </a:p>
          <a:p>
            <a:r>
              <a:rPr lang="cs-CZ" sz="3200" dirty="0">
                <a:cs typeface="Arial" panose="020B0604020202020204" pitchFamily="34" charset="0"/>
              </a:rPr>
              <a:t>mezinárodní smlouvy</a:t>
            </a:r>
          </a:p>
          <a:p>
            <a:r>
              <a:rPr lang="cs-CZ" sz="3200" dirty="0">
                <a:cs typeface="Arial" panose="020B0604020202020204" pitchFamily="34" charset="0"/>
              </a:rPr>
              <a:t>právní předpisy Evropské unie</a:t>
            </a:r>
          </a:p>
          <a:p>
            <a:r>
              <a:rPr lang="cs-CZ" sz="3200" dirty="0">
                <a:cs typeface="Arial" panose="020B0604020202020204" pitchFamily="34" charset="0"/>
              </a:rPr>
              <a:t>zákony a zákonná opatření Senátu</a:t>
            </a:r>
          </a:p>
          <a:p>
            <a:r>
              <a:rPr lang="cs-CZ" sz="3200" dirty="0">
                <a:cs typeface="Arial" panose="020B0604020202020204" pitchFamily="34" charset="0"/>
              </a:rPr>
              <a:t>prováděcí právní předpisy</a:t>
            </a:r>
          </a:p>
        </p:txBody>
      </p:sp>
    </p:spTree>
    <p:extLst>
      <p:ext uri="{BB962C8B-B14F-4D97-AF65-F5344CB8AC3E}">
        <p14:creationId xmlns:p14="http://schemas.microsoft.com/office/powerpoint/2010/main" val="2395410949"/>
      </p:ext>
    </p:extLst>
  </p:cSld>
  <p:clrMapOvr>
    <a:masterClrMapping/>
  </p:clrMapOvr>
  <mc:AlternateContent xmlns:mc="http://schemas.openxmlformats.org/markup-compatibility/2006" xmlns:p14="http://schemas.microsoft.com/office/powerpoint/2010/main">
    <mc:Choice Requires="p14">
      <p:transition spd="slow" p14:dur="2000" advTm="150175"/>
    </mc:Choice>
    <mc:Fallback xmlns="">
      <p:transition spd="slow" advTm="15017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Právní předpisy EU – příklad</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Kdo je to smíšená finanční holdingová osoba zákona č. 21/1992 Sb., </a:t>
            </a:r>
            <a:br>
              <a:rPr lang="cs-CZ" dirty="0"/>
            </a:br>
            <a:r>
              <a:rPr lang="cs-CZ" dirty="0"/>
              <a:t>o bankách?</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dirty="0"/>
          </a:p>
        </p:txBody>
      </p:sp>
    </p:spTree>
    <p:extLst>
      <p:ext uri="{BB962C8B-B14F-4D97-AF65-F5344CB8AC3E}">
        <p14:creationId xmlns:p14="http://schemas.microsoft.com/office/powerpoint/2010/main" val="3083740532"/>
      </p:ext>
    </p:extLst>
  </p:cSld>
  <p:clrMapOvr>
    <a:masterClrMapping/>
  </p:clrMapOvr>
  <mc:AlternateContent xmlns:mc="http://schemas.openxmlformats.org/markup-compatibility/2006" xmlns:p14="http://schemas.microsoft.com/office/powerpoint/2010/main">
    <mc:Choice Requires="p14">
      <p:transition spd="slow" p14:dur="2000" advTm="16980"/>
    </mc:Choice>
    <mc:Fallback xmlns="">
      <p:transition spd="slow" advTm="1698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a:noFill/>
        </p:spPr>
        <p:txBody>
          <a:bodyPr/>
          <a:lstStyle/>
          <a:p>
            <a:r>
              <a:rPr lang="cs-CZ" dirty="0"/>
              <a:t>Nařízení vlády – příklad</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Na louce o výměře 10 ha se každý den pasou 2 krávy, jedna ve věku 26 měsíců a jedna ve věku 18 měsíců, jeden kůň ve věku 13 měsíců a 20 koz, každá starší než 6 měsíců. </a:t>
            </a:r>
          </a:p>
          <a:p>
            <a:r>
              <a:rPr lang="cs-CZ" dirty="0"/>
              <a:t>Splňuje vlastník louky podmínky pro poskytnutí dotace na travní porosty na titul ekologické zemědělství podle nařízení vlády č. 79/2007 Sb.?</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1363025717"/>
      </p:ext>
    </p:extLst>
  </p:cSld>
  <p:clrMapOvr>
    <a:masterClrMapping/>
  </p:clrMapOvr>
  <mc:AlternateContent xmlns:mc="http://schemas.openxmlformats.org/markup-compatibility/2006" xmlns:p14="http://schemas.microsoft.com/office/powerpoint/2010/main">
    <mc:Choice Requires="p14">
      <p:transition spd="slow" p14:dur="2000" advTm="18808"/>
    </mc:Choice>
    <mc:Fallback xmlns="">
      <p:transition spd="slow" advTm="1880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Česká národní banka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a:defRPr/>
            </a:pPr>
            <a:r>
              <a:rPr lang="cs-CZ" dirty="0"/>
              <a:t>právnická osoba</a:t>
            </a:r>
          </a:p>
          <a:p>
            <a:pPr>
              <a:defRPr/>
            </a:pPr>
            <a:r>
              <a:rPr lang="cs-CZ" dirty="0"/>
              <a:t>čl. 98 Ústavy a zákon č. 6/1993 Sb.</a:t>
            </a:r>
          </a:p>
          <a:p>
            <a:pPr>
              <a:defRPr/>
            </a:pPr>
            <a:r>
              <a:rPr lang="cs-CZ" dirty="0"/>
              <a:t>postavení veřejnoprávního subjektu</a:t>
            </a:r>
          </a:p>
          <a:p>
            <a:pPr>
              <a:defRPr/>
            </a:pPr>
            <a:r>
              <a:rPr lang="cs-CZ" dirty="0"/>
              <a:t>hlavní cíl – péče o cenovou stabilitu</a:t>
            </a:r>
          </a:p>
          <a:p>
            <a:pPr>
              <a:defRPr/>
            </a:pPr>
            <a:r>
              <a:rPr lang="cs-CZ" dirty="0"/>
              <a:t>působnost </a:t>
            </a:r>
          </a:p>
          <a:p>
            <a:pPr marL="936625" lvl="1" indent="-571500">
              <a:buFont typeface="+mj-lt"/>
              <a:buAutoNum type="romanLcPeriod"/>
              <a:defRPr/>
            </a:pPr>
            <a:r>
              <a:rPr lang="cs-CZ" dirty="0"/>
              <a:t>vydávání bankovek a mincí</a:t>
            </a:r>
          </a:p>
          <a:p>
            <a:pPr marL="936625" lvl="1" indent="-571500">
              <a:buFont typeface="+mj-lt"/>
              <a:buAutoNum type="romanLcPeriod"/>
              <a:defRPr/>
            </a:pPr>
            <a:r>
              <a:rPr lang="cs-CZ" dirty="0"/>
              <a:t>vedení účtů</a:t>
            </a:r>
          </a:p>
          <a:p>
            <a:pPr marL="936625" lvl="1" indent="-571500">
              <a:buFont typeface="+mj-lt"/>
              <a:buAutoNum type="romanLcPeriod"/>
              <a:defRPr/>
            </a:pPr>
            <a:r>
              <a:rPr lang="cs-CZ" dirty="0"/>
              <a:t>měnová politika </a:t>
            </a:r>
          </a:p>
          <a:p>
            <a:pPr marL="936625" lvl="1" indent="-571500">
              <a:buFont typeface="+mj-lt"/>
              <a:buAutoNum type="romanLcPeriod"/>
              <a:defRPr/>
            </a:pPr>
            <a:r>
              <a:rPr lang="cs-CZ" dirty="0"/>
              <a:t>činnosti spojené s cennými papíry</a:t>
            </a:r>
          </a:p>
          <a:p>
            <a:pPr marL="936625" lvl="1" indent="-571500">
              <a:buFont typeface="+mj-lt"/>
              <a:buAutoNum type="romanLcPeriod"/>
              <a:defRPr/>
            </a:pPr>
            <a:r>
              <a:rPr lang="cs-CZ" dirty="0"/>
              <a:t>devizové hospodářství</a:t>
            </a:r>
          </a:p>
          <a:p>
            <a:pPr marL="936625" lvl="1" indent="-571500">
              <a:buFont typeface="+mj-lt"/>
              <a:buAutoNum type="romanLcPeriod"/>
              <a:defRPr/>
            </a:pPr>
            <a:r>
              <a:rPr lang="cs-CZ" dirty="0"/>
              <a:t>dohled nad finančním systémem</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375241502"/>
      </p:ext>
    </p:extLst>
  </p:cSld>
  <p:clrMapOvr>
    <a:masterClrMapping/>
  </p:clrMapOvr>
  <mc:AlternateContent xmlns:mc="http://schemas.openxmlformats.org/markup-compatibility/2006" xmlns:p14="http://schemas.microsoft.com/office/powerpoint/2010/main">
    <mc:Choice Requires="p14">
      <p:transition spd="slow" p14:dur="2000" advTm="229316"/>
    </mc:Choice>
    <mc:Fallback xmlns="">
      <p:transition spd="slow" advTm="22931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Nález Ústavního soudu </a:t>
            </a:r>
            <a:r>
              <a:rPr lang="cs-CZ" dirty="0" err="1"/>
              <a:t>Pl</a:t>
            </a:r>
            <a:r>
              <a:rPr lang="cs-CZ" dirty="0"/>
              <a:t>. ÚS 59/2000</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rozhodování o zrušení těchto ustanovení zákona o ČNB (6/1993 Sb.):</a:t>
            </a:r>
          </a:p>
          <a:p>
            <a:pPr marL="879475" lvl="1" indent="-514350">
              <a:buFont typeface="Lucida Sans Unicode" pitchFamily="34" charset="0"/>
              <a:buAutoNum type="arabicPeriod"/>
            </a:pPr>
            <a:r>
              <a:rPr lang="cs-CZ" dirty="0"/>
              <a:t>§ 1 odst. 3</a:t>
            </a:r>
          </a:p>
          <a:p>
            <a:pPr marL="879475" lvl="1" indent="-514350">
              <a:buFont typeface="Lucida Sans Unicode" pitchFamily="34" charset="0"/>
              <a:buAutoNum type="arabicPeriod"/>
            </a:pPr>
            <a:r>
              <a:rPr lang="cs-CZ" dirty="0"/>
              <a:t>§ 2 odst. 2 písm. e)</a:t>
            </a:r>
          </a:p>
          <a:p>
            <a:pPr marL="879475" lvl="1" indent="-514350">
              <a:buFont typeface="Lucida Sans Unicode" pitchFamily="34" charset="0"/>
              <a:buAutoNum type="arabicPeriod"/>
            </a:pPr>
            <a:r>
              <a:rPr lang="cs-CZ" dirty="0"/>
              <a:t>§ 2 odst. 1 věta první</a:t>
            </a:r>
          </a:p>
          <a:p>
            <a:pPr marL="879475" lvl="1" indent="-514350">
              <a:buFont typeface="Lucida Sans Unicode" pitchFamily="34" charset="0"/>
              <a:buAutoNum type="arabicPeriod"/>
            </a:pPr>
            <a:r>
              <a:rPr lang="cs-CZ" dirty="0"/>
              <a:t>§ 5 odst. 2 písm. b)</a:t>
            </a:r>
          </a:p>
          <a:p>
            <a:pPr marL="879475" lvl="1" indent="-514350">
              <a:buFont typeface="Lucida Sans Unicode" pitchFamily="34" charset="0"/>
              <a:buAutoNum type="arabicPeriod"/>
            </a:pPr>
            <a:r>
              <a:rPr lang="cs-CZ" dirty="0"/>
              <a:t>§ 6 odst. 3</a:t>
            </a:r>
          </a:p>
          <a:p>
            <a:pPr marL="879475" lvl="1" indent="-514350">
              <a:buFont typeface="Lucida Sans Unicode" pitchFamily="34" charset="0"/>
              <a:buAutoNum type="arabicPeriod"/>
            </a:pPr>
            <a:r>
              <a:rPr lang="cs-CZ" dirty="0"/>
              <a:t>§ 35 písm. a)</a:t>
            </a:r>
          </a:p>
          <a:p>
            <a:pPr marL="879475" lvl="1" indent="-514350">
              <a:buFont typeface="Lucida Sans Unicode" pitchFamily="34" charset="0"/>
              <a:buAutoNum type="arabicPeriod"/>
            </a:pPr>
            <a:r>
              <a:rPr lang="cs-CZ" dirty="0"/>
              <a:t>§ 47 odst. 1 až 4</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3785471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 1 odst. 3</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 novelou č. 442/2000 Sb.</a:t>
            </a:r>
          </a:p>
          <a:p>
            <a:pPr lvl="1"/>
            <a:r>
              <a:rPr lang="cs-CZ" dirty="0"/>
              <a:t>Česká národní banka působí jako správní úřad v rozsahu stanoveném tímto zákonem a zvláštními zákony.1)</a:t>
            </a:r>
          </a:p>
          <a:p>
            <a:r>
              <a:rPr lang="cs-CZ" dirty="0"/>
              <a:t>po novele č. 442/2000 Sb.</a:t>
            </a:r>
          </a:p>
          <a:p>
            <a:pPr lvl="1"/>
            <a:r>
              <a:rPr lang="cs-CZ" dirty="0"/>
              <a:t>České národní bance jsou svěřeny kompetence správního úřadu v rozsahu stanoveném tímto zákonem a zvláštními právními předpisy.1)</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spTree>
    <p:extLst>
      <p:ext uri="{BB962C8B-B14F-4D97-AF65-F5344CB8AC3E}">
        <p14:creationId xmlns:p14="http://schemas.microsoft.com/office/powerpoint/2010/main" val="1808090070"/>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362</TotalTime>
  <Words>1114</Words>
  <Application>Microsoft Office PowerPoint</Application>
  <PresentationFormat>Širokoúhlá obrazovka</PresentationFormat>
  <Paragraphs>150</Paragraphs>
  <Slides>21</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Calibri</vt:lpstr>
      <vt:lpstr>Gill Sans MT</vt:lpstr>
      <vt:lpstr>Lucida Sans Unicode</vt:lpstr>
      <vt:lpstr>Wingdings 3</vt:lpstr>
      <vt:lpstr>Motiv Office</vt:lpstr>
      <vt:lpstr>Obecná část finančního práva</vt:lpstr>
      <vt:lpstr>Osnova</vt:lpstr>
      <vt:lpstr>I. Finanční činnost</vt:lpstr>
      <vt:lpstr>2. Prameny finančního práva</vt:lpstr>
      <vt:lpstr>Právní předpisy EU – příklad</vt:lpstr>
      <vt:lpstr>Nařízení vlády – příklad</vt:lpstr>
      <vt:lpstr>3. Česká národní banka</vt:lpstr>
      <vt:lpstr>Nález Ústavního soudu Pl. ÚS 59/2000</vt:lpstr>
      <vt:lpstr>1. § 1 odst. 3</vt:lpstr>
      <vt:lpstr>2. § 2 odst. 2 písm. e)</vt:lpstr>
      <vt:lpstr>3. § 2 odst. 1 věta první</vt:lpstr>
      <vt:lpstr>4. § 5 odst. 2 písm. b)</vt:lpstr>
      <vt:lpstr>5. § 47 odst. 1-4</vt:lpstr>
      <vt:lpstr>5. § 47 odst. 1-4</vt:lpstr>
      <vt:lpstr>6. § 35 písm. a)</vt:lpstr>
      <vt:lpstr>7. § 6 odst. 3</vt:lpstr>
      <vt:lpstr>Závěry nálezu</vt:lpstr>
      <vt:lpstr>Nález Ústavního soudu Pl. ÚS 14/01</vt:lpstr>
      <vt:lpstr>Ústava</vt:lpstr>
      <vt:lpstr>Zákon o ČNB</vt:lpstr>
      <vt:lpstr>Finance jsou vždy až na prvním místě!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Martina Boháčová</cp:lastModifiedBy>
  <cp:revision>8</cp:revision>
  <dcterms:created xsi:type="dcterms:W3CDTF">2019-09-25T20:27:52Z</dcterms:created>
  <dcterms:modified xsi:type="dcterms:W3CDTF">2024-09-21T18:56:51Z</dcterms:modified>
</cp:coreProperties>
</file>