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sldIdLst>
    <p:sldId id="256" r:id="rId2"/>
    <p:sldId id="257" r:id="rId3"/>
    <p:sldId id="480" r:id="rId4"/>
    <p:sldId id="340" r:id="rId5"/>
    <p:sldId id="344" r:id="rId6"/>
    <p:sldId id="481" r:id="rId7"/>
    <p:sldId id="482" r:id="rId8"/>
    <p:sldId id="343" r:id="rId9"/>
    <p:sldId id="341" r:id="rId10"/>
    <p:sldId id="484" r:id="rId11"/>
    <p:sldId id="485" r:id="rId12"/>
    <p:sldId id="486" r:id="rId13"/>
    <p:sldId id="592" r:id="rId14"/>
    <p:sldId id="488" r:id="rId15"/>
    <p:sldId id="489" r:id="rId16"/>
    <p:sldId id="490" r:id="rId17"/>
    <p:sldId id="347" r:id="rId18"/>
    <p:sldId id="479" r:id="rId19"/>
    <p:sldId id="577" r:id="rId20"/>
    <p:sldId id="578" r:id="rId21"/>
    <p:sldId id="553" r:id="rId22"/>
    <p:sldId id="576" r:id="rId23"/>
    <p:sldId id="575" r:id="rId24"/>
    <p:sldId id="493" r:id="rId25"/>
    <p:sldId id="495" r:id="rId26"/>
    <p:sldId id="588" r:id="rId27"/>
    <p:sldId id="586" r:id="rId28"/>
    <p:sldId id="494" r:id="rId29"/>
    <p:sldId id="590" r:id="rId30"/>
    <p:sldId id="589" r:id="rId31"/>
    <p:sldId id="549" r:id="rId32"/>
    <p:sldId id="512" r:id="rId33"/>
    <p:sldId id="550" r:id="rId34"/>
    <p:sldId id="591" r:id="rId35"/>
    <p:sldId id="366" r:id="rId36"/>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506F"/>
    <a:srgbClr val="D46D8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11E3A8-38E4-447C-BB4D-31AD69A180AA}" v="4" dt="2025-12-06T12:47:15.156"/>
    <p1510:client id="{C04B119C-49D3-4DDA-9EF0-6384EA878F59}" v="1" dt="2025-12-06T12:51:16.843"/>
  </p1510:revLst>
</p1510:revInfo>
</file>

<file path=ppt/tableStyles.xml><?xml version="1.0" encoding="utf-8"?>
<a:tblStyleLst xmlns:a="http://schemas.openxmlformats.org/drawingml/2006/main" def="{5C22544A-7EE6-4342-B048-85BDC9FD1C3A}">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Styl s motivem 1 – zvýraznění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řední styl 2 – zvýraznění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Střední styl 2 – zvýraznění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75DCB02-9BB8-47FD-8907-85C794F793BA}" styleName="Styl s motivem 1 – zvýraznění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Styl s motivem 1 – zvýraznění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Styl s motivem 1 – zvýraznění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Bez stylu, bez mří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větlý styl 2 – zvýraznění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Světlý styl 2 – zvýraznění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Světlý styl 2 – zvýraznění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Světlý styl 2 – zvýraznění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Světlý styl 2 – zvýraznění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1301" y="2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dim Boháč" userId="e5098a9a-6a28-40ce-ac6e-47e9b8c9add8" providerId="ADAL" clId="{B31B2BE1-9D77-417A-8F73-5A4F590FA59D}"/>
    <pc:docChg chg="modSld">
      <pc:chgData name="Radim Boháč" userId="e5098a9a-6a28-40ce-ac6e-47e9b8c9add8" providerId="ADAL" clId="{B31B2BE1-9D77-417A-8F73-5A4F590FA59D}" dt="2025-12-06T12:51:16.843" v="25"/>
      <pc:docMkLst>
        <pc:docMk/>
      </pc:docMkLst>
      <pc:sldChg chg="delSp modSp mod modTransition modAnim">
        <pc:chgData name="Radim Boháč" userId="e5098a9a-6a28-40ce-ac6e-47e9b8c9add8" providerId="ADAL" clId="{B31B2BE1-9D77-417A-8F73-5A4F590FA59D}" dt="2025-12-06T12:51:16.843" v="25"/>
        <pc:sldMkLst>
          <pc:docMk/>
          <pc:sldMk cId="4086439368" sldId="256"/>
        </pc:sldMkLst>
        <pc:spChg chg="mod">
          <ac:chgData name="Radim Boháč" userId="e5098a9a-6a28-40ce-ac6e-47e9b8c9add8" providerId="ADAL" clId="{B31B2BE1-9D77-417A-8F73-5A4F590FA59D}" dt="2025-12-06T11:28:06.623" v="3" actId="20577"/>
          <ac:spMkLst>
            <pc:docMk/>
            <pc:sldMk cId="4086439368" sldId="256"/>
            <ac:spMk id="7" creationId="{789D5057-A154-4798-978D-6C9909FC8D3F}"/>
          </ac:spMkLst>
        </pc:spChg>
        <pc:picChg chg="del">
          <ac:chgData name="Radim Boháč" userId="e5098a9a-6a28-40ce-ac6e-47e9b8c9add8" providerId="ADAL" clId="{B31B2BE1-9D77-417A-8F73-5A4F590FA59D}" dt="2025-12-06T12:51:16.843" v="25"/>
          <ac:picMkLst>
            <pc:docMk/>
            <pc:sldMk cId="4086439368" sldId="256"/>
            <ac:picMk id="9" creationId="{C5A613B0-DD0D-126D-1DED-27F1425FB925}"/>
          </ac:picMkLst>
        </pc:picChg>
      </pc:sldChg>
      <pc:sldChg chg="delSp modTransition modAnim">
        <pc:chgData name="Radim Boháč" userId="e5098a9a-6a28-40ce-ac6e-47e9b8c9add8" providerId="ADAL" clId="{B31B2BE1-9D77-417A-8F73-5A4F590FA59D}" dt="2025-12-06T12:51:16.843" v="25"/>
        <pc:sldMkLst>
          <pc:docMk/>
          <pc:sldMk cId="3188188334" sldId="257"/>
        </pc:sldMkLst>
        <pc:picChg chg="del">
          <ac:chgData name="Radim Boháč" userId="e5098a9a-6a28-40ce-ac6e-47e9b8c9add8" providerId="ADAL" clId="{B31B2BE1-9D77-417A-8F73-5A4F590FA59D}" dt="2025-12-06T12:51:16.843" v="25"/>
          <ac:picMkLst>
            <pc:docMk/>
            <pc:sldMk cId="3188188334" sldId="257"/>
            <ac:picMk id="15" creationId="{59EDB5C8-F16A-68C0-C73B-0812C369CEC5}"/>
          </ac:picMkLst>
        </pc:picChg>
      </pc:sldChg>
      <pc:sldChg chg="delSp modTransition modAnim">
        <pc:chgData name="Radim Boháč" userId="e5098a9a-6a28-40ce-ac6e-47e9b8c9add8" providerId="ADAL" clId="{B31B2BE1-9D77-417A-8F73-5A4F590FA59D}" dt="2025-12-06T12:51:16.843" v="25"/>
        <pc:sldMkLst>
          <pc:docMk/>
          <pc:sldMk cId="3593446923" sldId="340"/>
        </pc:sldMkLst>
        <pc:picChg chg="del">
          <ac:chgData name="Radim Boháč" userId="e5098a9a-6a28-40ce-ac6e-47e9b8c9add8" providerId="ADAL" clId="{B31B2BE1-9D77-417A-8F73-5A4F590FA59D}" dt="2025-12-06T12:51:16.843" v="25"/>
          <ac:picMkLst>
            <pc:docMk/>
            <pc:sldMk cId="3593446923" sldId="340"/>
            <ac:picMk id="15" creationId="{9FA6E89B-664D-291B-25B1-2E71720B2500}"/>
          </ac:picMkLst>
        </pc:picChg>
      </pc:sldChg>
      <pc:sldChg chg="delSp modTransition modAnim">
        <pc:chgData name="Radim Boháč" userId="e5098a9a-6a28-40ce-ac6e-47e9b8c9add8" providerId="ADAL" clId="{B31B2BE1-9D77-417A-8F73-5A4F590FA59D}" dt="2025-12-06T12:51:16.843" v="25"/>
        <pc:sldMkLst>
          <pc:docMk/>
          <pc:sldMk cId="260289187" sldId="341"/>
        </pc:sldMkLst>
        <pc:picChg chg="del">
          <ac:chgData name="Radim Boháč" userId="e5098a9a-6a28-40ce-ac6e-47e9b8c9add8" providerId="ADAL" clId="{B31B2BE1-9D77-417A-8F73-5A4F590FA59D}" dt="2025-12-06T12:51:16.843" v="25"/>
          <ac:picMkLst>
            <pc:docMk/>
            <pc:sldMk cId="260289187" sldId="341"/>
            <ac:picMk id="15" creationId="{A78F2C56-0902-AC27-C971-108CFB2C44A4}"/>
          </ac:picMkLst>
        </pc:picChg>
      </pc:sldChg>
      <pc:sldChg chg="delSp modTransition modAnim">
        <pc:chgData name="Radim Boháč" userId="e5098a9a-6a28-40ce-ac6e-47e9b8c9add8" providerId="ADAL" clId="{B31B2BE1-9D77-417A-8F73-5A4F590FA59D}" dt="2025-12-06T12:51:16.843" v="25"/>
        <pc:sldMkLst>
          <pc:docMk/>
          <pc:sldMk cId="439160807" sldId="343"/>
        </pc:sldMkLst>
        <pc:picChg chg="del">
          <ac:chgData name="Radim Boháč" userId="e5098a9a-6a28-40ce-ac6e-47e9b8c9add8" providerId="ADAL" clId="{B31B2BE1-9D77-417A-8F73-5A4F590FA59D}" dt="2025-12-06T12:51:16.843" v="25"/>
          <ac:picMkLst>
            <pc:docMk/>
            <pc:sldMk cId="439160807" sldId="343"/>
            <ac:picMk id="12" creationId="{801FBB9A-DC00-9C55-51FF-F49314CB8AA0}"/>
          </ac:picMkLst>
        </pc:picChg>
      </pc:sldChg>
      <pc:sldChg chg="delSp modTransition modAnim">
        <pc:chgData name="Radim Boháč" userId="e5098a9a-6a28-40ce-ac6e-47e9b8c9add8" providerId="ADAL" clId="{B31B2BE1-9D77-417A-8F73-5A4F590FA59D}" dt="2025-12-06T12:51:16.843" v="25"/>
        <pc:sldMkLst>
          <pc:docMk/>
          <pc:sldMk cId="1916115805" sldId="344"/>
        </pc:sldMkLst>
        <pc:picChg chg="del">
          <ac:chgData name="Radim Boháč" userId="e5098a9a-6a28-40ce-ac6e-47e9b8c9add8" providerId="ADAL" clId="{B31B2BE1-9D77-417A-8F73-5A4F590FA59D}" dt="2025-12-06T12:51:16.843" v="25"/>
          <ac:picMkLst>
            <pc:docMk/>
            <pc:sldMk cId="1916115805" sldId="344"/>
            <ac:picMk id="11" creationId="{C3247CAF-9368-9345-3BCB-07E206AC66EF}"/>
          </ac:picMkLst>
        </pc:picChg>
      </pc:sldChg>
      <pc:sldChg chg="delSp modTransition modAnim">
        <pc:chgData name="Radim Boháč" userId="e5098a9a-6a28-40ce-ac6e-47e9b8c9add8" providerId="ADAL" clId="{B31B2BE1-9D77-417A-8F73-5A4F590FA59D}" dt="2025-12-06T12:51:16.843" v="25"/>
        <pc:sldMkLst>
          <pc:docMk/>
          <pc:sldMk cId="565513210" sldId="347"/>
        </pc:sldMkLst>
        <pc:picChg chg="del">
          <ac:chgData name="Radim Boháč" userId="e5098a9a-6a28-40ce-ac6e-47e9b8c9add8" providerId="ADAL" clId="{B31B2BE1-9D77-417A-8F73-5A4F590FA59D}" dt="2025-12-06T12:51:16.843" v="25"/>
          <ac:picMkLst>
            <pc:docMk/>
            <pc:sldMk cId="565513210" sldId="347"/>
            <ac:picMk id="11" creationId="{065EA0C1-3273-3279-2A1B-51DF68F8D888}"/>
          </ac:picMkLst>
        </pc:picChg>
      </pc:sldChg>
      <pc:sldChg chg="delSp modTransition modAnim">
        <pc:chgData name="Radim Boháč" userId="e5098a9a-6a28-40ce-ac6e-47e9b8c9add8" providerId="ADAL" clId="{B31B2BE1-9D77-417A-8F73-5A4F590FA59D}" dt="2025-12-06T12:51:16.843" v="25"/>
        <pc:sldMkLst>
          <pc:docMk/>
          <pc:sldMk cId="956894553" sldId="366"/>
        </pc:sldMkLst>
        <pc:picChg chg="del">
          <ac:chgData name="Radim Boháč" userId="e5098a9a-6a28-40ce-ac6e-47e9b8c9add8" providerId="ADAL" clId="{B31B2BE1-9D77-417A-8F73-5A4F590FA59D}" dt="2025-12-06T12:51:16.843" v="25"/>
          <ac:picMkLst>
            <pc:docMk/>
            <pc:sldMk cId="956894553" sldId="366"/>
            <ac:picMk id="11" creationId="{50436027-DA9B-92C8-1D31-46E3BAA559E1}"/>
          </ac:picMkLst>
        </pc:picChg>
      </pc:sldChg>
      <pc:sldChg chg="delSp modTransition modAnim">
        <pc:chgData name="Radim Boháč" userId="e5098a9a-6a28-40ce-ac6e-47e9b8c9add8" providerId="ADAL" clId="{B31B2BE1-9D77-417A-8F73-5A4F590FA59D}" dt="2025-12-06T12:51:16.843" v="25"/>
        <pc:sldMkLst>
          <pc:docMk/>
          <pc:sldMk cId="1022118116" sldId="479"/>
        </pc:sldMkLst>
        <pc:picChg chg="del">
          <ac:chgData name="Radim Boháč" userId="e5098a9a-6a28-40ce-ac6e-47e9b8c9add8" providerId="ADAL" clId="{B31B2BE1-9D77-417A-8F73-5A4F590FA59D}" dt="2025-12-06T12:51:16.843" v="25"/>
          <ac:picMkLst>
            <pc:docMk/>
            <pc:sldMk cId="1022118116" sldId="479"/>
            <ac:picMk id="11" creationId="{95A8B406-D49A-178D-FCB7-4AD232E0173A}"/>
          </ac:picMkLst>
        </pc:picChg>
      </pc:sldChg>
      <pc:sldChg chg="delSp modTransition modAnim">
        <pc:chgData name="Radim Boháč" userId="e5098a9a-6a28-40ce-ac6e-47e9b8c9add8" providerId="ADAL" clId="{B31B2BE1-9D77-417A-8F73-5A4F590FA59D}" dt="2025-12-06T12:51:16.843" v="25"/>
        <pc:sldMkLst>
          <pc:docMk/>
          <pc:sldMk cId="881983905" sldId="480"/>
        </pc:sldMkLst>
        <pc:picChg chg="del">
          <ac:chgData name="Radim Boháč" userId="e5098a9a-6a28-40ce-ac6e-47e9b8c9add8" providerId="ADAL" clId="{B31B2BE1-9D77-417A-8F73-5A4F590FA59D}" dt="2025-12-06T12:51:16.843" v="25"/>
          <ac:picMkLst>
            <pc:docMk/>
            <pc:sldMk cId="881983905" sldId="480"/>
            <ac:picMk id="11" creationId="{24CEFE9B-0CAD-8F63-A737-4C94E6639C08}"/>
          </ac:picMkLst>
        </pc:picChg>
      </pc:sldChg>
      <pc:sldChg chg="delSp modTransition modAnim">
        <pc:chgData name="Radim Boháč" userId="e5098a9a-6a28-40ce-ac6e-47e9b8c9add8" providerId="ADAL" clId="{B31B2BE1-9D77-417A-8F73-5A4F590FA59D}" dt="2025-12-06T12:51:16.843" v="25"/>
        <pc:sldMkLst>
          <pc:docMk/>
          <pc:sldMk cId="723314349" sldId="481"/>
        </pc:sldMkLst>
        <pc:picChg chg="del">
          <ac:chgData name="Radim Boháč" userId="e5098a9a-6a28-40ce-ac6e-47e9b8c9add8" providerId="ADAL" clId="{B31B2BE1-9D77-417A-8F73-5A4F590FA59D}" dt="2025-12-06T12:51:16.843" v="25"/>
          <ac:picMkLst>
            <pc:docMk/>
            <pc:sldMk cId="723314349" sldId="481"/>
            <ac:picMk id="11" creationId="{A95CED63-855A-8150-3957-4615984DD72D}"/>
          </ac:picMkLst>
        </pc:picChg>
      </pc:sldChg>
      <pc:sldChg chg="delSp modTransition modAnim">
        <pc:chgData name="Radim Boháč" userId="e5098a9a-6a28-40ce-ac6e-47e9b8c9add8" providerId="ADAL" clId="{B31B2BE1-9D77-417A-8F73-5A4F590FA59D}" dt="2025-12-06T12:51:16.843" v="25"/>
        <pc:sldMkLst>
          <pc:docMk/>
          <pc:sldMk cId="304153616" sldId="482"/>
        </pc:sldMkLst>
        <pc:picChg chg="del">
          <ac:chgData name="Radim Boháč" userId="e5098a9a-6a28-40ce-ac6e-47e9b8c9add8" providerId="ADAL" clId="{B31B2BE1-9D77-417A-8F73-5A4F590FA59D}" dt="2025-12-06T12:51:16.843" v="25"/>
          <ac:picMkLst>
            <pc:docMk/>
            <pc:sldMk cId="304153616" sldId="482"/>
            <ac:picMk id="11" creationId="{23BB9428-D828-62DB-5A1F-5852343564D6}"/>
          </ac:picMkLst>
        </pc:picChg>
      </pc:sldChg>
      <pc:sldChg chg="delSp modTransition modAnim">
        <pc:chgData name="Radim Boháč" userId="e5098a9a-6a28-40ce-ac6e-47e9b8c9add8" providerId="ADAL" clId="{B31B2BE1-9D77-417A-8F73-5A4F590FA59D}" dt="2025-12-06T12:51:16.843" v="25"/>
        <pc:sldMkLst>
          <pc:docMk/>
          <pc:sldMk cId="4188789684" sldId="484"/>
        </pc:sldMkLst>
        <pc:picChg chg="del">
          <ac:chgData name="Radim Boháč" userId="e5098a9a-6a28-40ce-ac6e-47e9b8c9add8" providerId="ADAL" clId="{B31B2BE1-9D77-417A-8F73-5A4F590FA59D}" dt="2025-12-06T12:51:16.843" v="25"/>
          <ac:picMkLst>
            <pc:docMk/>
            <pc:sldMk cId="4188789684" sldId="484"/>
            <ac:picMk id="14" creationId="{C9357A0A-F316-2E90-EE52-828C768D4C99}"/>
          </ac:picMkLst>
        </pc:picChg>
      </pc:sldChg>
      <pc:sldChg chg="delSp modTransition modAnim">
        <pc:chgData name="Radim Boháč" userId="e5098a9a-6a28-40ce-ac6e-47e9b8c9add8" providerId="ADAL" clId="{B31B2BE1-9D77-417A-8F73-5A4F590FA59D}" dt="2025-12-06T12:51:16.843" v="25"/>
        <pc:sldMkLst>
          <pc:docMk/>
          <pc:sldMk cId="685932116" sldId="485"/>
        </pc:sldMkLst>
        <pc:picChg chg="del">
          <ac:chgData name="Radim Boháč" userId="e5098a9a-6a28-40ce-ac6e-47e9b8c9add8" providerId="ADAL" clId="{B31B2BE1-9D77-417A-8F73-5A4F590FA59D}" dt="2025-12-06T12:51:16.843" v="25"/>
          <ac:picMkLst>
            <pc:docMk/>
            <pc:sldMk cId="685932116" sldId="485"/>
            <ac:picMk id="11" creationId="{DC87620E-F299-9745-221D-2DEE3BFC8A7D}"/>
          </ac:picMkLst>
        </pc:picChg>
      </pc:sldChg>
      <pc:sldChg chg="delSp modTransition modAnim">
        <pc:chgData name="Radim Boháč" userId="e5098a9a-6a28-40ce-ac6e-47e9b8c9add8" providerId="ADAL" clId="{B31B2BE1-9D77-417A-8F73-5A4F590FA59D}" dt="2025-12-06T12:51:16.843" v="25"/>
        <pc:sldMkLst>
          <pc:docMk/>
          <pc:sldMk cId="2389425284" sldId="486"/>
        </pc:sldMkLst>
        <pc:picChg chg="del">
          <ac:chgData name="Radim Boháč" userId="e5098a9a-6a28-40ce-ac6e-47e9b8c9add8" providerId="ADAL" clId="{B31B2BE1-9D77-417A-8F73-5A4F590FA59D}" dt="2025-12-06T12:51:16.843" v="25"/>
          <ac:picMkLst>
            <pc:docMk/>
            <pc:sldMk cId="2389425284" sldId="486"/>
            <ac:picMk id="12" creationId="{D699052A-FA67-BEE9-0AA0-B560949BF3B0}"/>
          </ac:picMkLst>
        </pc:picChg>
      </pc:sldChg>
      <pc:sldChg chg="delSp modTransition modAnim">
        <pc:chgData name="Radim Boháč" userId="e5098a9a-6a28-40ce-ac6e-47e9b8c9add8" providerId="ADAL" clId="{B31B2BE1-9D77-417A-8F73-5A4F590FA59D}" dt="2025-12-06T12:51:16.843" v="25"/>
        <pc:sldMkLst>
          <pc:docMk/>
          <pc:sldMk cId="2940936171" sldId="488"/>
        </pc:sldMkLst>
        <pc:picChg chg="del">
          <ac:chgData name="Radim Boháč" userId="e5098a9a-6a28-40ce-ac6e-47e9b8c9add8" providerId="ADAL" clId="{B31B2BE1-9D77-417A-8F73-5A4F590FA59D}" dt="2025-12-06T12:51:16.843" v="25"/>
          <ac:picMkLst>
            <pc:docMk/>
            <pc:sldMk cId="2940936171" sldId="488"/>
            <ac:picMk id="16" creationId="{F0F38865-5BF9-14F8-F024-D637EDE8028D}"/>
          </ac:picMkLst>
        </pc:picChg>
      </pc:sldChg>
      <pc:sldChg chg="delSp modTransition modAnim">
        <pc:chgData name="Radim Boháč" userId="e5098a9a-6a28-40ce-ac6e-47e9b8c9add8" providerId="ADAL" clId="{B31B2BE1-9D77-417A-8F73-5A4F590FA59D}" dt="2025-12-06T12:51:16.843" v="25"/>
        <pc:sldMkLst>
          <pc:docMk/>
          <pc:sldMk cId="1279259532" sldId="489"/>
        </pc:sldMkLst>
        <pc:picChg chg="del">
          <ac:chgData name="Radim Boháč" userId="e5098a9a-6a28-40ce-ac6e-47e9b8c9add8" providerId="ADAL" clId="{B31B2BE1-9D77-417A-8F73-5A4F590FA59D}" dt="2025-12-06T12:51:16.843" v="25"/>
          <ac:picMkLst>
            <pc:docMk/>
            <pc:sldMk cId="1279259532" sldId="489"/>
            <ac:picMk id="11" creationId="{E32283F6-7732-A6CA-D87A-191C50EF1835}"/>
          </ac:picMkLst>
        </pc:picChg>
      </pc:sldChg>
      <pc:sldChg chg="delSp modTransition modAnim">
        <pc:chgData name="Radim Boháč" userId="e5098a9a-6a28-40ce-ac6e-47e9b8c9add8" providerId="ADAL" clId="{B31B2BE1-9D77-417A-8F73-5A4F590FA59D}" dt="2025-12-06T12:51:16.843" v="25"/>
        <pc:sldMkLst>
          <pc:docMk/>
          <pc:sldMk cId="4245810097" sldId="490"/>
        </pc:sldMkLst>
        <pc:picChg chg="del">
          <ac:chgData name="Radim Boháč" userId="e5098a9a-6a28-40ce-ac6e-47e9b8c9add8" providerId="ADAL" clId="{B31B2BE1-9D77-417A-8F73-5A4F590FA59D}" dt="2025-12-06T12:51:16.843" v="25"/>
          <ac:picMkLst>
            <pc:docMk/>
            <pc:sldMk cId="4245810097" sldId="490"/>
            <ac:picMk id="11" creationId="{2056CBAE-56B4-50C8-17D2-BB2BF748662C}"/>
          </ac:picMkLst>
        </pc:picChg>
      </pc:sldChg>
      <pc:sldChg chg="addSp delSp modSp mod modTransition modAnim">
        <pc:chgData name="Radim Boháč" userId="e5098a9a-6a28-40ce-ac6e-47e9b8c9add8" providerId="ADAL" clId="{B31B2BE1-9D77-417A-8F73-5A4F590FA59D}" dt="2025-12-06T12:51:16.843" v="25"/>
        <pc:sldMkLst>
          <pc:docMk/>
          <pc:sldMk cId="3077978322" sldId="493"/>
        </pc:sldMkLst>
        <pc:spChg chg="mod">
          <ac:chgData name="Radim Boháč" userId="e5098a9a-6a28-40ce-ac6e-47e9b8c9add8" providerId="ADAL" clId="{B31B2BE1-9D77-417A-8F73-5A4F590FA59D}" dt="2025-12-06T11:47:12.386" v="21"/>
          <ac:spMkLst>
            <pc:docMk/>
            <pc:sldMk cId="3077978322" sldId="493"/>
            <ac:spMk id="3" creationId="{FA8CC2E3-78C7-401D-8B6F-791D7C471981}"/>
          </ac:spMkLst>
        </pc:spChg>
        <pc:picChg chg="add del mod ord">
          <ac:chgData name="Radim Boháč" userId="e5098a9a-6a28-40ce-ac6e-47e9b8c9add8" providerId="ADAL" clId="{B31B2BE1-9D77-417A-8F73-5A4F590FA59D}" dt="2025-12-06T12:47:15.155" v="24"/>
          <ac:picMkLst>
            <pc:docMk/>
            <pc:sldMk cId="3077978322" sldId="493"/>
            <ac:picMk id="6" creationId="{25EBDDE0-2A7E-0D7B-CBF0-B2B67C16F627}"/>
          </ac:picMkLst>
        </pc:picChg>
        <pc:picChg chg="add del mod">
          <ac:chgData name="Radim Boháč" userId="e5098a9a-6a28-40ce-ac6e-47e9b8c9add8" providerId="ADAL" clId="{B31B2BE1-9D77-417A-8F73-5A4F590FA59D}" dt="2025-12-06T12:51:16.843" v="25"/>
          <ac:picMkLst>
            <pc:docMk/>
            <pc:sldMk cId="3077978322" sldId="493"/>
            <ac:picMk id="7" creationId="{AFB753C7-BAE8-895A-12F2-3DC9E607DAD8}"/>
          </ac:picMkLst>
        </pc:picChg>
        <pc:picChg chg="del">
          <ac:chgData name="Radim Boháč" userId="e5098a9a-6a28-40ce-ac6e-47e9b8c9add8" providerId="ADAL" clId="{B31B2BE1-9D77-417A-8F73-5A4F590FA59D}" dt="2025-12-06T12:45:52.353" v="23"/>
          <ac:picMkLst>
            <pc:docMk/>
            <pc:sldMk cId="3077978322" sldId="493"/>
            <ac:picMk id="10" creationId="{E93F0024-3190-A020-57CE-2CDE4E066265}"/>
          </ac:picMkLst>
        </pc:picChg>
      </pc:sldChg>
      <pc:sldChg chg="delSp modTransition modAnim">
        <pc:chgData name="Radim Boháč" userId="e5098a9a-6a28-40ce-ac6e-47e9b8c9add8" providerId="ADAL" clId="{B31B2BE1-9D77-417A-8F73-5A4F590FA59D}" dt="2025-12-06T12:51:16.843" v="25"/>
        <pc:sldMkLst>
          <pc:docMk/>
          <pc:sldMk cId="2426428284" sldId="494"/>
        </pc:sldMkLst>
        <pc:picChg chg="del">
          <ac:chgData name="Radim Boháč" userId="e5098a9a-6a28-40ce-ac6e-47e9b8c9add8" providerId="ADAL" clId="{B31B2BE1-9D77-417A-8F73-5A4F590FA59D}" dt="2025-12-06T12:51:16.843" v="25"/>
          <ac:picMkLst>
            <pc:docMk/>
            <pc:sldMk cId="2426428284" sldId="494"/>
            <ac:picMk id="11" creationId="{61568844-7FD8-CC20-560C-BDDE051B1BFC}"/>
          </ac:picMkLst>
        </pc:picChg>
      </pc:sldChg>
      <pc:sldChg chg="delSp modTransition modAnim">
        <pc:chgData name="Radim Boháč" userId="e5098a9a-6a28-40ce-ac6e-47e9b8c9add8" providerId="ADAL" clId="{B31B2BE1-9D77-417A-8F73-5A4F590FA59D}" dt="2025-12-06T12:51:16.843" v="25"/>
        <pc:sldMkLst>
          <pc:docMk/>
          <pc:sldMk cId="4062228715" sldId="495"/>
        </pc:sldMkLst>
        <pc:picChg chg="del">
          <ac:chgData name="Radim Boháč" userId="e5098a9a-6a28-40ce-ac6e-47e9b8c9add8" providerId="ADAL" clId="{B31B2BE1-9D77-417A-8F73-5A4F590FA59D}" dt="2025-12-06T12:51:16.843" v="25"/>
          <ac:picMkLst>
            <pc:docMk/>
            <pc:sldMk cId="4062228715" sldId="495"/>
            <ac:picMk id="11" creationId="{CADFB4A8-FD73-A648-35F9-99B361F4DFBD}"/>
          </ac:picMkLst>
        </pc:picChg>
      </pc:sldChg>
      <pc:sldChg chg="delSp modTransition modAnim">
        <pc:chgData name="Radim Boháč" userId="e5098a9a-6a28-40ce-ac6e-47e9b8c9add8" providerId="ADAL" clId="{B31B2BE1-9D77-417A-8F73-5A4F590FA59D}" dt="2025-12-06T12:51:16.843" v="25"/>
        <pc:sldMkLst>
          <pc:docMk/>
          <pc:sldMk cId="2471556927" sldId="512"/>
        </pc:sldMkLst>
        <pc:picChg chg="del">
          <ac:chgData name="Radim Boháč" userId="e5098a9a-6a28-40ce-ac6e-47e9b8c9add8" providerId="ADAL" clId="{B31B2BE1-9D77-417A-8F73-5A4F590FA59D}" dt="2025-12-06T12:51:16.843" v="25"/>
          <ac:picMkLst>
            <pc:docMk/>
            <pc:sldMk cId="2471556927" sldId="512"/>
            <ac:picMk id="11" creationId="{B7DC9D1E-6D3D-C67E-A87B-E2CEA5005C18}"/>
          </ac:picMkLst>
        </pc:picChg>
      </pc:sldChg>
      <pc:sldChg chg="delSp modTransition modAnim">
        <pc:chgData name="Radim Boháč" userId="e5098a9a-6a28-40ce-ac6e-47e9b8c9add8" providerId="ADAL" clId="{B31B2BE1-9D77-417A-8F73-5A4F590FA59D}" dt="2025-12-06T12:51:16.843" v="25"/>
        <pc:sldMkLst>
          <pc:docMk/>
          <pc:sldMk cId="371789047" sldId="549"/>
        </pc:sldMkLst>
        <pc:picChg chg="del">
          <ac:chgData name="Radim Boháč" userId="e5098a9a-6a28-40ce-ac6e-47e9b8c9add8" providerId="ADAL" clId="{B31B2BE1-9D77-417A-8F73-5A4F590FA59D}" dt="2025-12-06T12:51:16.843" v="25"/>
          <ac:picMkLst>
            <pc:docMk/>
            <pc:sldMk cId="371789047" sldId="549"/>
            <ac:picMk id="13" creationId="{389435D0-0A26-955C-B7BB-7223E3376EE1}"/>
          </ac:picMkLst>
        </pc:picChg>
      </pc:sldChg>
      <pc:sldChg chg="delSp modTransition modAnim">
        <pc:chgData name="Radim Boháč" userId="e5098a9a-6a28-40ce-ac6e-47e9b8c9add8" providerId="ADAL" clId="{B31B2BE1-9D77-417A-8F73-5A4F590FA59D}" dt="2025-12-06T12:51:16.843" v="25"/>
        <pc:sldMkLst>
          <pc:docMk/>
          <pc:sldMk cId="1137813789" sldId="550"/>
        </pc:sldMkLst>
        <pc:picChg chg="del">
          <ac:chgData name="Radim Boháč" userId="e5098a9a-6a28-40ce-ac6e-47e9b8c9add8" providerId="ADAL" clId="{B31B2BE1-9D77-417A-8F73-5A4F590FA59D}" dt="2025-12-06T12:51:16.843" v="25"/>
          <ac:picMkLst>
            <pc:docMk/>
            <pc:sldMk cId="1137813789" sldId="550"/>
            <ac:picMk id="11" creationId="{2152A5A7-A95C-17F1-DF1F-668563E86380}"/>
          </ac:picMkLst>
        </pc:picChg>
      </pc:sldChg>
      <pc:sldChg chg="delSp modTransition modAnim">
        <pc:chgData name="Radim Boháč" userId="e5098a9a-6a28-40ce-ac6e-47e9b8c9add8" providerId="ADAL" clId="{B31B2BE1-9D77-417A-8F73-5A4F590FA59D}" dt="2025-12-06T12:51:16.843" v="25"/>
        <pc:sldMkLst>
          <pc:docMk/>
          <pc:sldMk cId="3673153412" sldId="553"/>
        </pc:sldMkLst>
        <pc:picChg chg="del">
          <ac:chgData name="Radim Boháč" userId="e5098a9a-6a28-40ce-ac6e-47e9b8c9add8" providerId="ADAL" clId="{B31B2BE1-9D77-417A-8F73-5A4F590FA59D}" dt="2025-12-06T12:51:16.843" v="25"/>
          <ac:picMkLst>
            <pc:docMk/>
            <pc:sldMk cId="3673153412" sldId="553"/>
            <ac:picMk id="10" creationId="{D1DF4A23-3C9A-D3A6-2BF2-7D92195C4F02}"/>
          </ac:picMkLst>
        </pc:picChg>
      </pc:sldChg>
      <pc:sldChg chg="delSp modTransition modAnim">
        <pc:chgData name="Radim Boháč" userId="e5098a9a-6a28-40ce-ac6e-47e9b8c9add8" providerId="ADAL" clId="{B31B2BE1-9D77-417A-8F73-5A4F590FA59D}" dt="2025-12-06T12:51:16.843" v="25"/>
        <pc:sldMkLst>
          <pc:docMk/>
          <pc:sldMk cId="4076992042" sldId="575"/>
        </pc:sldMkLst>
        <pc:picChg chg="del">
          <ac:chgData name="Radim Boháč" userId="e5098a9a-6a28-40ce-ac6e-47e9b8c9add8" providerId="ADAL" clId="{B31B2BE1-9D77-417A-8F73-5A4F590FA59D}" dt="2025-12-06T12:51:16.843" v="25"/>
          <ac:picMkLst>
            <pc:docMk/>
            <pc:sldMk cId="4076992042" sldId="575"/>
            <ac:picMk id="8" creationId="{803198F9-FB8C-9D5F-C07C-E0A80C656FBF}"/>
          </ac:picMkLst>
        </pc:picChg>
      </pc:sldChg>
      <pc:sldChg chg="delSp modTransition modAnim">
        <pc:chgData name="Radim Boháč" userId="e5098a9a-6a28-40ce-ac6e-47e9b8c9add8" providerId="ADAL" clId="{B31B2BE1-9D77-417A-8F73-5A4F590FA59D}" dt="2025-12-06T12:51:16.843" v="25"/>
        <pc:sldMkLst>
          <pc:docMk/>
          <pc:sldMk cId="1157510619" sldId="576"/>
        </pc:sldMkLst>
        <pc:picChg chg="del">
          <ac:chgData name="Radim Boháč" userId="e5098a9a-6a28-40ce-ac6e-47e9b8c9add8" providerId="ADAL" clId="{B31B2BE1-9D77-417A-8F73-5A4F590FA59D}" dt="2025-12-06T12:51:16.843" v="25"/>
          <ac:picMkLst>
            <pc:docMk/>
            <pc:sldMk cId="1157510619" sldId="576"/>
            <ac:picMk id="10" creationId="{2820FE63-75B6-9EC9-1C0D-C528651DD1B8}"/>
          </ac:picMkLst>
        </pc:picChg>
      </pc:sldChg>
      <pc:sldChg chg="delSp modTransition modAnim">
        <pc:chgData name="Radim Boháč" userId="e5098a9a-6a28-40ce-ac6e-47e9b8c9add8" providerId="ADAL" clId="{B31B2BE1-9D77-417A-8F73-5A4F590FA59D}" dt="2025-12-06T12:51:16.843" v="25"/>
        <pc:sldMkLst>
          <pc:docMk/>
          <pc:sldMk cId="1699760861" sldId="577"/>
        </pc:sldMkLst>
        <pc:picChg chg="del">
          <ac:chgData name="Radim Boháč" userId="e5098a9a-6a28-40ce-ac6e-47e9b8c9add8" providerId="ADAL" clId="{B31B2BE1-9D77-417A-8F73-5A4F590FA59D}" dt="2025-12-06T12:51:16.843" v="25"/>
          <ac:picMkLst>
            <pc:docMk/>
            <pc:sldMk cId="1699760861" sldId="577"/>
            <ac:picMk id="10" creationId="{CE682FBE-D78D-683D-68F3-1CCC1704D831}"/>
          </ac:picMkLst>
        </pc:picChg>
      </pc:sldChg>
      <pc:sldChg chg="delSp modTransition modAnim">
        <pc:chgData name="Radim Boháč" userId="e5098a9a-6a28-40ce-ac6e-47e9b8c9add8" providerId="ADAL" clId="{B31B2BE1-9D77-417A-8F73-5A4F590FA59D}" dt="2025-12-06T12:51:16.843" v="25"/>
        <pc:sldMkLst>
          <pc:docMk/>
          <pc:sldMk cId="4018152726" sldId="578"/>
        </pc:sldMkLst>
        <pc:picChg chg="del">
          <ac:chgData name="Radim Boháč" userId="e5098a9a-6a28-40ce-ac6e-47e9b8c9add8" providerId="ADAL" clId="{B31B2BE1-9D77-417A-8F73-5A4F590FA59D}" dt="2025-12-06T12:51:16.843" v="25"/>
          <ac:picMkLst>
            <pc:docMk/>
            <pc:sldMk cId="4018152726" sldId="578"/>
            <ac:picMk id="10" creationId="{B4F89538-2AFE-14A1-30A4-9C80BB610EBB}"/>
          </ac:picMkLst>
        </pc:picChg>
      </pc:sldChg>
      <pc:sldChg chg="delSp modTransition modAnim">
        <pc:chgData name="Radim Boháč" userId="e5098a9a-6a28-40ce-ac6e-47e9b8c9add8" providerId="ADAL" clId="{B31B2BE1-9D77-417A-8F73-5A4F590FA59D}" dt="2025-12-06T12:51:16.843" v="25"/>
        <pc:sldMkLst>
          <pc:docMk/>
          <pc:sldMk cId="2926589965" sldId="586"/>
        </pc:sldMkLst>
        <pc:picChg chg="del">
          <ac:chgData name="Radim Boháč" userId="e5098a9a-6a28-40ce-ac6e-47e9b8c9add8" providerId="ADAL" clId="{B31B2BE1-9D77-417A-8F73-5A4F590FA59D}" dt="2025-12-06T12:51:16.843" v="25"/>
          <ac:picMkLst>
            <pc:docMk/>
            <pc:sldMk cId="2926589965" sldId="586"/>
            <ac:picMk id="11" creationId="{827EB0C5-2A21-89F3-6759-948923BFB308}"/>
          </ac:picMkLst>
        </pc:picChg>
      </pc:sldChg>
      <pc:sldChg chg="delSp modTransition modAnim">
        <pc:chgData name="Radim Boháč" userId="e5098a9a-6a28-40ce-ac6e-47e9b8c9add8" providerId="ADAL" clId="{B31B2BE1-9D77-417A-8F73-5A4F590FA59D}" dt="2025-12-06T12:51:16.843" v="25"/>
        <pc:sldMkLst>
          <pc:docMk/>
          <pc:sldMk cId="2249359989" sldId="588"/>
        </pc:sldMkLst>
        <pc:picChg chg="del">
          <ac:chgData name="Radim Boháč" userId="e5098a9a-6a28-40ce-ac6e-47e9b8c9add8" providerId="ADAL" clId="{B31B2BE1-9D77-417A-8F73-5A4F590FA59D}" dt="2025-12-06T12:51:16.843" v="25"/>
          <ac:picMkLst>
            <pc:docMk/>
            <pc:sldMk cId="2249359989" sldId="588"/>
            <ac:picMk id="9" creationId="{F0D2FE99-1075-65F1-6E9A-678318E917CB}"/>
          </ac:picMkLst>
        </pc:picChg>
      </pc:sldChg>
      <pc:sldChg chg="delSp modTransition modAnim">
        <pc:chgData name="Radim Boháč" userId="e5098a9a-6a28-40ce-ac6e-47e9b8c9add8" providerId="ADAL" clId="{B31B2BE1-9D77-417A-8F73-5A4F590FA59D}" dt="2025-12-06T12:51:16.843" v="25"/>
        <pc:sldMkLst>
          <pc:docMk/>
          <pc:sldMk cId="292717443" sldId="589"/>
        </pc:sldMkLst>
        <pc:picChg chg="del">
          <ac:chgData name="Radim Boháč" userId="e5098a9a-6a28-40ce-ac6e-47e9b8c9add8" providerId="ADAL" clId="{B31B2BE1-9D77-417A-8F73-5A4F590FA59D}" dt="2025-12-06T12:51:16.843" v="25"/>
          <ac:picMkLst>
            <pc:docMk/>
            <pc:sldMk cId="292717443" sldId="589"/>
            <ac:picMk id="10" creationId="{BD1B52FB-2F57-4739-DFDC-A0498525CDF0}"/>
          </ac:picMkLst>
        </pc:picChg>
      </pc:sldChg>
      <pc:sldChg chg="delSp modTransition modAnim">
        <pc:chgData name="Radim Boháč" userId="e5098a9a-6a28-40ce-ac6e-47e9b8c9add8" providerId="ADAL" clId="{B31B2BE1-9D77-417A-8F73-5A4F590FA59D}" dt="2025-12-06T12:51:16.843" v="25"/>
        <pc:sldMkLst>
          <pc:docMk/>
          <pc:sldMk cId="2611196365" sldId="590"/>
        </pc:sldMkLst>
        <pc:picChg chg="del">
          <ac:chgData name="Radim Boháč" userId="e5098a9a-6a28-40ce-ac6e-47e9b8c9add8" providerId="ADAL" clId="{B31B2BE1-9D77-417A-8F73-5A4F590FA59D}" dt="2025-12-06T12:51:16.843" v="25"/>
          <ac:picMkLst>
            <pc:docMk/>
            <pc:sldMk cId="2611196365" sldId="590"/>
            <ac:picMk id="10" creationId="{D1B44800-A423-D3F5-76FF-D81ED254DBA1}"/>
          </ac:picMkLst>
        </pc:picChg>
      </pc:sldChg>
      <pc:sldChg chg="delSp modTransition modAnim">
        <pc:chgData name="Radim Boháč" userId="e5098a9a-6a28-40ce-ac6e-47e9b8c9add8" providerId="ADAL" clId="{B31B2BE1-9D77-417A-8F73-5A4F590FA59D}" dt="2025-12-06T12:51:16.843" v="25"/>
        <pc:sldMkLst>
          <pc:docMk/>
          <pc:sldMk cId="3985537010" sldId="591"/>
        </pc:sldMkLst>
        <pc:picChg chg="del">
          <ac:chgData name="Radim Boháč" userId="e5098a9a-6a28-40ce-ac6e-47e9b8c9add8" providerId="ADAL" clId="{B31B2BE1-9D77-417A-8F73-5A4F590FA59D}" dt="2025-12-06T12:51:16.843" v="25"/>
          <ac:picMkLst>
            <pc:docMk/>
            <pc:sldMk cId="3985537010" sldId="591"/>
            <ac:picMk id="11" creationId="{A6B4B096-FB81-373E-E62C-79D46F1FD98E}"/>
          </ac:picMkLst>
        </pc:picChg>
      </pc:sldChg>
      <pc:sldChg chg="delSp modTransition modAnim">
        <pc:chgData name="Radim Boháč" userId="e5098a9a-6a28-40ce-ac6e-47e9b8c9add8" providerId="ADAL" clId="{B31B2BE1-9D77-417A-8F73-5A4F590FA59D}" dt="2025-12-06T12:51:16.843" v="25"/>
        <pc:sldMkLst>
          <pc:docMk/>
          <pc:sldMk cId="216340563" sldId="592"/>
        </pc:sldMkLst>
        <pc:picChg chg="del">
          <ac:chgData name="Radim Boháč" userId="e5098a9a-6a28-40ce-ac6e-47e9b8c9add8" providerId="ADAL" clId="{B31B2BE1-9D77-417A-8F73-5A4F590FA59D}" dt="2025-12-06T12:51:16.843" v="25"/>
          <ac:picMkLst>
            <pc:docMk/>
            <pc:sldMk cId="216340563" sldId="592"/>
            <ac:picMk id="15" creationId="{62582C57-EE55-44FD-348B-86012572ED28}"/>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FE9246-53D2-48BF-96EF-9E7CC4EF2B15}" type="doc">
      <dgm:prSet loTypeId="urn:microsoft.com/office/officeart/2005/8/layout/list1" loCatId="list" qsTypeId="urn:microsoft.com/office/officeart/2005/8/quickstyle/simple1" qsCatId="simple" csTypeId="urn:microsoft.com/office/officeart/2005/8/colors/accent2_2" csCatId="accent2" phldr="1"/>
      <dgm:spPr/>
      <dgm:t>
        <a:bodyPr/>
        <a:lstStyle/>
        <a:p>
          <a:endParaRPr lang="cs-CZ"/>
        </a:p>
      </dgm:t>
    </dgm:pt>
    <dgm:pt modelId="{A28FDFED-7336-4EAE-9F7C-A48C641A60BD}">
      <dgm:prSet phldrT="[Text]"/>
      <dgm:spPr/>
      <dgm:t>
        <a:bodyPr/>
        <a:lstStyle/>
        <a:p>
          <a:r>
            <a:rPr lang="cs-CZ">
              <a:latin typeface="Gill Sans MT" panose="020B0502020104020203" pitchFamily="34" charset="-18"/>
            </a:rPr>
            <a:t>obecná část </a:t>
          </a:r>
        </a:p>
      </dgm:t>
    </dgm:pt>
    <dgm:pt modelId="{E03CCF61-0889-4BE5-8C0D-3E291DBEF38D}" type="parTrans" cxnId="{AD405968-4402-4538-A1A3-4899DB46F290}">
      <dgm:prSet/>
      <dgm:spPr/>
      <dgm:t>
        <a:bodyPr/>
        <a:lstStyle/>
        <a:p>
          <a:endParaRPr lang="cs-CZ"/>
        </a:p>
      </dgm:t>
    </dgm:pt>
    <dgm:pt modelId="{5A74DAF8-003E-40BD-A85A-C673D1BD3822}" type="sibTrans" cxnId="{AD405968-4402-4538-A1A3-4899DB46F290}">
      <dgm:prSet/>
      <dgm:spPr/>
      <dgm:t>
        <a:bodyPr/>
        <a:lstStyle/>
        <a:p>
          <a:endParaRPr lang="cs-CZ"/>
        </a:p>
      </dgm:t>
    </dgm:pt>
    <dgm:pt modelId="{DD7C1D73-8A62-4110-BB57-D584FFC125AB}">
      <dgm:prSet phldrT="[Text]"/>
      <dgm:spPr/>
      <dgm:t>
        <a:bodyPr/>
        <a:lstStyle/>
        <a:p>
          <a:r>
            <a:rPr lang="cs-CZ">
              <a:latin typeface="Gill Sans MT" panose="020B0502020104020203" pitchFamily="34" charset="-18"/>
            </a:rPr>
            <a:t>vymezení dotačního práva</a:t>
          </a:r>
        </a:p>
      </dgm:t>
    </dgm:pt>
    <dgm:pt modelId="{5C3E2F16-903E-447F-8C40-B45B03F81510}" type="parTrans" cxnId="{D3BE9A4A-B663-4415-9842-710DC5ADD3A0}">
      <dgm:prSet/>
      <dgm:spPr/>
      <dgm:t>
        <a:bodyPr/>
        <a:lstStyle/>
        <a:p>
          <a:endParaRPr lang="cs-CZ"/>
        </a:p>
      </dgm:t>
    </dgm:pt>
    <dgm:pt modelId="{AB7B5E00-B789-44C7-B282-3EFC8F4438B6}" type="sibTrans" cxnId="{D3BE9A4A-B663-4415-9842-710DC5ADD3A0}">
      <dgm:prSet/>
      <dgm:spPr/>
      <dgm:t>
        <a:bodyPr/>
        <a:lstStyle/>
        <a:p>
          <a:endParaRPr lang="cs-CZ"/>
        </a:p>
      </dgm:t>
    </dgm:pt>
    <dgm:pt modelId="{6F30BA0B-F045-44C8-8FC2-FBD134D70428}">
      <dgm:prSet phldrT="[Text]"/>
      <dgm:spPr/>
      <dgm:t>
        <a:bodyPr/>
        <a:lstStyle/>
        <a:p>
          <a:r>
            <a:rPr lang="cs-CZ">
              <a:latin typeface="Gill Sans MT" panose="020B0502020104020203" pitchFamily="34" charset="-18"/>
            </a:rPr>
            <a:t>dotace</a:t>
          </a:r>
        </a:p>
      </dgm:t>
    </dgm:pt>
    <dgm:pt modelId="{D129F8CD-EAB1-451E-9562-77E19561CB39}" type="parTrans" cxnId="{51527C84-550C-459A-9646-645CC04FBB4D}">
      <dgm:prSet/>
      <dgm:spPr/>
      <dgm:t>
        <a:bodyPr/>
        <a:lstStyle/>
        <a:p>
          <a:endParaRPr lang="cs-CZ"/>
        </a:p>
      </dgm:t>
    </dgm:pt>
    <dgm:pt modelId="{5639215D-4CE6-482F-B488-7F51C8634B14}" type="sibTrans" cxnId="{51527C84-550C-459A-9646-645CC04FBB4D}">
      <dgm:prSet/>
      <dgm:spPr/>
      <dgm:t>
        <a:bodyPr/>
        <a:lstStyle/>
        <a:p>
          <a:endParaRPr lang="cs-CZ"/>
        </a:p>
      </dgm:t>
    </dgm:pt>
    <dgm:pt modelId="{D41DB869-1AD6-4467-841E-33FF90564D74}">
      <dgm:prSet/>
      <dgm:spPr/>
      <dgm:t>
        <a:bodyPr/>
        <a:lstStyle/>
        <a:p>
          <a:r>
            <a:rPr lang="cs-CZ">
              <a:latin typeface="Gill Sans MT" panose="020B0502020104020203" pitchFamily="34" charset="-18"/>
            </a:rPr>
            <a:t>předmět, subjekty a obsah dotačního práva</a:t>
          </a:r>
        </a:p>
      </dgm:t>
    </dgm:pt>
    <dgm:pt modelId="{E0692219-97AA-40C0-9E9D-168676BC9439}" type="parTrans" cxnId="{39DA21BB-8BEB-4337-A055-8EE1F60481A3}">
      <dgm:prSet/>
      <dgm:spPr/>
      <dgm:t>
        <a:bodyPr/>
        <a:lstStyle/>
        <a:p>
          <a:endParaRPr lang="cs-CZ"/>
        </a:p>
      </dgm:t>
    </dgm:pt>
    <dgm:pt modelId="{E1B3C020-3058-498C-A8EC-EA8982619C2B}" type="sibTrans" cxnId="{39DA21BB-8BEB-4337-A055-8EE1F60481A3}">
      <dgm:prSet/>
      <dgm:spPr/>
      <dgm:t>
        <a:bodyPr/>
        <a:lstStyle/>
        <a:p>
          <a:endParaRPr lang="cs-CZ"/>
        </a:p>
      </dgm:t>
    </dgm:pt>
    <dgm:pt modelId="{6BA1C247-3380-4A0F-8685-256A021357E5}">
      <dgm:prSet/>
      <dgm:spPr/>
      <dgm:t>
        <a:bodyPr/>
        <a:lstStyle/>
        <a:p>
          <a:r>
            <a:rPr lang="cs-CZ">
              <a:latin typeface="Gill Sans MT" panose="020B0502020104020203" pitchFamily="34" charset="-18"/>
            </a:rPr>
            <a:t>postavení dotačního práva v systému práva </a:t>
          </a:r>
        </a:p>
      </dgm:t>
    </dgm:pt>
    <dgm:pt modelId="{B7EBECA7-64A3-4154-8EB5-1D40E25BBF6A}" type="parTrans" cxnId="{77E9DF3E-9DBC-479C-A39B-FA5D30FB55DB}">
      <dgm:prSet/>
      <dgm:spPr/>
      <dgm:t>
        <a:bodyPr/>
        <a:lstStyle/>
        <a:p>
          <a:endParaRPr lang="cs-CZ"/>
        </a:p>
      </dgm:t>
    </dgm:pt>
    <dgm:pt modelId="{91EDC40F-F293-42E2-AA63-8EDAB38F470E}" type="sibTrans" cxnId="{77E9DF3E-9DBC-479C-A39B-FA5D30FB55DB}">
      <dgm:prSet/>
      <dgm:spPr/>
      <dgm:t>
        <a:bodyPr/>
        <a:lstStyle/>
        <a:p>
          <a:endParaRPr lang="cs-CZ"/>
        </a:p>
      </dgm:t>
    </dgm:pt>
    <dgm:pt modelId="{7B2BA9A7-F4C6-4ECB-85E6-2EDC808B7F6F}">
      <dgm:prSet/>
      <dgm:spPr/>
      <dgm:t>
        <a:bodyPr/>
        <a:lstStyle/>
        <a:p>
          <a:r>
            <a:rPr lang="cs-CZ">
              <a:latin typeface="Gill Sans MT" panose="020B0502020104020203" pitchFamily="34" charset="-18"/>
            </a:rPr>
            <a:t>prameny dotačního práva …</a:t>
          </a:r>
        </a:p>
      </dgm:t>
    </dgm:pt>
    <dgm:pt modelId="{034757BC-296E-456B-93D4-E797A7E491A8}" type="parTrans" cxnId="{189C0166-2333-42CD-9D2A-3DA9F849DD98}">
      <dgm:prSet/>
      <dgm:spPr/>
      <dgm:t>
        <a:bodyPr/>
        <a:lstStyle/>
        <a:p>
          <a:endParaRPr lang="cs-CZ"/>
        </a:p>
      </dgm:t>
    </dgm:pt>
    <dgm:pt modelId="{C5BD9604-1077-471A-B613-C6E8EC32CAE1}" type="sibTrans" cxnId="{189C0166-2333-42CD-9D2A-3DA9F849DD98}">
      <dgm:prSet/>
      <dgm:spPr/>
      <dgm:t>
        <a:bodyPr/>
        <a:lstStyle/>
        <a:p>
          <a:endParaRPr lang="cs-CZ"/>
        </a:p>
      </dgm:t>
    </dgm:pt>
    <dgm:pt modelId="{3268A970-7DAD-4651-B538-C238DCF97E24}">
      <dgm:prSet phldrT="[Text]"/>
      <dgm:spPr/>
      <dgm:t>
        <a:bodyPr/>
        <a:lstStyle/>
        <a:p>
          <a:r>
            <a:rPr lang="cs-CZ">
              <a:latin typeface="Gill Sans MT" panose="020B0502020104020203" pitchFamily="34" charset="-18"/>
            </a:rPr>
            <a:t>zvláštní část</a:t>
          </a:r>
        </a:p>
      </dgm:t>
    </dgm:pt>
    <dgm:pt modelId="{5188DCE3-F77A-4C38-90CF-8DABFCEB01A4}" type="sibTrans" cxnId="{5FEA50E7-CF53-4D34-8798-EBE53F8A891F}">
      <dgm:prSet/>
      <dgm:spPr/>
      <dgm:t>
        <a:bodyPr/>
        <a:lstStyle/>
        <a:p>
          <a:endParaRPr lang="cs-CZ"/>
        </a:p>
      </dgm:t>
    </dgm:pt>
    <dgm:pt modelId="{46ED28A6-6F67-4712-B0DF-7C294E5BB0B5}" type="parTrans" cxnId="{5FEA50E7-CF53-4D34-8798-EBE53F8A891F}">
      <dgm:prSet/>
      <dgm:spPr/>
      <dgm:t>
        <a:bodyPr/>
        <a:lstStyle/>
        <a:p>
          <a:endParaRPr lang="cs-CZ"/>
        </a:p>
      </dgm:t>
    </dgm:pt>
    <dgm:pt modelId="{EDE7DDEC-1481-431C-B917-583CD297AD1B}">
      <dgm:prSet phldrT="[Text]"/>
      <dgm:spPr/>
      <dgm:t>
        <a:bodyPr/>
        <a:lstStyle/>
        <a:p>
          <a:r>
            <a:rPr lang="cs-CZ">
              <a:latin typeface="Gill Sans MT" panose="020B0502020104020203" pitchFamily="34" charset="-18"/>
            </a:rPr>
            <a:t>návratné finanční výpomoci</a:t>
          </a:r>
        </a:p>
      </dgm:t>
    </dgm:pt>
    <dgm:pt modelId="{D82F24F7-2B16-48C5-9415-E62212EDBF47}" type="parTrans" cxnId="{AC82215B-C79A-4944-ABD0-3A1962C8185D}">
      <dgm:prSet/>
      <dgm:spPr/>
      <dgm:t>
        <a:bodyPr/>
        <a:lstStyle/>
        <a:p>
          <a:endParaRPr lang="cs-CZ"/>
        </a:p>
      </dgm:t>
    </dgm:pt>
    <dgm:pt modelId="{CDB823EE-41C8-45CA-8CA8-14B4598CF819}" type="sibTrans" cxnId="{AC82215B-C79A-4944-ABD0-3A1962C8185D}">
      <dgm:prSet/>
      <dgm:spPr/>
      <dgm:t>
        <a:bodyPr/>
        <a:lstStyle/>
        <a:p>
          <a:endParaRPr lang="cs-CZ"/>
        </a:p>
      </dgm:t>
    </dgm:pt>
    <dgm:pt modelId="{913BA6AC-D395-4F80-9DC2-CBD696E28CFB}">
      <dgm:prSet phldrT="[Text]"/>
      <dgm:spPr/>
      <dgm:t>
        <a:bodyPr/>
        <a:lstStyle/>
        <a:p>
          <a:r>
            <a:rPr lang="cs-CZ" dirty="0">
              <a:latin typeface="Gill Sans MT" panose="020B0502020104020203" pitchFamily="34" charset="-18"/>
            </a:rPr>
            <a:t>správa dotací a návratných finančních výpomocí</a:t>
          </a:r>
        </a:p>
      </dgm:t>
    </dgm:pt>
    <dgm:pt modelId="{7AF2B377-C127-4449-AB5B-63B4015DCCCF}" type="parTrans" cxnId="{C6AC2D61-B651-4B5D-8EB0-38EB853B7D6D}">
      <dgm:prSet/>
      <dgm:spPr/>
      <dgm:t>
        <a:bodyPr/>
        <a:lstStyle/>
        <a:p>
          <a:endParaRPr lang="cs-CZ"/>
        </a:p>
      </dgm:t>
    </dgm:pt>
    <dgm:pt modelId="{3A2BE399-475C-44D9-84C8-EFE617CC11DF}" type="sibTrans" cxnId="{C6AC2D61-B651-4B5D-8EB0-38EB853B7D6D}">
      <dgm:prSet/>
      <dgm:spPr/>
      <dgm:t>
        <a:bodyPr/>
        <a:lstStyle/>
        <a:p>
          <a:endParaRPr lang="cs-CZ"/>
        </a:p>
      </dgm:t>
    </dgm:pt>
    <dgm:pt modelId="{73F5D586-DFAA-47C6-8FBB-5601A225C3A0}" type="pres">
      <dgm:prSet presAssocID="{4CFE9246-53D2-48BF-96EF-9E7CC4EF2B15}" presName="linear" presStyleCnt="0">
        <dgm:presLayoutVars>
          <dgm:dir/>
          <dgm:animLvl val="lvl"/>
          <dgm:resizeHandles val="exact"/>
        </dgm:presLayoutVars>
      </dgm:prSet>
      <dgm:spPr/>
    </dgm:pt>
    <dgm:pt modelId="{2855AE43-3FE4-4429-B8D9-07040E8C549D}" type="pres">
      <dgm:prSet presAssocID="{A28FDFED-7336-4EAE-9F7C-A48C641A60BD}" presName="parentLin" presStyleCnt="0"/>
      <dgm:spPr/>
    </dgm:pt>
    <dgm:pt modelId="{AF553ACF-F5F9-40DC-AE33-0E895A1FCF69}" type="pres">
      <dgm:prSet presAssocID="{A28FDFED-7336-4EAE-9F7C-A48C641A60BD}" presName="parentLeftMargin" presStyleLbl="node1" presStyleIdx="0" presStyleCnt="2"/>
      <dgm:spPr/>
    </dgm:pt>
    <dgm:pt modelId="{68A0CB2E-ACE0-4C97-B63F-25874AB8C7B7}" type="pres">
      <dgm:prSet presAssocID="{A28FDFED-7336-4EAE-9F7C-A48C641A60BD}" presName="parentText" presStyleLbl="node1" presStyleIdx="0" presStyleCnt="2">
        <dgm:presLayoutVars>
          <dgm:chMax val="0"/>
          <dgm:bulletEnabled val="1"/>
        </dgm:presLayoutVars>
      </dgm:prSet>
      <dgm:spPr/>
    </dgm:pt>
    <dgm:pt modelId="{9EDF9A4B-91C0-473C-B87D-F895262DDEC2}" type="pres">
      <dgm:prSet presAssocID="{A28FDFED-7336-4EAE-9F7C-A48C641A60BD}" presName="negativeSpace" presStyleCnt="0"/>
      <dgm:spPr/>
    </dgm:pt>
    <dgm:pt modelId="{E4674887-4E48-4139-89AE-065654E6F3C5}" type="pres">
      <dgm:prSet presAssocID="{A28FDFED-7336-4EAE-9F7C-A48C641A60BD}" presName="childText" presStyleLbl="conFgAcc1" presStyleIdx="0" presStyleCnt="2">
        <dgm:presLayoutVars>
          <dgm:bulletEnabled val="1"/>
        </dgm:presLayoutVars>
      </dgm:prSet>
      <dgm:spPr/>
    </dgm:pt>
    <dgm:pt modelId="{F25A6B70-4352-4A13-905C-2326545815B2}" type="pres">
      <dgm:prSet presAssocID="{5A74DAF8-003E-40BD-A85A-C673D1BD3822}" presName="spaceBetweenRectangles" presStyleCnt="0"/>
      <dgm:spPr/>
    </dgm:pt>
    <dgm:pt modelId="{75F5C031-05D6-4DA2-AEAD-0A21015E021A}" type="pres">
      <dgm:prSet presAssocID="{3268A970-7DAD-4651-B538-C238DCF97E24}" presName="parentLin" presStyleCnt="0"/>
      <dgm:spPr/>
    </dgm:pt>
    <dgm:pt modelId="{85B1DF5A-6281-4E22-8436-216D76981292}" type="pres">
      <dgm:prSet presAssocID="{3268A970-7DAD-4651-B538-C238DCF97E24}" presName="parentLeftMargin" presStyleLbl="node1" presStyleIdx="0" presStyleCnt="2"/>
      <dgm:spPr/>
    </dgm:pt>
    <dgm:pt modelId="{3C046A3A-A373-4918-8B31-722BE69BDAC5}" type="pres">
      <dgm:prSet presAssocID="{3268A970-7DAD-4651-B538-C238DCF97E24}" presName="parentText" presStyleLbl="node1" presStyleIdx="1" presStyleCnt="2">
        <dgm:presLayoutVars>
          <dgm:chMax val="0"/>
          <dgm:bulletEnabled val="1"/>
        </dgm:presLayoutVars>
      </dgm:prSet>
      <dgm:spPr/>
    </dgm:pt>
    <dgm:pt modelId="{C0351E17-7050-4925-9737-8BF79BDDFFF0}" type="pres">
      <dgm:prSet presAssocID="{3268A970-7DAD-4651-B538-C238DCF97E24}" presName="negativeSpace" presStyleCnt="0"/>
      <dgm:spPr/>
    </dgm:pt>
    <dgm:pt modelId="{25062CA8-69E3-41A1-A5E7-59C90B847C6A}" type="pres">
      <dgm:prSet presAssocID="{3268A970-7DAD-4651-B538-C238DCF97E24}" presName="childText" presStyleLbl="conFgAcc1" presStyleIdx="1" presStyleCnt="2">
        <dgm:presLayoutVars>
          <dgm:bulletEnabled val="1"/>
        </dgm:presLayoutVars>
      </dgm:prSet>
      <dgm:spPr/>
    </dgm:pt>
  </dgm:ptLst>
  <dgm:cxnLst>
    <dgm:cxn modelId="{D498313C-A909-4BB9-AFC4-9EE2CE842D70}" type="presOf" srcId="{7B2BA9A7-F4C6-4ECB-85E6-2EDC808B7F6F}" destId="{E4674887-4E48-4139-89AE-065654E6F3C5}" srcOrd="0" destOrd="3" presId="urn:microsoft.com/office/officeart/2005/8/layout/list1"/>
    <dgm:cxn modelId="{77E9DF3E-9DBC-479C-A39B-FA5D30FB55DB}" srcId="{A28FDFED-7336-4EAE-9F7C-A48C641A60BD}" destId="{6BA1C247-3380-4A0F-8685-256A021357E5}" srcOrd="2" destOrd="0" parTransId="{B7EBECA7-64A3-4154-8EB5-1D40E25BBF6A}" sibTransId="{91EDC40F-F293-42E2-AA63-8EDAB38F470E}"/>
    <dgm:cxn modelId="{AC82215B-C79A-4944-ABD0-3A1962C8185D}" srcId="{3268A970-7DAD-4651-B538-C238DCF97E24}" destId="{EDE7DDEC-1481-431C-B917-583CD297AD1B}" srcOrd="1" destOrd="0" parTransId="{D82F24F7-2B16-48C5-9415-E62212EDBF47}" sibTransId="{CDB823EE-41C8-45CA-8CA8-14B4598CF819}"/>
    <dgm:cxn modelId="{1BAE615B-04FD-475C-8638-205EFBF77B09}" type="presOf" srcId="{3268A970-7DAD-4651-B538-C238DCF97E24}" destId="{85B1DF5A-6281-4E22-8436-216D76981292}" srcOrd="0" destOrd="0" presId="urn:microsoft.com/office/officeart/2005/8/layout/list1"/>
    <dgm:cxn modelId="{C6AC2D61-B651-4B5D-8EB0-38EB853B7D6D}" srcId="{3268A970-7DAD-4651-B538-C238DCF97E24}" destId="{913BA6AC-D395-4F80-9DC2-CBD696E28CFB}" srcOrd="2" destOrd="0" parTransId="{7AF2B377-C127-4449-AB5B-63B4015DCCCF}" sibTransId="{3A2BE399-475C-44D9-84C8-EFE617CC11DF}"/>
    <dgm:cxn modelId="{ED35ED65-FA54-453C-9827-9CB80EFCC21E}" type="presOf" srcId="{6F30BA0B-F045-44C8-8FC2-FBD134D70428}" destId="{25062CA8-69E3-41A1-A5E7-59C90B847C6A}" srcOrd="0" destOrd="0" presId="urn:microsoft.com/office/officeart/2005/8/layout/list1"/>
    <dgm:cxn modelId="{189C0166-2333-42CD-9D2A-3DA9F849DD98}" srcId="{A28FDFED-7336-4EAE-9F7C-A48C641A60BD}" destId="{7B2BA9A7-F4C6-4ECB-85E6-2EDC808B7F6F}" srcOrd="3" destOrd="0" parTransId="{034757BC-296E-456B-93D4-E797A7E491A8}" sibTransId="{C5BD9604-1077-471A-B613-C6E8EC32CAE1}"/>
    <dgm:cxn modelId="{AD405968-4402-4538-A1A3-4899DB46F290}" srcId="{4CFE9246-53D2-48BF-96EF-9E7CC4EF2B15}" destId="{A28FDFED-7336-4EAE-9F7C-A48C641A60BD}" srcOrd="0" destOrd="0" parTransId="{E03CCF61-0889-4BE5-8C0D-3E291DBEF38D}" sibTransId="{5A74DAF8-003E-40BD-A85A-C673D1BD3822}"/>
    <dgm:cxn modelId="{D3BE9A4A-B663-4415-9842-710DC5ADD3A0}" srcId="{A28FDFED-7336-4EAE-9F7C-A48C641A60BD}" destId="{DD7C1D73-8A62-4110-BB57-D584FFC125AB}" srcOrd="0" destOrd="0" parTransId="{5C3E2F16-903E-447F-8C40-B45B03F81510}" sibTransId="{AB7B5E00-B789-44C7-B282-3EFC8F4438B6}"/>
    <dgm:cxn modelId="{8206574D-C5E0-4F6B-BB46-35528BE8F2F7}" type="presOf" srcId="{DD7C1D73-8A62-4110-BB57-D584FFC125AB}" destId="{E4674887-4E48-4139-89AE-065654E6F3C5}" srcOrd="0" destOrd="0" presId="urn:microsoft.com/office/officeart/2005/8/layout/list1"/>
    <dgm:cxn modelId="{08D8EE4F-E952-4F5F-967E-D0687EB7399D}" type="presOf" srcId="{4CFE9246-53D2-48BF-96EF-9E7CC4EF2B15}" destId="{73F5D586-DFAA-47C6-8FBB-5601A225C3A0}" srcOrd="0" destOrd="0" presId="urn:microsoft.com/office/officeart/2005/8/layout/list1"/>
    <dgm:cxn modelId="{7DE1B181-09B2-4FB3-A3F5-4B71669353CF}" type="presOf" srcId="{D41DB869-1AD6-4467-841E-33FF90564D74}" destId="{E4674887-4E48-4139-89AE-065654E6F3C5}" srcOrd="0" destOrd="1" presId="urn:microsoft.com/office/officeart/2005/8/layout/list1"/>
    <dgm:cxn modelId="{51527C84-550C-459A-9646-645CC04FBB4D}" srcId="{3268A970-7DAD-4651-B538-C238DCF97E24}" destId="{6F30BA0B-F045-44C8-8FC2-FBD134D70428}" srcOrd="0" destOrd="0" parTransId="{D129F8CD-EAB1-451E-9562-77E19561CB39}" sibTransId="{5639215D-4CE6-482F-B488-7F51C8634B14}"/>
    <dgm:cxn modelId="{7D3DCF92-FFC2-40B5-9EEF-2B1E438F51D5}" type="presOf" srcId="{A28FDFED-7336-4EAE-9F7C-A48C641A60BD}" destId="{AF553ACF-F5F9-40DC-AE33-0E895A1FCF69}" srcOrd="0" destOrd="0" presId="urn:microsoft.com/office/officeart/2005/8/layout/list1"/>
    <dgm:cxn modelId="{FC21B09B-C7F9-4840-A3D4-7A3F94DCD79C}" type="presOf" srcId="{A28FDFED-7336-4EAE-9F7C-A48C641A60BD}" destId="{68A0CB2E-ACE0-4C97-B63F-25874AB8C7B7}" srcOrd="1" destOrd="0" presId="urn:microsoft.com/office/officeart/2005/8/layout/list1"/>
    <dgm:cxn modelId="{8F5A739F-05C2-45AA-B32B-F4788260E595}" type="presOf" srcId="{913BA6AC-D395-4F80-9DC2-CBD696E28CFB}" destId="{25062CA8-69E3-41A1-A5E7-59C90B847C6A}" srcOrd="0" destOrd="2" presId="urn:microsoft.com/office/officeart/2005/8/layout/list1"/>
    <dgm:cxn modelId="{281E7EAC-A3A0-4F65-AA90-4980BB83CFE9}" type="presOf" srcId="{3268A970-7DAD-4651-B538-C238DCF97E24}" destId="{3C046A3A-A373-4918-8B31-722BE69BDAC5}" srcOrd="1" destOrd="0" presId="urn:microsoft.com/office/officeart/2005/8/layout/list1"/>
    <dgm:cxn modelId="{E0E190B2-8FE1-47FE-987D-151041198BEB}" type="presOf" srcId="{EDE7DDEC-1481-431C-B917-583CD297AD1B}" destId="{25062CA8-69E3-41A1-A5E7-59C90B847C6A}" srcOrd="0" destOrd="1" presId="urn:microsoft.com/office/officeart/2005/8/layout/list1"/>
    <dgm:cxn modelId="{39DA21BB-8BEB-4337-A055-8EE1F60481A3}" srcId="{A28FDFED-7336-4EAE-9F7C-A48C641A60BD}" destId="{D41DB869-1AD6-4467-841E-33FF90564D74}" srcOrd="1" destOrd="0" parTransId="{E0692219-97AA-40C0-9E9D-168676BC9439}" sibTransId="{E1B3C020-3058-498C-A8EC-EA8982619C2B}"/>
    <dgm:cxn modelId="{5FEA50E7-CF53-4D34-8798-EBE53F8A891F}" srcId="{4CFE9246-53D2-48BF-96EF-9E7CC4EF2B15}" destId="{3268A970-7DAD-4651-B538-C238DCF97E24}" srcOrd="1" destOrd="0" parTransId="{46ED28A6-6F67-4712-B0DF-7C294E5BB0B5}" sibTransId="{5188DCE3-F77A-4C38-90CF-8DABFCEB01A4}"/>
    <dgm:cxn modelId="{38EEB1F3-DD2C-4263-B9B4-7C21D7E21525}" type="presOf" srcId="{6BA1C247-3380-4A0F-8685-256A021357E5}" destId="{E4674887-4E48-4139-89AE-065654E6F3C5}" srcOrd="0" destOrd="2" presId="urn:microsoft.com/office/officeart/2005/8/layout/list1"/>
    <dgm:cxn modelId="{1229D6AD-68EE-4E27-A41B-12B4E89112B9}" type="presParOf" srcId="{73F5D586-DFAA-47C6-8FBB-5601A225C3A0}" destId="{2855AE43-3FE4-4429-B8D9-07040E8C549D}" srcOrd="0" destOrd="0" presId="urn:microsoft.com/office/officeart/2005/8/layout/list1"/>
    <dgm:cxn modelId="{9911CCE9-989B-486F-9B96-3BD9DC387C3B}" type="presParOf" srcId="{2855AE43-3FE4-4429-B8D9-07040E8C549D}" destId="{AF553ACF-F5F9-40DC-AE33-0E895A1FCF69}" srcOrd="0" destOrd="0" presId="urn:microsoft.com/office/officeart/2005/8/layout/list1"/>
    <dgm:cxn modelId="{379A86BD-266A-44F0-992A-992B5809B553}" type="presParOf" srcId="{2855AE43-3FE4-4429-B8D9-07040E8C549D}" destId="{68A0CB2E-ACE0-4C97-B63F-25874AB8C7B7}" srcOrd="1" destOrd="0" presId="urn:microsoft.com/office/officeart/2005/8/layout/list1"/>
    <dgm:cxn modelId="{60C8FF38-9181-42FF-BC5C-7EA6E0BC1085}" type="presParOf" srcId="{73F5D586-DFAA-47C6-8FBB-5601A225C3A0}" destId="{9EDF9A4B-91C0-473C-B87D-F895262DDEC2}" srcOrd="1" destOrd="0" presId="urn:microsoft.com/office/officeart/2005/8/layout/list1"/>
    <dgm:cxn modelId="{F5D2C481-D876-49C7-9E50-977BC91CBEC2}" type="presParOf" srcId="{73F5D586-DFAA-47C6-8FBB-5601A225C3A0}" destId="{E4674887-4E48-4139-89AE-065654E6F3C5}" srcOrd="2" destOrd="0" presId="urn:microsoft.com/office/officeart/2005/8/layout/list1"/>
    <dgm:cxn modelId="{4E73727D-81EF-4E17-B76A-F2F3A2CEE182}" type="presParOf" srcId="{73F5D586-DFAA-47C6-8FBB-5601A225C3A0}" destId="{F25A6B70-4352-4A13-905C-2326545815B2}" srcOrd="3" destOrd="0" presId="urn:microsoft.com/office/officeart/2005/8/layout/list1"/>
    <dgm:cxn modelId="{775DDB58-451F-4E4A-ADD4-F91FCDF6D66E}" type="presParOf" srcId="{73F5D586-DFAA-47C6-8FBB-5601A225C3A0}" destId="{75F5C031-05D6-4DA2-AEAD-0A21015E021A}" srcOrd="4" destOrd="0" presId="urn:microsoft.com/office/officeart/2005/8/layout/list1"/>
    <dgm:cxn modelId="{5D0903FC-C766-46B1-A276-5AA13B6ABEA5}" type="presParOf" srcId="{75F5C031-05D6-4DA2-AEAD-0A21015E021A}" destId="{85B1DF5A-6281-4E22-8436-216D76981292}" srcOrd="0" destOrd="0" presId="urn:microsoft.com/office/officeart/2005/8/layout/list1"/>
    <dgm:cxn modelId="{8C0DB03B-DCB2-47C5-98A6-EE84CAE52235}" type="presParOf" srcId="{75F5C031-05D6-4DA2-AEAD-0A21015E021A}" destId="{3C046A3A-A373-4918-8B31-722BE69BDAC5}" srcOrd="1" destOrd="0" presId="urn:microsoft.com/office/officeart/2005/8/layout/list1"/>
    <dgm:cxn modelId="{EDCC487E-851C-4E45-A7CE-032C5161438D}" type="presParOf" srcId="{73F5D586-DFAA-47C6-8FBB-5601A225C3A0}" destId="{C0351E17-7050-4925-9737-8BF79BDDFFF0}" srcOrd="5" destOrd="0" presId="urn:microsoft.com/office/officeart/2005/8/layout/list1"/>
    <dgm:cxn modelId="{5435346B-F10E-402F-AFD3-5A73F2E5F2AB}" type="presParOf" srcId="{73F5D586-DFAA-47C6-8FBB-5601A225C3A0}" destId="{25062CA8-69E3-41A1-A5E7-59C90B847C6A}"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CFE9246-53D2-48BF-96EF-9E7CC4EF2B15}" type="doc">
      <dgm:prSet loTypeId="urn:microsoft.com/office/officeart/2005/8/layout/list1" loCatId="list" qsTypeId="urn:microsoft.com/office/officeart/2005/8/quickstyle/simple1" qsCatId="simple" csTypeId="urn:microsoft.com/office/officeart/2005/8/colors/accent2_2" csCatId="accent2" phldr="1"/>
      <dgm:spPr/>
      <dgm:t>
        <a:bodyPr/>
        <a:lstStyle/>
        <a:p>
          <a:endParaRPr lang="cs-CZ"/>
        </a:p>
      </dgm:t>
    </dgm:pt>
    <dgm:pt modelId="{A28FDFED-7336-4EAE-9F7C-A48C641A60BD}">
      <dgm:prSet phldrT="[Text]"/>
      <dgm:spPr/>
      <dgm:t>
        <a:bodyPr/>
        <a:lstStyle/>
        <a:p>
          <a:r>
            <a:rPr lang="cs-CZ">
              <a:latin typeface="Gill Sans MT" panose="020B0502020104020203" pitchFamily="34" charset="-18"/>
            </a:rPr>
            <a:t>hmotné</a:t>
          </a:r>
        </a:p>
      </dgm:t>
    </dgm:pt>
    <dgm:pt modelId="{E03CCF61-0889-4BE5-8C0D-3E291DBEF38D}" type="parTrans" cxnId="{AD405968-4402-4538-A1A3-4899DB46F290}">
      <dgm:prSet/>
      <dgm:spPr/>
      <dgm:t>
        <a:bodyPr/>
        <a:lstStyle/>
        <a:p>
          <a:endParaRPr lang="cs-CZ"/>
        </a:p>
      </dgm:t>
    </dgm:pt>
    <dgm:pt modelId="{5A74DAF8-003E-40BD-A85A-C673D1BD3822}" type="sibTrans" cxnId="{AD405968-4402-4538-A1A3-4899DB46F290}">
      <dgm:prSet/>
      <dgm:spPr/>
      <dgm:t>
        <a:bodyPr/>
        <a:lstStyle/>
        <a:p>
          <a:endParaRPr lang="cs-CZ"/>
        </a:p>
      </dgm:t>
    </dgm:pt>
    <dgm:pt modelId="{DD7C1D73-8A62-4110-BB57-D584FFC125AB}">
      <dgm:prSet phldrT="[Text]"/>
      <dgm:spPr/>
      <dgm:t>
        <a:bodyPr/>
        <a:lstStyle/>
        <a:p>
          <a:r>
            <a:rPr lang="cs-CZ">
              <a:latin typeface="Gill Sans MT" panose="020B0502020104020203" pitchFamily="34" charset="-18"/>
            </a:rPr>
            <a:t>dotace a návratné finanční výpomoci</a:t>
          </a:r>
        </a:p>
      </dgm:t>
    </dgm:pt>
    <dgm:pt modelId="{5C3E2F16-903E-447F-8C40-B45B03F81510}" type="parTrans" cxnId="{D3BE9A4A-B663-4415-9842-710DC5ADD3A0}">
      <dgm:prSet/>
      <dgm:spPr/>
      <dgm:t>
        <a:bodyPr/>
        <a:lstStyle/>
        <a:p>
          <a:endParaRPr lang="cs-CZ"/>
        </a:p>
      </dgm:t>
    </dgm:pt>
    <dgm:pt modelId="{AB7B5E00-B789-44C7-B282-3EFC8F4438B6}" type="sibTrans" cxnId="{D3BE9A4A-B663-4415-9842-710DC5ADD3A0}">
      <dgm:prSet/>
      <dgm:spPr/>
      <dgm:t>
        <a:bodyPr/>
        <a:lstStyle/>
        <a:p>
          <a:endParaRPr lang="cs-CZ"/>
        </a:p>
      </dgm:t>
    </dgm:pt>
    <dgm:pt modelId="{6F30BA0B-F045-44C8-8FC2-FBD134D70428}">
      <dgm:prSet phldrT="[Text]"/>
      <dgm:spPr/>
      <dgm:t>
        <a:bodyPr/>
        <a:lstStyle/>
        <a:p>
          <a:r>
            <a:rPr lang="cs-CZ">
              <a:latin typeface="Gill Sans MT" panose="020B0502020104020203" pitchFamily="34" charset="-18"/>
            </a:rPr>
            <a:t>správa dotací = dotační proces</a:t>
          </a:r>
        </a:p>
      </dgm:t>
    </dgm:pt>
    <dgm:pt modelId="{D129F8CD-EAB1-451E-9562-77E19561CB39}" type="parTrans" cxnId="{51527C84-550C-459A-9646-645CC04FBB4D}">
      <dgm:prSet/>
      <dgm:spPr/>
      <dgm:t>
        <a:bodyPr/>
        <a:lstStyle/>
        <a:p>
          <a:endParaRPr lang="cs-CZ"/>
        </a:p>
      </dgm:t>
    </dgm:pt>
    <dgm:pt modelId="{5639215D-4CE6-482F-B488-7F51C8634B14}" type="sibTrans" cxnId="{51527C84-550C-459A-9646-645CC04FBB4D}">
      <dgm:prSet/>
      <dgm:spPr/>
      <dgm:t>
        <a:bodyPr/>
        <a:lstStyle/>
        <a:p>
          <a:endParaRPr lang="cs-CZ"/>
        </a:p>
      </dgm:t>
    </dgm:pt>
    <dgm:pt modelId="{3268A970-7DAD-4651-B538-C238DCF97E24}">
      <dgm:prSet phldrT="[Text]"/>
      <dgm:spPr/>
      <dgm:t>
        <a:bodyPr/>
        <a:lstStyle/>
        <a:p>
          <a:r>
            <a:rPr lang="cs-CZ">
              <a:latin typeface="Gill Sans MT" panose="020B0502020104020203" pitchFamily="34" charset="-18"/>
            </a:rPr>
            <a:t>procesní</a:t>
          </a:r>
        </a:p>
      </dgm:t>
    </dgm:pt>
    <dgm:pt modelId="{5188DCE3-F77A-4C38-90CF-8DABFCEB01A4}" type="sibTrans" cxnId="{5FEA50E7-CF53-4D34-8798-EBE53F8A891F}">
      <dgm:prSet/>
      <dgm:spPr/>
      <dgm:t>
        <a:bodyPr/>
        <a:lstStyle/>
        <a:p>
          <a:endParaRPr lang="cs-CZ"/>
        </a:p>
      </dgm:t>
    </dgm:pt>
    <dgm:pt modelId="{46ED28A6-6F67-4712-B0DF-7C294E5BB0B5}" type="parTrans" cxnId="{5FEA50E7-CF53-4D34-8798-EBE53F8A891F}">
      <dgm:prSet/>
      <dgm:spPr/>
      <dgm:t>
        <a:bodyPr/>
        <a:lstStyle/>
        <a:p>
          <a:endParaRPr lang="cs-CZ"/>
        </a:p>
      </dgm:t>
    </dgm:pt>
    <dgm:pt modelId="{73F5D586-DFAA-47C6-8FBB-5601A225C3A0}" type="pres">
      <dgm:prSet presAssocID="{4CFE9246-53D2-48BF-96EF-9E7CC4EF2B15}" presName="linear" presStyleCnt="0">
        <dgm:presLayoutVars>
          <dgm:dir/>
          <dgm:animLvl val="lvl"/>
          <dgm:resizeHandles val="exact"/>
        </dgm:presLayoutVars>
      </dgm:prSet>
      <dgm:spPr/>
    </dgm:pt>
    <dgm:pt modelId="{2855AE43-3FE4-4429-B8D9-07040E8C549D}" type="pres">
      <dgm:prSet presAssocID="{A28FDFED-7336-4EAE-9F7C-A48C641A60BD}" presName="parentLin" presStyleCnt="0"/>
      <dgm:spPr/>
    </dgm:pt>
    <dgm:pt modelId="{AF553ACF-F5F9-40DC-AE33-0E895A1FCF69}" type="pres">
      <dgm:prSet presAssocID="{A28FDFED-7336-4EAE-9F7C-A48C641A60BD}" presName="parentLeftMargin" presStyleLbl="node1" presStyleIdx="0" presStyleCnt="2"/>
      <dgm:spPr/>
    </dgm:pt>
    <dgm:pt modelId="{68A0CB2E-ACE0-4C97-B63F-25874AB8C7B7}" type="pres">
      <dgm:prSet presAssocID="{A28FDFED-7336-4EAE-9F7C-A48C641A60BD}" presName="parentText" presStyleLbl="node1" presStyleIdx="0" presStyleCnt="2">
        <dgm:presLayoutVars>
          <dgm:chMax val="0"/>
          <dgm:bulletEnabled val="1"/>
        </dgm:presLayoutVars>
      </dgm:prSet>
      <dgm:spPr/>
    </dgm:pt>
    <dgm:pt modelId="{9EDF9A4B-91C0-473C-B87D-F895262DDEC2}" type="pres">
      <dgm:prSet presAssocID="{A28FDFED-7336-4EAE-9F7C-A48C641A60BD}" presName="negativeSpace" presStyleCnt="0"/>
      <dgm:spPr/>
    </dgm:pt>
    <dgm:pt modelId="{E4674887-4E48-4139-89AE-065654E6F3C5}" type="pres">
      <dgm:prSet presAssocID="{A28FDFED-7336-4EAE-9F7C-A48C641A60BD}" presName="childText" presStyleLbl="conFgAcc1" presStyleIdx="0" presStyleCnt="2">
        <dgm:presLayoutVars>
          <dgm:bulletEnabled val="1"/>
        </dgm:presLayoutVars>
      </dgm:prSet>
      <dgm:spPr/>
    </dgm:pt>
    <dgm:pt modelId="{F25A6B70-4352-4A13-905C-2326545815B2}" type="pres">
      <dgm:prSet presAssocID="{5A74DAF8-003E-40BD-A85A-C673D1BD3822}" presName="spaceBetweenRectangles" presStyleCnt="0"/>
      <dgm:spPr/>
    </dgm:pt>
    <dgm:pt modelId="{75F5C031-05D6-4DA2-AEAD-0A21015E021A}" type="pres">
      <dgm:prSet presAssocID="{3268A970-7DAD-4651-B538-C238DCF97E24}" presName="parentLin" presStyleCnt="0"/>
      <dgm:spPr/>
    </dgm:pt>
    <dgm:pt modelId="{85B1DF5A-6281-4E22-8436-216D76981292}" type="pres">
      <dgm:prSet presAssocID="{3268A970-7DAD-4651-B538-C238DCF97E24}" presName="parentLeftMargin" presStyleLbl="node1" presStyleIdx="0" presStyleCnt="2"/>
      <dgm:spPr/>
    </dgm:pt>
    <dgm:pt modelId="{3C046A3A-A373-4918-8B31-722BE69BDAC5}" type="pres">
      <dgm:prSet presAssocID="{3268A970-7DAD-4651-B538-C238DCF97E24}" presName="parentText" presStyleLbl="node1" presStyleIdx="1" presStyleCnt="2">
        <dgm:presLayoutVars>
          <dgm:chMax val="0"/>
          <dgm:bulletEnabled val="1"/>
        </dgm:presLayoutVars>
      </dgm:prSet>
      <dgm:spPr/>
    </dgm:pt>
    <dgm:pt modelId="{C0351E17-7050-4925-9737-8BF79BDDFFF0}" type="pres">
      <dgm:prSet presAssocID="{3268A970-7DAD-4651-B538-C238DCF97E24}" presName="negativeSpace" presStyleCnt="0"/>
      <dgm:spPr/>
    </dgm:pt>
    <dgm:pt modelId="{25062CA8-69E3-41A1-A5E7-59C90B847C6A}" type="pres">
      <dgm:prSet presAssocID="{3268A970-7DAD-4651-B538-C238DCF97E24}" presName="childText" presStyleLbl="conFgAcc1" presStyleIdx="1" presStyleCnt="2">
        <dgm:presLayoutVars>
          <dgm:bulletEnabled val="1"/>
        </dgm:presLayoutVars>
      </dgm:prSet>
      <dgm:spPr/>
    </dgm:pt>
  </dgm:ptLst>
  <dgm:cxnLst>
    <dgm:cxn modelId="{743E0E17-67D4-4AAF-A851-053981EDB189}" type="presOf" srcId="{3268A970-7DAD-4651-B538-C238DCF97E24}" destId="{85B1DF5A-6281-4E22-8436-216D76981292}" srcOrd="0" destOrd="0" presId="urn:microsoft.com/office/officeart/2005/8/layout/list1"/>
    <dgm:cxn modelId="{87F8B23F-BC93-4F75-B6E3-791E8F901FF9}" type="presOf" srcId="{3268A970-7DAD-4651-B538-C238DCF97E24}" destId="{3C046A3A-A373-4918-8B31-722BE69BDAC5}" srcOrd="1" destOrd="0" presId="urn:microsoft.com/office/officeart/2005/8/layout/list1"/>
    <dgm:cxn modelId="{AD405968-4402-4538-A1A3-4899DB46F290}" srcId="{4CFE9246-53D2-48BF-96EF-9E7CC4EF2B15}" destId="{A28FDFED-7336-4EAE-9F7C-A48C641A60BD}" srcOrd="0" destOrd="0" parTransId="{E03CCF61-0889-4BE5-8C0D-3E291DBEF38D}" sibTransId="{5A74DAF8-003E-40BD-A85A-C673D1BD3822}"/>
    <dgm:cxn modelId="{D3BE9A4A-B663-4415-9842-710DC5ADD3A0}" srcId="{A28FDFED-7336-4EAE-9F7C-A48C641A60BD}" destId="{DD7C1D73-8A62-4110-BB57-D584FFC125AB}" srcOrd="0" destOrd="0" parTransId="{5C3E2F16-903E-447F-8C40-B45B03F81510}" sibTransId="{AB7B5E00-B789-44C7-B282-3EFC8F4438B6}"/>
    <dgm:cxn modelId="{14EE774D-BE7A-48F7-B101-BCD4365F96F1}" type="presOf" srcId="{6F30BA0B-F045-44C8-8FC2-FBD134D70428}" destId="{25062CA8-69E3-41A1-A5E7-59C90B847C6A}" srcOrd="0" destOrd="0" presId="urn:microsoft.com/office/officeart/2005/8/layout/list1"/>
    <dgm:cxn modelId="{51527C84-550C-459A-9646-645CC04FBB4D}" srcId="{3268A970-7DAD-4651-B538-C238DCF97E24}" destId="{6F30BA0B-F045-44C8-8FC2-FBD134D70428}" srcOrd="0" destOrd="0" parTransId="{D129F8CD-EAB1-451E-9562-77E19561CB39}" sibTransId="{5639215D-4CE6-482F-B488-7F51C8634B14}"/>
    <dgm:cxn modelId="{77DD7F91-45E5-48AA-9913-98732B3CADFB}" type="presOf" srcId="{4CFE9246-53D2-48BF-96EF-9E7CC4EF2B15}" destId="{73F5D586-DFAA-47C6-8FBB-5601A225C3A0}" srcOrd="0" destOrd="0" presId="urn:microsoft.com/office/officeart/2005/8/layout/list1"/>
    <dgm:cxn modelId="{B917B1B2-0750-4BEF-B61D-AB43D8392501}" type="presOf" srcId="{A28FDFED-7336-4EAE-9F7C-A48C641A60BD}" destId="{AF553ACF-F5F9-40DC-AE33-0E895A1FCF69}" srcOrd="0" destOrd="0" presId="urn:microsoft.com/office/officeart/2005/8/layout/list1"/>
    <dgm:cxn modelId="{5CB09FBE-3F1C-4CC0-9F9D-04CE29E941DD}" type="presOf" srcId="{A28FDFED-7336-4EAE-9F7C-A48C641A60BD}" destId="{68A0CB2E-ACE0-4C97-B63F-25874AB8C7B7}" srcOrd="1" destOrd="0" presId="urn:microsoft.com/office/officeart/2005/8/layout/list1"/>
    <dgm:cxn modelId="{5FEA50E7-CF53-4D34-8798-EBE53F8A891F}" srcId="{4CFE9246-53D2-48BF-96EF-9E7CC4EF2B15}" destId="{3268A970-7DAD-4651-B538-C238DCF97E24}" srcOrd="1" destOrd="0" parTransId="{46ED28A6-6F67-4712-B0DF-7C294E5BB0B5}" sibTransId="{5188DCE3-F77A-4C38-90CF-8DABFCEB01A4}"/>
    <dgm:cxn modelId="{0491A9ED-C850-41F7-BCF2-21A150B093DA}" type="presOf" srcId="{DD7C1D73-8A62-4110-BB57-D584FFC125AB}" destId="{E4674887-4E48-4139-89AE-065654E6F3C5}" srcOrd="0" destOrd="0" presId="urn:microsoft.com/office/officeart/2005/8/layout/list1"/>
    <dgm:cxn modelId="{95A32667-40BF-4D97-98B8-CBE6B2953FA0}" type="presParOf" srcId="{73F5D586-DFAA-47C6-8FBB-5601A225C3A0}" destId="{2855AE43-3FE4-4429-B8D9-07040E8C549D}" srcOrd="0" destOrd="0" presId="urn:microsoft.com/office/officeart/2005/8/layout/list1"/>
    <dgm:cxn modelId="{CEC3EB16-CC6E-4BD5-8654-6115F405ED3E}" type="presParOf" srcId="{2855AE43-3FE4-4429-B8D9-07040E8C549D}" destId="{AF553ACF-F5F9-40DC-AE33-0E895A1FCF69}" srcOrd="0" destOrd="0" presId="urn:microsoft.com/office/officeart/2005/8/layout/list1"/>
    <dgm:cxn modelId="{E0F9A034-9C3D-4CC0-9475-38F88F68BCF7}" type="presParOf" srcId="{2855AE43-3FE4-4429-B8D9-07040E8C549D}" destId="{68A0CB2E-ACE0-4C97-B63F-25874AB8C7B7}" srcOrd="1" destOrd="0" presId="urn:microsoft.com/office/officeart/2005/8/layout/list1"/>
    <dgm:cxn modelId="{D4CD1A7D-3A0F-44A2-B3BB-3D38A7A2F9C9}" type="presParOf" srcId="{73F5D586-DFAA-47C6-8FBB-5601A225C3A0}" destId="{9EDF9A4B-91C0-473C-B87D-F895262DDEC2}" srcOrd="1" destOrd="0" presId="urn:microsoft.com/office/officeart/2005/8/layout/list1"/>
    <dgm:cxn modelId="{E7BCE916-E3B1-4C39-AC3E-5426734A300C}" type="presParOf" srcId="{73F5D586-DFAA-47C6-8FBB-5601A225C3A0}" destId="{E4674887-4E48-4139-89AE-065654E6F3C5}" srcOrd="2" destOrd="0" presId="urn:microsoft.com/office/officeart/2005/8/layout/list1"/>
    <dgm:cxn modelId="{4F09A59E-0AC0-4ADC-9623-A0ADFF1382F4}" type="presParOf" srcId="{73F5D586-DFAA-47C6-8FBB-5601A225C3A0}" destId="{F25A6B70-4352-4A13-905C-2326545815B2}" srcOrd="3" destOrd="0" presId="urn:microsoft.com/office/officeart/2005/8/layout/list1"/>
    <dgm:cxn modelId="{7048DE17-C19B-4A34-8527-070CF2EB9C0F}" type="presParOf" srcId="{73F5D586-DFAA-47C6-8FBB-5601A225C3A0}" destId="{75F5C031-05D6-4DA2-AEAD-0A21015E021A}" srcOrd="4" destOrd="0" presId="urn:microsoft.com/office/officeart/2005/8/layout/list1"/>
    <dgm:cxn modelId="{83BDA076-B3CE-4DCB-A949-ED22867A5A2D}" type="presParOf" srcId="{75F5C031-05D6-4DA2-AEAD-0A21015E021A}" destId="{85B1DF5A-6281-4E22-8436-216D76981292}" srcOrd="0" destOrd="0" presId="urn:microsoft.com/office/officeart/2005/8/layout/list1"/>
    <dgm:cxn modelId="{A7952F42-2428-4270-AD08-614FCDE5B916}" type="presParOf" srcId="{75F5C031-05D6-4DA2-AEAD-0A21015E021A}" destId="{3C046A3A-A373-4918-8B31-722BE69BDAC5}" srcOrd="1" destOrd="0" presId="urn:microsoft.com/office/officeart/2005/8/layout/list1"/>
    <dgm:cxn modelId="{F8CEA8CD-5FA9-481C-B6A5-11105006067F}" type="presParOf" srcId="{73F5D586-DFAA-47C6-8FBB-5601A225C3A0}" destId="{C0351E17-7050-4925-9737-8BF79BDDFFF0}" srcOrd="5" destOrd="0" presId="urn:microsoft.com/office/officeart/2005/8/layout/list1"/>
    <dgm:cxn modelId="{EB1F0B7A-8D98-4101-921B-659EF7102CD7}" type="presParOf" srcId="{73F5D586-DFAA-47C6-8FBB-5601A225C3A0}" destId="{25062CA8-69E3-41A1-A5E7-59C90B847C6A}"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AFF227A-9126-45DD-838A-5A75C14DC06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cs-CZ"/>
        </a:p>
      </dgm:t>
    </dgm:pt>
    <dgm:pt modelId="{2BD52A4E-BD65-4CBE-A271-38BD4EE7C6C9}">
      <dgm:prSet phldrT="[Text]" custT="1"/>
      <dgm:spPr/>
      <dgm:t>
        <a:bodyPr/>
        <a:lstStyle/>
        <a:p>
          <a:r>
            <a:rPr lang="cs-CZ" sz="5400" dirty="0"/>
            <a:t>odvod</a:t>
          </a:r>
        </a:p>
      </dgm:t>
    </dgm:pt>
    <dgm:pt modelId="{01CD5D3A-7E92-4ECF-AFAC-B4A3E0E81112}" type="parTrans" cxnId="{3AB860B4-0CAB-435F-A685-06D8B04D6313}">
      <dgm:prSet/>
      <dgm:spPr/>
      <dgm:t>
        <a:bodyPr/>
        <a:lstStyle/>
        <a:p>
          <a:endParaRPr lang="cs-CZ"/>
        </a:p>
      </dgm:t>
    </dgm:pt>
    <dgm:pt modelId="{307C8285-16B0-4372-B642-2E6C931B4270}" type="sibTrans" cxnId="{3AB860B4-0CAB-435F-A685-06D8B04D6313}">
      <dgm:prSet/>
      <dgm:spPr/>
      <dgm:t>
        <a:bodyPr/>
        <a:lstStyle/>
        <a:p>
          <a:endParaRPr lang="cs-CZ"/>
        </a:p>
      </dgm:t>
    </dgm:pt>
    <dgm:pt modelId="{19568540-FC94-4D13-A65C-620FFF9F235A}">
      <dgm:prSet phldrT="[Text]"/>
      <dgm:spPr/>
      <dgm:t>
        <a:bodyPr/>
        <a:lstStyle/>
        <a:p>
          <a:r>
            <a:rPr lang="cs-CZ" dirty="0"/>
            <a:t>následek za porušení rozpočtové kázně</a:t>
          </a:r>
        </a:p>
      </dgm:t>
    </dgm:pt>
    <dgm:pt modelId="{4077F781-FE48-4B89-91D8-8078EDC32DF0}" type="parTrans" cxnId="{3EBD454B-D5C2-419D-BF0D-DEE391B4045B}">
      <dgm:prSet/>
      <dgm:spPr/>
      <dgm:t>
        <a:bodyPr/>
        <a:lstStyle/>
        <a:p>
          <a:endParaRPr lang="cs-CZ"/>
        </a:p>
      </dgm:t>
    </dgm:pt>
    <dgm:pt modelId="{3217105F-48C4-42C5-B992-222E6C91C51B}" type="sibTrans" cxnId="{3EBD454B-D5C2-419D-BF0D-DEE391B4045B}">
      <dgm:prSet/>
      <dgm:spPr/>
      <dgm:t>
        <a:bodyPr/>
        <a:lstStyle/>
        <a:p>
          <a:endParaRPr lang="cs-CZ"/>
        </a:p>
      </dgm:t>
    </dgm:pt>
    <dgm:pt modelId="{E648416A-EF7B-453E-A885-AF3CE6CD2BF1}">
      <dgm:prSet phldrT="[Text]"/>
      <dgm:spPr/>
      <dgm:t>
        <a:bodyPr/>
        <a:lstStyle/>
        <a:p>
          <a:r>
            <a:rPr lang="cs-CZ" dirty="0"/>
            <a:t>cílem je vrácení prostředků do veřejného rozpočtu</a:t>
          </a:r>
        </a:p>
      </dgm:t>
    </dgm:pt>
    <dgm:pt modelId="{47FDCC6A-E5C4-4BA0-A443-67DB561F1F46}" type="parTrans" cxnId="{12D89392-790F-425B-9B48-983DA8230426}">
      <dgm:prSet/>
      <dgm:spPr/>
      <dgm:t>
        <a:bodyPr/>
        <a:lstStyle/>
        <a:p>
          <a:endParaRPr lang="cs-CZ"/>
        </a:p>
      </dgm:t>
    </dgm:pt>
    <dgm:pt modelId="{A21E011E-2940-4ED1-B630-7E6936761550}" type="sibTrans" cxnId="{12D89392-790F-425B-9B48-983DA8230426}">
      <dgm:prSet/>
      <dgm:spPr/>
      <dgm:t>
        <a:bodyPr/>
        <a:lstStyle/>
        <a:p>
          <a:endParaRPr lang="cs-CZ"/>
        </a:p>
      </dgm:t>
    </dgm:pt>
    <dgm:pt modelId="{C779C355-C479-44A7-A43F-4D5D6D9109AD}">
      <dgm:prSet phldrT="[Text]" custT="1"/>
      <dgm:spPr/>
      <dgm:t>
        <a:bodyPr/>
        <a:lstStyle/>
        <a:p>
          <a:r>
            <a:rPr lang="cs-CZ" sz="5400" dirty="0"/>
            <a:t>penále</a:t>
          </a:r>
        </a:p>
      </dgm:t>
    </dgm:pt>
    <dgm:pt modelId="{1985FD3E-0D04-4093-8CB8-1FBC5810AA4D}" type="parTrans" cxnId="{3E1D551F-D3C0-4684-9C9B-99560616B89E}">
      <dgm:prSet/>
      <dgm:spPr/>
      <dgm:t>
        <a:bodyPr/>
        <a:lstStyle/>
        <a:p>
          <a:endParaRPr lang="cs-CZ"/>
        </a:p>
      </dgm:t>
    </dgm:pt>
    <dgm:pt modelId="{943E1E62-86F5-48D3-9B6C-B63958214C0A}" type="sibTrans" cxnId="{3E1D551F-D3C0-4684-9C9B-99560616B89E}">
      <dgm:prSet/>
      <dgm:spPr/>
      <dgm:t>
        <a:bodyPr/>
        <a:lstStyle/>
        <a:p>
          <a:endParaRPr lang="cs-CZ"/>
        </a:p>
      </dgm:t>
    </dgm:pt>
    <dgm:pt modelId="{F5A576F6-5E6E-45FD-8B02-44B9F68A5D73}">
      <dgm:prSet phldrT="[Text]"/>
      <dgm:spPr/>
      <dgm:t>
        <a:bodyPr/>
        <a:lstStyle/>
        <a:p>
          <a:r>
            <a:rPr lang="cs-CZ" dirty="0"/>
            <a:t>sankce</a:t>
          </a:r>
        </a:p>
      </dgm:t>
    </dgm:pt>
    <dgm:pt modelId="{2930D183-5E53-4659-9D90-A5141DBF0381}" type="parTrans" cxnId="{FD16316C-DB23-4162-A330-1C579EDE0BD1}">
      <dgm:prSet/>
      <dgm:spPr/>
      <dgm:t>
        <a:bodyPr/>
        <a:lstStyle/>
        <a:p>
          <a:endParaRPr lang="cs-CZ"/>
        </a:p>
      </dgm:t>
    </dgm:pt>
    <dgm:pt modelId="{EC30016A-C95D-4C82-84B9-14C3D64EF7C3}" type="sibTrans" cxnId="{FD16316C-DB23-4162-A330-1C579EDE0BD1}">
      <dgm:prSet/>
      <dgm:spPr/>
      <dgm:t>
        <a:bodyPr/>
        <a:lstStyle/>
        <a:p>
          <a:endParaRPr lang="cs-CZ"/>
        </a:p>
      </dgm:t>
    </dgm:pt>
    <dgm:pt modelId="{1D08C5BA-9A88-4E51-B725-A23B20782020}">
      <dgm:prSet phldrT="[Text]"/>
      <dgm:spPr/>
      <dgm:t>
        <a:bodyPr/>
        <a:lstStyle/>
        <a:p>
          <a:r>
            <a:rPr lang="cs-CZ" dirty="0"/>
            <a:t>cílem je potrestání příjemce za porušení povinnosti</a:t>
          </a:r>
        </a:p>
      </dgm:t>
    </dgm:pt>
    <dgm:pt modelId="{8CFF21F3-9ED1-4A0A-B183-DD2CB6501D69}" type="parTrans" cxnId="{6BE05F1D-F055-4DD6-931E-F5528A9C2F2E}">
      <dgm:prSet/>
      <dgm:spPr/>
      <dgm:t>
        <a:bodyPr/>
        <a:lstStyle/>
        <a:p>
          <a:endParaRPr lang="cs-CZ"/>
        </a:p>
      </dgm:t>
    </dgm:pt>
    <dgm:pt modelId="{069322D9-3436-4C1A-9B92-3BF868D39CD6}" type="sibTrans" cxnId="{6BE05F1D-F055-4DD6-931E-F5528A9C2F2E}">
      <dgm:prSet/>
      <dgm:spPr/>
      <dgm:t>
        <a:bodyPr/>
        <a:lstStyle/>
        <a:p>
          <a:endParaRPr lang="cs-CZ"/>
        </a:p>
      </dgm:t>
    </dgm:pt>
    <dgm:pt modelId="{812D5458-AFF3-4F24-B25D-ECCAD099D40A}" type="pres">
      <dgm:prSet presAssocID="{0AFF227A-9126-45DD-838A-5A75C14DC061}" presName="Name0" presStyleCnt="0">
        <dgm:presLayoutVars>
          <dgm:dir/>
          <dgm:animLvl val="lvl"/>
          <dgm:resizeHandles val="exact"/>
        </dgm:presLayoutVars>
      </dgm:prSet>
      <dgm:spPr/>
    </dgm:pt>
    <dgm:pt modelId="{EA706904-4471-4F1B-8C00-6C0B1A23B3F6}" type="pres">
      <dgm:prSet presAssocID="{2BD52A4E-BD65-4CBE-A271-38BD4EE7C6C9}" presName="composite" presStyleCnt="0"/>
      <dgm:spPr/>
    </dgm:pt>
    <dgm:pt modelId="{E4E8FE1D-B08D-47E0-BBAC-DF3520705BF8}" type="pres">
      <dgm:prSet presAssocID="{2BD52A4E-BD65-4CBE-A271-38BD4EE7C6C9}" presName="parTx" presStyleLbl="alignNode1" presStyleIdx="0" presStyleCnt="2">
        <dgm:presLayoutVars>
          <dgm:chMax val="0"/>
          <dgm:chPref val="0"/>
          <dgm:bulletEnabled val="1"/>
        </dgm:presLayoutVars>
      </dgm:prSet>
      <dgm:spPr/>
    </dgm:pt>
    <dgm:pt modelId="{3630AC96-CA4D-4C39-8FB4-11C03BA1B76F}" type="pres">
      <dgm:prSet presAssocID="{2BD52A4E-BD65-4CBE-A271-38BD4EE7C6C9}" presName="desTx" presStyleLbl="alignAccFollowNode1" presStyleIdx="0" presStyleCnt="2">
        <dgm:presLayoutVars>
          <dgm:bulletEnabled val="1"/>
        </dgm:presLayoutVars>
      </dgm:prSet>
      <dgm:spPr/>
    </dgm:pt>
    <dgm:pt modelId="{6D37FEFE-BEDE-461B-99DC-1F7976E9C816}" type="pres">
      <dgm:prSet presAssocID="{307C8285-16B0-4372-B642-2E6C931B4270}" presName="space" presStyleCnt="0"/>
      <dgm:spPr/>
    </dgm:pt>
    <dgm:pt modelId="{86C1BA9F-B57D-462E-8E45-7B6DCFB880CF}" type="pres">
      <dgm:prSet presAssocID="{C779C355-C479-44A7-A43F-4D5D6D9109AD}" presName="composite" presStyleCnt="0"/>
      <dgm:spPr/>
    </dgm:pt>
    <dgm:pt modelId="{13B79F0D-DAA2-483E-8396-083D8FB8833C}" type="pres">
      <dgm:prSet presAssocID="{C779C355-C479-44A7-A43F-4D5D6D9109AD}" presName="parTx" presStyleLbl="alignNode1" presStyleIdx="1" presStyleCnt="2">
        <dgm:presLayoutVars>
          <dgm:chMax val="0"/>
          <dgm:chPref val="0"/>
          <dgm:bulletEnabled val="1"/>
        </dgm:presLayoutVars>
      </dgm:prSet>
      <dgm:spPr/>
    </dgm:pt>
    <dgm:pt modelId="{41D8A877-105E-405B-AD12-E87B064DBB6A}" type="pres">
      <dgm:prSet presAssocID="{C779C355-C479-44A7-A43F-4D5D6D9109AD}" presName="desTx" presStyleLbl="alignAccFollowNode1" presStyleIdx="1" presStyleCnt="2">
        <dgm:presLayoutVars>
          <dgm:bulletEnabled val="1"/>
        </dgm:presLayoutVars>
      </dgm:prSet>
      <dgm:spPr/>
    </dgm:pt>
  </dgm:ptLst>
  <dgm:cxnLst>
    <dgm:cxn modelId="{FE5DA908-4AC2-48D3-BF5B-7ED687164066}" type="presOf" srcId="{19568540-FC94-4D13-A65C-620FFF9F235A}" destId="{3630AC96-CA4D-4C39-8FB4-11C03BA1B76F}" srcOrd="0" destOrd="0" presId="urn:microsoft.com/office/officeart/2005/8/layout/hList1"/>
    <dgm:cxn modelId="{6BE05F1D-F055-4DD6-931E-F5528A9C2F2E}" srcId="{C779C355-C479-44A7-A43F-4D5D6D9109AD}" destId="{1D08C5BA-9A88-4E51-B725-A23B20782020}" srcOrd="1" destOrd="0" parTransId="{8CFF21F3-9ED1-4A0A-B183-DD2CB6501D69}" sibTransId="{069322D9-3436-4C1A-9B92-3BF868D39CD6}"/>
    <dgm:cxn modelId="{3E1D551F-D3C0-4684-9C9B-99560616B89E}" srcId="{0AFF227A-9126-45DD-838A-5A75C14DC061}" destId="{C779C355-C479-44A7-A43F-4D5D6D9109AD}" srcOrd="1" destOrd="0" parTransId="{1985FD3E-0D04-4093-8CB8-1FBC5810AA4D}" sibTransId="{943E1E62-86F5-48D3-9B6C-B63958214C0A}"/>
    <dgm:cxn modelId="{B6D1D828-C2AE-4E24-AC0D-BE523AB0D6FD}" type="presOf" srcId="{2BD52A4E-BD65-4CBE-A271-38BD4EE7C6C9}" destId="{E4E8FE1D-B08D-47E0-BBAC-DF3520705BF8}" srcOrd="0" destOrd="0" presId="urn:microsoft.com/office/officeart/2005/8/layout/hList1"/>
    <dgm:cxn modelId="{3EBD454B-D5C2-419D-BF0D-DEE391B4045B}" srcId="{2BD52A4E-BD65-4CBE-A271-38BD4EE7C6C9}" destId="{19568540-FC94-4D13-A65C-620FFF9F235A}" srcOrd="0" destOrd="0" parTransId="{4077F781-FE48-4B89-91D8-8078EDC32DF0}" sibTransId="{3217105F-48C4-42C5-B992-222E6C91C51B}"/>
    <dgm:cxn modelId="{FD16316C-DB23-4162-A330-1C579EDE0BD1}" srcId="{C779C355-C479-44A7-A43F-4D5D6D9109AD}" destId="{F5A576F6-5E6E-45FD-8B02-44B9F68A5D73}" srcOrd="0" destOrd="0" parTransId="{2930D183-5E53-4659-9D90-A5141DBF0381}" sibTransId="{EC30016A-C95D-4C82-84B9-14C3D64EF7C3}"/>
    <dgm:cxn modelId="{E7EDD972-AD41-4903-9262-0E68D2CA2070}" type="presOf" srcId="{E648416A-EF7B-453E-A885-AF3CE6CD2BF1}" destId="{3630AC96-CA4D-4C39-8FB4-11C03BA1B76F}" srcOrd="0" destOrd="1" presId="urn:microsoft.com/office/officeart/2005/8/layout/hList1"/>
    <dgm:cxn modelId="{8186D354-34C6-48BF-8D51-B5F8E8B935A0}" type="presOf" srcId="{F5A576F6-5E6E-45FD-8B02-44B9F68A5D73}" destId="{41D8A877-105E-405B-AD12-E87B064DBB6A}" srcOrd="0" destOrd="0" presId="urn:microsoft.com/office/officeart/2005/8/layout/hList1"/>
    <dgm:cxn modelId="{ABA4D256-B037-4B81-848C-D2F5F06094AA}" type="presOf" srcId="{0AFF227A-9126-45DD-838A-5A75C14DC061}" destId="{812D5458-AFF3-4F24-B25D-ECCAD099D40A}" srcOrd="0" destOrd="0" presId="urn:microsoft.com/office/officeart/2005/8/layout/hList1"/>
    <dgm:cxn modelId="{12D89392-790F-425B-9B48-983DA8230426}" srcId="{2BD52A4E-BD65-4CBE-A271-38BD4EE7C6C9}" destId="{E648416A-EF7B-453E-A885-AF3CE6CD2BF1}" srcOrd="1" destOrd="0" parTransId="{47FDCC6A-E5C4-4BA0-A443-67DB561F1F46}" sibTransId="{A21E011E-2940-4ED1-B630-7E6936761550}"/>
    <dgm:cxn modelId="{40CEF0AB-7B9A-4D5E-ACD6-47CA91AA4353}" type="presOf" srcId="{C779C355-C479-44A7-A43F-4D5D6D9109AD}" destId="{13B79F0D-DAA2-483E-8396-083D8FB8833C}" srcOrd="0" destOrd="0" presId="urn:microsoft.com/office/officeart/2005/8/layout/hList1"/>
    <dgm:cxn modelId="{3AB860B4-0CAB-435F-A685-06D8B04D6313}" srcId="{0AFF227A-9126-45DD-838A-5A75C14DC061}" destId="{2BD52A4E-BD65-4CBE-A271-38BD4EE7C6C9}" srcOrd="0" destOrd="0" parTransId="{01CD5D3A-7E92-4ECF-AFAC-B4A3E0E81112}" sibTransId="{307C8285-16B0-4372-B642-2E6C931B4270}"/>
    <dgm:cxn modelId="{961115D2-9AFC-4DB6-95F9-F4DC0641A5AA}" type="presOf" srcId="{1D08C5BA-9A88-4E51-B725-A23B20782020}" destId="{41D8A877-105E-405B-AD12-E87B064DBB6A}" srcOrd="0" destOrd="1" presId="urn:microsoft.com/office/officeart/2005/8/layout/hList1"/>
    <dgm:cxn modelId="{7328B0FC-8B8B-475A-AEA9-CED0CD86FAEA}" type="presParOf" srcId="{812D5458-AFF3-4F24-B25D-ECCAD099D40A}" destId="{EA706904-4471-4F1B-8C00-6C0B1A23B3F6}" srcOrd="0" destOrd="0" presId="urn:microsoft.com/office/officeart/2005/8/layout/hList1"/>
    <dgm:cxn modelId="{966AE4A0-E76B-4BC1-B073-E220A060A614}" type="presParOf" srcId="{EA706904-4471-4F1B-8C00-6C0B1A23B3F6}" destId="{E4E8FE1D-B08D-47E0-BBAC-DF3520705BF8}" srcOrd="0" destOrd="0" presId="urn:microsoft.com/office/officeart/2005/8/layout/hList1"/>
    <dgm:cxn modelId="{DFCAA667-6F2D-4394-84DD-240FFB64AE1C}" type="presParOf" srcId="{EA706904-4471-4F1B-8C00-6C0B1A23B3F6}" destId="{3630AC96-CA4D-4C39-8FB4-11C03BA1B76F}" srcOrd="1" destOrd="0" presId="urn:microsoft.com/office/officeart/2005/8/layout/hList1"/>
    <dgm:cxn modelId="{A3EF0D06-8353-4452-8BFB-B6C524D7F167}" type="presParOf" srcId="{812D5458-AFF3-4F24-B25D-ECCAD099D40A}" destId="{6D37FEFE-BEDE-461B-99DC-1F7976E9C816}" srcOrd="1" destOrd="0" presId="urn:microsoft.com/office/officeart/2005/8/layout/hList1"/>
    <dgm:cxn modelId="{BCC606A3-E70C-440A-8A75-F798042D01AA}" type="presParOf" srcId="{812D5458-AFF3-4F24-B25D-ECCAD099D40A}" destId="{86C1BA9F-B57D-462E-8E45-7B6DCFB880CF}" srcOrd="2" destOrd="0" presId="urn:microsoft.com/office/officeart/2005/8/layout/hList1"/>
    <dgm:cxn modelId="{B423C1E4-9241-431C-ADF4-5F6BF6508AFC}" type="presParOf" srcId="{86C1BA9F-B57D-462E-8E45-7B6DCFB880CF}" destId="{13B79F0D-DAA2-483E-8396-083D8FB8833C}" srcOrd="0" destOrd="0" presId="urn:microsoft.com/office/officeart/2005/8/layout/hList1"/>
    <dgm:cxn modelId="{E8879E19-18F6-4CA8-BC74-1F187D8A3E00}" type="presParOf" srcId="{86C1BA9F-B57D-462E-8E45-7B6DCFB880CF}" destId="{41D8A877-105E-405B-AD12-E87B064DBB6A}"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674887-4E48-4139-89AE-065654E6F3C5}">
      <dsp:nvSpPr>
        <dsp:cNvPr id="0" name=""/>
        <dsp:cNvSpPr/>
      </dsp:nvSpPr>
      <dsp:spPr>
        <a:xfrm>
          <a:off x="0" y="329784"/>
          <a:ext cx="10483957" cy="19404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3672" tIns="458216" rIns="813672" bIns="156464" numCol="1" spcCol="1270" anchor="t" anchorCtr="0">
          <a:noAutofit/>
        </a:bodyPr>
        <a:lstStyle/>
        <a:p>
          <a:pPr marL="228600" lvl="1" indent="-228600" algn="l" defTabSz="977900">
            <a:lnSpc>
              <a:spcPct val="90000"/>
            </a:lnSpc>
            <a:spcBef>
              <a:spcPct val="0"/>
            </a:spcBef>
            <a:spcAft>
              <a:spcPct val="15000"/>
            </a:spcAft>
            <a:buChar char="•"/>
          </a:pPr>
          <a:r>
            <a:rPr lang="cs-CZ" sz="2200" kern="1200">
              <a:latin typeface="Gill Sans MT" panose="020B0502020104020203" pitchFamily="34" charset="-18"/>
            </a:rPr>
            <a:t>vymezení dotačního práva</a:t>
          </a:r>
        </a:p>
        <a:p>
          <a:pPr marL="228600" lvl="1" indent="-228600" algn="l" defTabSz="977900">
            <a:lnSpc>
              <a:spcPct val="90000"/>
            </a:lnSpc>
            <a:spcBef>
              <a:spcPct val="0"/>
            </a:spcBef>
            <a:spcAft>
              <a:spcPct val="15000"/>
            </a:spcAft>
            <a:buChar char="•"/>
          </a:pPr>
          <a:r>
            <a:rPr lang="cs-CZ" sz="2200" kern="1200">
              <a:latin typeface="Gill Sans MT" panose="020B0502020104020203" pitchFamily="34" charset="-18"/>
            </a:rPr>
            <a:t>předmět, subjekty a obsah dotačního práva</a:t>
          </a:r>
        </a:p>
        <a:p>
          <a:pPr marL="228600" lvl="1" indent="-228600" algn="l" defTabSz="977900">
            <a:lnSpc>
              <a:spcPct val="90000"/>
            </a:lnSpc>
            <a:spcBef>
              <a:spcPct val="0"/>
            </a:spcBef>
            <a:spcAft>
              <a:spcPct val="15000"/>
            </a:spcAft>
            <a:buChar char="•"/>
          </a:pPr>
          <a:r>
            <a:rPr lang="cs-CZ" sz="2200" kern="1200">
              <a:latin typeface="Gill Sans MT" panose="020B0502020104020203" pitchFamily="34" charset="-18"/>
            </a:rPr>
            <a:t>postavení dotačního práva v systému práva </a:t>
          </a:r>
        </a:p>
        <a:p>
          <a:pPr marL="228600" lvl="1" indent="-228600" algn="l" defTabSz="977900">
            <a:lnSpc>
              <a:spcPct val="90000"/>
            </a:lnSpc>
            <a:spcBef>
              <a:spcPct val="0"/>
            </a:spcBef>
            <a:spcAft>
              <a:spcPct val="15000"/>
            </a:spcAft>
            <a:buChar char="•"/>
          </a:pPr>
          <a:r>
            <a:rPr lang="cs-CZ" sz="2200" kern="1200">
              <a:latin typeface="Gill Sans MT" panose="020B0502020104020203" pitchFamily="34" charset="-18"/>
            </a:rPr>
            <a:t>prameny dotačního práva …</a:t>
          </a:r>
        </a:p>
      </dsp:txBody>
      <dsp:txXfrm>
        <a:off x="0" y="329784"/>
        <a:ext cx="10483957" cy="1940400"/>
      </dsp:txXfrm>
    </dsp:sp>
    <dsp:sp modelId="{68A0CB2E-ACE0-4C97-B63F-25874AB8C7B7}">
      <dsp:nvSpPr>
        <dsp:cNvPr id="0" name=""/>
        <dsp:cNvSpPr/>
      </dsp:nvSpPr>
      <dsp:spPr>
        <a:xfrm>
          <a:off x="524197" y="5064"/>
          <a:ext cx="7338769" cy="6494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7388" tIns="0" rIns="277388" bIns="0" numCol="1" spcCol="1270" anchor="ctr" anchorCtr="0">
          <a:noAutofit/>
        </a:bodyPr>
        <a:lstStyle/>
        <a:p>
          <a:pPr marL="0" lvl="0" indent="0" algn="l" defTabSz="977900">
            <a:lnSpc>
              <a:spcPct val="90000"/>
            </a:lnSpc>
            <a:spcBef>
              <a:spcPct val="0"/>
            </a:spcBef>
            <a:spcAft>
              <a:spcPct val="35000"/>
            </a:spcAft>
            <a:buNone/>
          </a:pPr>
          <a:r>
            <a:rPr lang="cs-CZ" sz="2200" kern="1200">
              <a:latin typeface="Gill Sans MT" panose="020B0502020104020203" pitchFamily="34" charset="-18"/>
            </a:rPr>
            <a:t>obecná část </a:t>
          </a:r>
        </a:p>
      </dsp:txBody>
      <dsp:txXfrm>
        <a:off x="555900" y="36767"/>
        <a:ext cx="7275363" cy="586034"/>
      </dsp:txXfrm>
    </dsp:sp>
    <dsp:sp modelId="{25062CA8-69E3-41A1-A5E7-59C90B847C6A}">
      <dsp:nvSpPr>
        <dsp:cNvPr id="0" name=""/>
        <dsp:cNvSpPr/>
      </dsp:nvSpPr>
      <dsp:spPr>
        <a:xfrm>
          <a:off x="0" y="2713705"/>
          <a:ext cx="10483957" cy="15939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3672" tIns="458216" rIns="813672" bIns="156464" numCol="1" spcCol="1270" anchor="t" anchorCtr="0">
          <a:noAutofit/>
        </a:bodyPr>
        <a:lstStyle/>
        <a:p>
          <a:pPr marL="228600" lvl="1" indent="-228600" algn="l" defTabSz="977900">
            <a:lnSpc>
              <a:spcPct val="90000"/>
            </a:lnSpc>
            <a:spcBef>
              <a:spcPct val="0"/>
            </a:spcBef>
            <a:spcAft>
              <a:spcPct val="15000"/>
            </a:spcAft>
            <a:buChar char="•"/>
          </a:pPr>
          <a:r>
            <a:rPr lang="cs-CZ" sz="2200" kern="1200">
              <a:latin typeface="Gill Sans MT" panose="020B0502020104020203" pitchFamily="34" charset="-18"/>
            </a:rPr>
            <a:t>dotace</a:t>
          </a:r>
        </a:p>
        <a:p>
          <a:pPr marL="228600" lvl="1" indent="-228600" algn="l" defTabSz="977900">
            <a:lnSpc>
              <a:spcPct val="90000"/>
            </a:lnSpc>
            <a:spcBef>
              <a:spcPct val="0"/>
            </a:spcBef>
            <a:spcAft>
              <a:spcPct val="15000"/>
            </a:spcAft>
            <a:buChar char="•"/>
          </a:pPr>
          <a:r>
            <a:rPr lang="cs-CZ" sz="2200" kern="1200">
              <a:latin typeface="Gill Sans MT" panose="020B0502020104020203" pitchFamily="34" charset="-18"/>
            </a:rPr>
            <a:t>návratné finanční výpomoci</a:t>
          </a:r>
        </a:p>
        <a:p>
          <a:pPr marL="228600" lvl="1" indent="-228600" algn="l" defTabSz="977900">
            <a:lnSpc>
              <a:spcPct val="90000"/>
            </a:lnSpc>
            <a:spcBef>
              <a:spcPct val="0"/>
            </a:spcBef>
            <a:spcAft>
              <a:spcPct val="15000"/>
            </a:spcAft>
            <a:buChar char="•"/>
          </a:pPr>
          <a:r>
            <a:rPr lang="cs-CZ" sz="2200" kern="1200" dirty="0">
              <a:latin typeface="Gill Sans MT" panose="020B0502020104020203" pitchFamily="34" charset="-18"/>
            </a:rPr>
            <a:t>správa dotací a návratných finančních výpomocí</a:t>
          </a:r>
        </a:p>
      </dsp:txBody>
      <dsp:txXfrm>
        <a:off x="0" y="2713705"/>
        <a:ext cx="10483957" cy="1593900"/>
      </dsp:txXfrm>
    </dsp:sp>
    <dsp:sp modelId="{3C046A3A-A373-4918-8B31-722BE69BDAC5}">
      <dsp:nvSpPr>
        <dsp:cNvPr id="0" name=""/>
        <dsp:cNvSpPr/>
      </dsp:nvSpPr>
      <dsp:spPr>
        <a:xfrm>
          <a:off x="524197" y="2388985"/>
          <a:ext cx="7338769" cy="6494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7388" tIns="0" rIns="277388" bIns="0" numCol="1" spcCol="1270" anchor="ctr" anchorCtr="0">
          <a:noAutofit/>
        </a:bodyPr>
        <a:lstStyle/>
        <a:p>
          <a:pPr marL="0" lvl="0" indent="0" algn="l" defTabSz="977900">
            <a:lnSpc>
              <a:spcPct val="90000"/>
            </a:lnSpc>
            <a:spcBef>
              <a:spcPct val="0"/>
            </a:spcBef>
            <a:spcAft>
              <a:spcPct val="35000"/>
            </a:spcAft>
            <a:buNone/>
          </a:pPr>
          <a:r>
            <a:rPr lang="cs-CZ" sz="2200" kern="1200">
              <a:latin typeface="Gill Sans MT" panose="020B0502020104020203" pitchFamily="34" charset="-18"/>
            </a:rPr>
            <a:t>zvláštní část</a:t>
          </a:r>
        </a:p>
      </dsp:txBody>
      <dsp:txXfrm>
        <a:off x="555900" y="2420688"/>
        <a:ext cx="7275363" cy="5860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674887-4E48-4139-89AE-065654E6F3C5}">
      <dsp:nvSpPr>
        <dsp:cNvPr id="0" name=""/>
        <dsp:cNvSpPr/>
      </dsp:nvSpPr>
      <dsp:spPr>
        <a:xfrm>
          <a:off x="0" y="517166"/>
          <a:ext cx="10538386" cy="1460812"/>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7896" tIns="728980" rIns="817896" bIns="248920" numCol="1" spcCol="1270" anchor="t" anchorCtr="0">
          <a:noAutofit/>
        </a:bodyPr>
        <a:lstStyle/>
        <a:p>
          <a:pPr marL="285750" lvl="1" indent="-285750" algn="l" defTabSz="1555750">
            <a:lnSpc>
              <a:spcPct val="90000"/>
            </a:lnSpc>
            <a:spcBef>
              <a:spcPct val="0"/>
            </a:spcBef>
            <a:spcAft>
              <a:spcPct val="15000"/>
            </a:spcAft>
            <a:buChar char="•"/>
          </a:pPr>
          <a:r>
            <a:rPr lang="cs-CZ" sz="3500" kern="1200">
              <a:latin typeface="Gill Sans MT" panose="020B0502020104020203" pitchFamily="34" charset="-18"/>
            </a:rPr>
            <a:t>dotace a návratné finanční výpomoci</a:t>
          </a:r>
        </a:p>
      </dsp:txBody>
      <dsp:txXfrm>
        <a:off x="0" y="517166"/>
        <a:ext cx="10538386" cy="1460812"/>
      </dsp:txXfrm>
    </dsp:sp>
    <dsp:sp modelId="{68A0CB2E-ACE0-4C97-B63F-25874AB8C7B7}">
      <dsp:nvSpPr>
        <dsp:cNvPr id="0" name=""/>
        <dsp:cNvSpPr/>
      </dsp:nvSpPr>
      <dsp:spPr>
        <a:xfrm>
          <a:off x="526919" y="566"/>
          <a:ext cx="7376870" cy="10332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828" tIns="0" rIns="278828" bIns="0" numCol="1" spcCol="1270" anchor="ctr" anchorCtr="0">
          <a:noAutofit/>
        </a:bodyPr>
        <a:lstStyle/>
        <a:p>
          <a:pPr marL="0" lvl="0" indent="0" algn="l" defTabSz="1555750">
            <a:lnSpc>
              <a:spcPct val="90000"/>
            </a:lnSpc>
            <a:spcBef>
              <a:spcPct val="0"/>
            </a:spcBef>
            <a:spcAft>
              <a:spcPct val="35000"/>
            </a:spcAft>
            <a:buNone/>
          </a:pPr>
          <a:r>
            <a:rPr lang="cs-CZ" sz="3500" kern="1200">
              <a:latin typeface="Gill Sans MT" panose="020B0502020104020203" pitchFamily="34" charset="-18"/>
            </a:rPr>
            <a:t>hmotné</a:t>
          </a:r>
        </a:p>
      </dsp:txBody>
      <dsp:txXfrm>
        <a:off x="577356" y="51003"/>
        <a:ext cx="7275996" cy="932326"/>
      </dsp:txXfrm>
    </dsp:sp>
    <dsp:sp modelId="{25062CA8-69E3-41A1-A5E7-59C90B847C6A}">
      <dsp:nvSpPr>
        <dsp:cNvPr id="0" name=""/>
        <dsp:cNvSpPr/>
      </dsp:nvSpPr>
      <dsp:spPr>
        <a:xfrm>
          <a:off x="0" y="2683579"/>
          <a:ext cx="10538386" cy="1460812"/>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7896" tIns="728980" rIns="817896" bIns="248920" numCol="1" spcCol="1270" anchor="t" anchorCtr="0">
          <a:noAutofit/>
        </a:bodyPr>
        <a:lstStyle/>
        <a:p>
          <a:pPr marL="285750" lvl="1" indent="-285750" algn="l" defTabSz="1555750">
            <a:lnSpc>
              <a:spcPct val="90000"/>
            </a:lnSpc>
            <a:spcBef>
              <a:spcPct val="0"/>
            </a:spcBef>
            <a:spcAft>
              <a:spcPct val="15000"/>
            </a:spcAft>
            <a:buChar char="•"/>
          </a:pPr>
          <a:r>
            <a:rPr lang="cs-CZ" sz="3500" kern="1200">
              <a:latin typeface="Gill Sans MT" panose="020B0502020104020203" pitchFamily="34" charset="-18"/>
            </a:rPr>
            <a:t>správa dotací = dotační proces</a:t>
          </a:r>
        </a:p>
      </dsp:txBody>
      <dsp:txXfrm>
        <a:off x="0" y="2683579"/>
        <a:ext cx="10538386" cy="1460812"/>
      </dsp:txXfrm>
    </dsp:sp>
    <dsp:sp modelId="{3C046A3A-A373-4918-8B31-722BE69BDAC5}">
      <dsp:nvSpPr>
        <dsp:cNvPr id="0" name=""/>
        <dsp:cNvSpPr/>
      </dsp:nvSpPr>
      <dsp:spPr>
        <a:xfrm>
          <a:off x="526919" y="2166979"/>
          <a:ext cx="7376870" cy="10332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828" tIns="0" rIns="278828" bIns="0" numCol="1" spcCol="1270" anchor="ctr" anchorCtr="0">
          <a:noAutofit/>
        </a:bodyPr>
        <a:lstStyle/>
        <a:p>
          <a:pPr marL="0" lvl="0" indent="0" algn="l" defTabSz="1555750">
            <a:lnSpc>
              <a:spcPct val="90000"/>
            </a:lnSpc>
            <a:spcBef>
              <a:spcPct val="0"/>
            </a:spcBef>
            <a:spcAft>
              <a:spcPct val="35000"/>
            </a:spcAft>
            <a:buNone/>
          </a:pPr>
          <a:r>
            <a:rPr lang="cs-CZ" sz="3500" kern="1200">
              <a:latin typeface="Gill Sans MT" panose="020B0502020104020203" pitchFamily="34" charset="-18"/>
            </a:rPr>
            <a:t>procesní</a:t>
          </a:r>
        </a:p>
      </dsp:txBody>
      <dsp:txXfrm>
        <a:off x="577356" y="2217416"/>
        <a:ext cx="7275996" cy="9323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E8FE1D-B08D-47E0-BBAC-DF3520705BF8}">
      <dsp:nvSpPr>
        <dsp:cNvPr id="0" name=""/>
        <dsp:cNvSpPr/>
      </dsp:nvSpPr>
      <dsp:spPr>
        <a:xfrm>
          <a:off x="51" y="150220"/>
          <a:ext cx="4913783" cy="120822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4048" tIns="219456" rIns="384048" bIns="219456" numCol="1" spcCol="1270" anchor="ctr" anchorCtr="0">
          <a:noAutofit/>
        </a:bodyPr>
        <a:lstStyle/>
        <a:p>
          <a:pPr marL="0" lvl="0" indent="0" algn="ctr" defTabSz="2400300">
            <a:lnSpc>
              <a:spcPct val="90000"/>
            </a:lnSpc>
            <a:spcBef>
              <a:spcPct val="0"/>
            </a:spcBef>
            <a:spcAft>
              <a:spcPct val="35000"/>
            </a:spcAft>
            <a:buNone/>
          </a:pPr>
          <a:r>
            <a:rPr lang="cs-CZ" sz="5400" kern="1200" dirty="0"/>
            <a:t>odvod</a:t>
          </a:r>
        </a:p>
      </dsp:txBody>
      <dsp:txXfrm>
        <a:off x="51" y="150220"/>
        <a:ext cx="4913783" cy="1208222"/>
      </dsp:txXfrm>
    </dsp:sp>
    <dsp:sp modelId="{3630AC96-CA4D-4C39-8FB4-11C03BA1B76F}">
      <dsp:nvSpPr>
        <dsp:cNvPr id="0" name=""/>
        <dsp:cNvSpPr/>
      </dsp:nvSpPr>
      <dsp:spPr>
        <a:xfrm>
          <a:off x="51" y="1358442"/>
          <a:ext cx="4913783" cy="218227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213360" bIns="240030" numCol="1" spcCol="1270" anchor="t" anchorCtr="0">
          <a:noAutofit/>
        </a:bodyPr>
        <a:lstStyle/>
        <a:p>
          <a:pPr marL="285750" lvl="1" indent="-285750" algn="l" defTabSz="1333500">
            <a:lnSpc>
              <a:spcPct val="90000"/>
            </a:lnSpc>
            <a:spcBef>
              <a:spcPct val="0"/>
            </a:spcBef>
            <a:spcAft>
              <a:spcPct val="15000"/>
            </a:spcAft>
            <a:buChar char="•"/>
          </a:pPr>
          <a:r>
            <a:rPr lang="cs-CZ" sz="3000" kern="1200" dirty="0"/>
            <a:t>následek za porušení rozpočtové kázně</a:t>
          </a:r>
        </a:p>
        <a:p>
          <a:pPr marL="285750" lvl="1" indent="-285750" algn="l" defTabSz="1333500">
            <a:lnSpc>
              <a:spcPct val="90000"/>
            </a:lnSpc>
            <a:spcBef>
              <a:spcPct val="0"/>
            </a:spcBef>
            <a:spcAft>
              <a:spcPct val="15000"/>
            </a:spcAft>
            <a:buChar char="•"/>
          </a:pPr>
          <a:r>
            <a:rPr lang="cs-CZ" sz="3000" kern="1200" dirty="0"/>
            <a:t>cílem je vrácení prostředků do veřejného rozpočtu</a:t>
          </a:r>
        </a:p>
      </dsp:txBody>
      <dsp:txXfrm>
        <a:off x="51" y="1358442"/>
        <a:ext cx="4913783" cy="2182275"/>
      </dsp:txXfrm>
    </dsp:sp>
    <dsp:sp modelId="{13B79F0D-DAA2-483E-8396-083D8FB8833C}">
      <dsp:nvSpPr>
        <dsp:cNvPr id="0" name=""/>
        <dsp:cNvSpPr/>
      </dsp:nvSpPr>
      <dsp:spPr>
        <a:xfrm>
          <a:off x="5601764" y="150220"/>
          <a:ext cx="4913783" cy="120822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4048" tIns="219456" rIns="384048" bIns="219456" numCol="1" spcCol="1270" anchor="ctr" anchorCtr="0">
          <a:noAutofit/>
        </a:bodyPr>
        <a:lstStyle/>
        <a:p>
          <a:pPr marL="0" lvl="0" indent="0" algn="ctr" defTabSz="2400300">
            <a:lnSpc>
              <a:spcPct val="90000"/>
            </a:lnSpc>
            <a:spcBef>
              <a:spcPct val="0"/>
            </a:spcBef>
            <a:spcAft>
              <a:spcPct val="35000"/>
            </a:spcAft>
            <a:buNone/>
          </a:pPr>
          <a:r>
            <a:rPr lang="cs-CZ" sz="5400" kern="1200" dirty="0"/>
            <a:t>penále</a:t>
          </a:r>
        </a:p>
      </dsp:txBody>
      <dsp:txXfrm>
        <a:off x="5601764" y="150220"/>
        <a:ext cx="4913783" cy="1208222"/>
      </dsp:txXfrm>
    </dsp:sp>
    <dsp:sp modelId="{41D8A877-105E-405B-AD12-E87B064DBB6A}">
      <dsp:nvSpPr>
        <dsp:cNvPr id="0" name=""/>
        <dsp:cNvSpPr/>
      </dsp:nvSpPr>
      <dsp:spPr>
        <a:xfrm>
          <a:off x="5601764" y="1358442"/>
          <a:ext cx="4913783" cy="218227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213360" bIns="240030" numCol="1" spcCol="1270" anchor="t" anchorCtr="0">
          <a:noAutofit/>
        </a:bodyPr>
        <a:lstStyle/>
        <a:p>
          <a:pPr marL="285750" lvl="1" indent="-285750" algn="l" defTabSz="1333500">
            <a:lnSpc>
              <a:spcPct val="90000"/>
            </a:lnSpc>
            <a:spcBef>
              <a:spcPct val="0"/>
            </a:spcBef>
            <a:spcAft>
              <a:spcPct val="15000"/>
            </a:spcAft>
            <a:buChar char="•"/>
          </a:pPr>
          <a:r>
            <a:rPr lang="cs-CZ" sz="3000" kern="1200" dirty="0"/>
            <a:t>sankce</a:t>
          </a:r>
        </a:p>
        <a:p>
          <a:pPr marL="285750" lvl="1" indent="-285750" algn="l" defTabSz="1333500">
            <a:lnSpc>
              <a:spcPct val="90000"/>
            </a:lnSpc>
            <a:spcBef>
              <a:spcPct val="0"/>
            </a:spcBef>
            <a:spcAft>
              <a:spcPct val="15000"/>
            </a:spcAft>
            <a:buChar char="•"/>
          </a:pPr>
          <a:r>
            <a:rPr lang="cs-CZ" sz="3000" kern="1200" dirty="0"/>
            <a:t>cílem je potrestání příjemce za porušení povinnosti</a:t>
          </a:r>
        </a:p>
      </dsp:txBody>
      <dsp:txXfrm>
        <a:off x="5601764" y="1358442"/>
        <a:ext cx="4913783" cy="218227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859C9F-3063-48BE-BFAC-193F01EA5427}" type="datetimeFigureOut">
              <a:rPr lang="cs-CZ" smtClean="0"/>
              <a:t>06.12.2025</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DD3CA3-1230-4240-9E86-9E440801462F}" type="slidenum">
              <a:rPr lang="cs-CZ" smtClean="0"/>
              <a:t>‹#›</a:t>
            </a:fld>
            <a:endParaRPr lang="cs-CZ"/>
          </a:p>
        </p:txBody>
      </p:sp>
    </p:spTree>
    <p:extLst>
      <p:ext uri="{BB962C8B-B14F-4D97-AF65-F5344CB8AC3E}">
        <p14:creationId xmlns:p14="http://schemas.microsoft.com/office/powerpoint/2010/main" val="2507864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1">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74341F-6859-4C3E-9B49-865479005896}"/>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EA33EA24-ED66-4D62-8405-1817BF60FA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5" name="Zástupný symbol pro zápatí 4">
            <a:extLst>
              <a:ext uri="{FF2B5EF4-FFF2-40B4-BE49-F238E27FC236}">
                <a16:creationId xmlns:a16="http://schemas.microsoft.com/office/drawing/2014/main" id="{24C0F702-A3BA-40DA-8A35-7F47B0482BC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CFC0215-5FA9-48C5-B76A-B863D5CF1FF4}"/>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883181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DF746F-933B-4E12-808E-EB81E8792D28}"/>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29BFF3C3-76F0-4FE0-9A11-723907B1CD87}"/>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0CCE00F3-4A45-489E-9DF1-9D82686A7C1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724D3AA-6A76-4616-9473-6E1C4EFCC4CE}"/>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769874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91C8559A-92D7-4287-A491-CF4CE96BC40D}"/>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02E83513-BAC1-4CE6-92FC-04316D258DB3}"/>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62C437C0-1F8E-49DF-8B84-1684307D4BA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59F3ADA-215C-4F9B-B149-FAE5FAB3945B}"/>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2406307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3FE012-DFAF-491C-9CCE-C9F0F480B732}"/>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853E194C-4BB7-404D-B4F2-EACE5DB1E3C8}"/>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CAA46BFF-1914-476B-8CD1-53EF5C0CE80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4D6B0E8-CE9B-41E6-BE93-B69C7A99AFD9}"/>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26369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4DBAD8-3CC7-4563-971E-4D4F861AA8CF}"/>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B64557EE-42A3-4375-85F6-6946CCFA75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5" name="Zástupný symbol pro zápatí 4">
            <a:extLst>
              <a:ext uri="{FF2B5EF4-FFF2-40B4-BE49-F238E27FC236}">
                <a16:creationId xmlns:a16="http://schemas.microsoft.com/office/drawing/2014/main" id="{8E16B916-0389-4948-A07E-6E45A5C9D58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916C3DA-AB28-4C68-B353-62F210FD8178}"/>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451701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99A55A-1A53-4BBB-8222-A507275CDC61}"/>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0E971D2-D61A-4BC2-846A-58C9BBA54DA4}"/>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86E6C1AC-3A57-4A04-B4D2-47049C28C8F6}"/>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a:extLst>
              <a:ext uri="{FF2B5EF4-FFF2-40B4-BE49-F238E27FC236}">
                <a16:creationId xmlns:a16="http://schemas.microsoft.com/office/drawing/2014/main" id="{CA668CF6-D7A8-4C79-A03B-5EFB11ED66F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F59A8147-2030-4614-A9D5-084AD2C37BC0}"/>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1215136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D4C5A0-7576-46A1-90B3-7F1EEB3B86CF}"/>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FC6BAE4F-A05B-416B-94B0-44965DB266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445693F1-9B8D-4FA8-80E3-2A33E4A319D8}"/>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2F403B9F-F39F-481F-A89E-34C3D6F215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EF32B435-2574-4918-9386-5973458494CC}"/>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8" name="Zástupný symbol pro zápatí 7">
            <a:extLst>
              <a:ext uri="{FF2B5EF4-FFF2-40B4-BE49-F238E27FC236}">
                <a16:creationId xmlns:a16="http://schemas.microsoft.com/office/drawing/2014/main" id="{8085A077-77CF-49DE-9711-09AC7568A65D}"/>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2EAF3D90-4E18-4B4C-B0D9-82A110CDF3ED}"/>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130443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7172A4-F95A-438D-A1A1-2B85A17AC870}"/>
              </a:ext>
            </a:extLst>
          </p:cNvPr>
          <p:cNvSpPr>
            <a:spLocks noGrp="1"/>
          </p:cNvSpPr>
          <p:nvPr>
            <p:ph type="title"/>
          </p:nvPr>
        </p:nvSpPr>
        <p:spPr/>
        <p:txBody>
          <a:bodyPr/>
          <a:lstStyle/>
          <a:p>
            <a:r>
              <a:rPr lang="cs-CZ"/>
              <a:t>Kliknutím lze upravit styl.</a:t>
            </a:r>
          </a:p>
        </p:txBody>
      </p:sp>
      <p:sp>
        <p:nvSpPr>
          <p:cNvPr id="4" name="Zástupný symbol pro zápatí 3">
            <a:extLst>
              <a:ext uri="{FF2B5EF4-FFF2-40B4-BE49-F238E27FC236}">
                <a16:creationId xmlns:a16="http://schemas.microsoft.com/office/drawing/2014/main" id="{8CD59FD6-EDA2-4FCA-8F21-1B81CA663D8D}"/>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23041D52-2C95-446E-98E2-713A64B0B8A2}"/>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024772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842CB126-0867-487F-B98A-C2DA9AB48EF6}"/>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5DD85B3F-B6D1-4D64-9DEB-9503D0E99561}"/>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2864860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2B5BAC-DE39-4C8C-8B48-3067D9CB05FF}"/>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D43488A2-C9EE-4C31-97E7-303B3DB185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4E7DF73C-4085-497E-B813-BFC7195C09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6" name="Zástupný symbol pro zápatí 5">
            <a:extLst>
              <a:ext uri="{FF2B5EF4-FFF2-40B4-BE49-F238E27FC236}">
                <a16:creationId xmlns:a16="http://schemas.microsoft.com/office/drawing/2014/main" id="{25A61BDF-EC78-46A6-8228-29BE72E028D4}"/>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81ECA0E-4D35-43DF-A21F-A7BD9D8EC2A2}"/>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1080563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3DD871-C166-49EF-BCFA-2A0B356ED0C2}"/>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26208F7C-A4C6-4AED-9A7F-B9D40F31A0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p>
        </p:txBody>
      </p:sp>
      <p:sp>
        <p:nvSpPr>
          <p:cNvPr id="4" name="Zástupný text 3">
            <a:extLst>
              <a:ext uri="{FF2B5EF4-FFF2-40B4-BE49-F238E27FC236}">
                <a16:creationId xmlns:a16="http://schemas.microsoft.com/office/drawing/2014/main" id="{622D2138-F5D1-449E-958D-A06C88CF13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6" name="Zástupný symbol pro zápatí 5">
            <a:extLst>
              <a:ext uri="{FF2B5EF4-FFF2-40B4-BE49-F238E27FC236}">
                <a16:creationId xmlns:a16="http://schemas.microsoft.com/office/drawing/2014/main" id="{19CCEF56-3649-428A-932C-2724F333ADC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87A23600-3E42-4B1C-80C8-11B1D947E678}"/>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1465822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765F79AA-9FA1-4859-9A83-5B6C648948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cs-CZ"/>
              <a:t>Kliknutím lze upravit styl.</a:t>
            </a:r>
          </a:p>
        </p:txBody>
      </p:sp>
      <p:sp>
        <p:nvSpPr>
          <p:cNvPr id="3" name="Zástupný text 2">
            <a:extLst>
              <a:ext uri="{FF2B5EF4-FFF2-40B4-BE49-F238E27FC236}">
                <a16:creationId xmlns:a16="http://schemas.microsoft.com/office/drawing/2014/main" id="{764107B8-7111-4D0B-885D-F035ACBEAB56}"/>
              </a:ext>
            </a:extLst>
          </p:cNvPr>
          <p:cNvSpPr>
            <a:spLocks noGrp="1"/>
          </p:cNvSpPr>
          <p:nvPr>
            <p:ph type="body" idx="1"/>
          </p:nvPr>
        </p:nvSpPr>
        <p:spPr>
          <a:xfrm>
            <a:off x="838200" y="1825625"/>
            <a:ext cx="10515600" cy="3690933"/>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3C8CB009-14EF-4507-8073-BDD57CF9BF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400">
                <a:solidFill>
                  <a:schemeClr val="tx1">
                    <a:tint val="75000"/>
                  </a:schemeClr>
                </a:solidFill>
                <a:latin typeface="Gill Sans MT" panose="020B0502020104020203" pitchFamily="34" charset="-18"/>
              </a:defRPr>
            </a:lvl1pPr>
          </a:lstStyle>
          <a:p>
            <a:endParaRPr lang="cs-CZ"/>
          </a:p>
        </p:txBody>
      </p:sp>
      <p:sp>
        <p:nvSpPr>
          <p:cNvPr id="6" name="Zástupný symbol pro číslo snímku 5">
            <a:extLst>
              <a:ext uri="{FF2B5EF4-FFF2-40B4-BE49-F238E27FC236}">
                <a16:creationId xmlns:a16="http://schemas.microsoft.com/office/drawing/2014/main" id="{F7D5DCB5-0FA9-4D4D-9EA2-3A93F3BE61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400">
                <a:solidFill>
                  <a:schemeClr val="tx1">
                    <a:tint val="75000"/>
                  </a:schemeClr>
                </a:solidFill>
                <a:latin typeface="Gill Sans MT" panose="020B0502020104020203" pitchFamily="34" charset="-18"/>
              </a:defRPr>
            </a:lvl1pPr>
          </a:lstStyle>
          <a:p>
            <a:fld id="{55198495-D922-4C84-9C05-B0CB6B9CE971}" type="slidenum">
              <a:rPr lang="cs-CZ" smtClean="0"/>
              <a:pPr/>
              <a:t>‹#›</a:t>
            </a:fld>
            <a:endParaRPr lang="cs-CZ"/>
          </a:p>
        </p:txBody>
      </p:sp>
      <p:sp>
        <p:nvSpPr>
          <p:cNvPr id="7" name="Obdélník 6">
            <a:extLst>
              <a:ext uri="{FF2B5EF4-FFF2-40B4-BE49-F238E27FC236}">
                <a16:creationId xmlns:a16="http://schemas.microsoft.com/office/drawing/2014/main" id="{F413AC6C-3CC2-4395-B1A6-D26662619244}"/>
              </a:ext>
            </a:extLst>
          </p:cNvPr>
          <p:cNvSpPr/>
          <p:nvPr userDrawn="1"/>
        </p:nvSpPr>
        <p:spPr>
          <a:xfrm flipV="1">
            <a:off x="246000" y="5619162"/>
            <a:ext cx="11700000" cy="21600"/>
          </a:xfrm>
          <a:prstGeom prst="rect">
            <a:avLst/>
          </a:prstGeom>
          <a:solidFill>
            <a:srgbClr val="CD1F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Grafický objekt 7">
            <a:extLst>
              <a:ext uri="{FF2B5EF4-FFF2-40B4-BE49-F238E27FC236}">
                <a16:creationId xmlns:a16="http://schemas.microsoft.com/office/drawing/2014/main" id="{9E0545A6-DB51-4E6A-9DEA-5B3EFA0EDB72}"/>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159328" y="5868786"/>
            <a:ext cx="2590276" cy="861164"/>
          </a:xfrm>
          <a:prstGeom prst="rect">
            <a:avLst/>
          </a:prstGeom>
        </p:spPr>
      </p:pic>
    </p:spTree>
    <p:extLst>
      <p:ext uri="{BB962C8B-B14F-4D97-AF65-F5344CB8AC3E}">
        <p14:creationId xmlns:p14="http://schemas.microsoft.com/office/powerpoint/2010/main" val="2019028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100000"/>
        </a:lnSpc>
        <a:spcBef>
          <a:spcPct val="0"/>
        </a:spcBef>
        <a:buNone/>
        <a:defRPr sz="4400" b="1" kern="1200">
          <a:solidFill>
            <a:schemeClr val="tx1"/>
          </a:solidFill>
          <a:latin typeface="Gill Sans MT" panose="020B0502020104020203" pitchFamily="34" charset="-18"/>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a:extLst>
              <a:ext uri="{FF2B5EF4-FFF2-40B4-BE49-F238E27FC236}">
                <a16:creationId xmlns:a16="http://schemas.microsoft.com/office/drawing/2014/main" id="{0B1AA515-C4F5-4F05-9AA0-02923517FDAF}"/>
              </a:ext>
            </a:extLst>
          </p:cNvPr>
          <p:cNvSpPr>
            <a:spLocks noGrp="1"/>
          </p:cNvSpPr>
          <p:nvPr>
            <p:ph type="ctrTitle"/>
          </p:nvPr>
        </p:nvSpPr>
        <p:spPr/>
        <p:txBody>
          <a:bodyPr>
            <a:noAutofit/>
          </a:bodyPr>
          <a:lstStyle/>
          <a:p>
            <a:r>
              <a:rPr lang="cs-CZ" sz="4400"/>
              <a:t>Dotační právo</a:t>
            </a:r>
            <a:endParaRPr lang="en-US" sz="4400" dirty="0"/>
          </a:p>
        </p:txBody>
      </p:sp>
      <p:sp>
        <p:nvSpPr>
          <p:cNvPr id="7" name="Podnadpis 6">
            <a:extLst>
              <a:ext uri="{FF2B5EF4-FFF2-40B4-BE49-F238E27FC236}">
                <a16:creationId xmlns:a16="http://schemas.microsoft.com/office/drawing/2014/main" id="{789D5057-A154-4798-978D-6C9909FC8D3F}"/>
              </a:ext>
            </a:extLst>
          </p:cNvPr>
          <p:cNvSpPr>
            <a:spLocks noGrp="1"/>
          </p:cNvSpPr>
          <p:nvPr>
            <p:ph type="subTitle" idx="1"/>
          </p:nvPr>
        </p:nvSpPr>
        <p:spPr/>
        <p:txBody>
          <a:bodyPr/>
          <a:lstStyle/>
          <a:p>
            <a:endParaRPr lang="en-US" dirty="0"/>
          </a:p>
          <a:p>
            <a:r>
              <a:rPr lang="en-US" dirty="0"/>
              <a:t>Radim Boháč</a:t>
            </a:r>
          </a:p>
          <a:p>
            <a:r>
              <a:rPr lang="cs-CZ" dirty="0"/>
              <a:t>10. prosince </a:t>
            </a:r>
            <a:r>
              <a:rPr lang="en-US" dirty="0"/>
              <a:t>20</a:t>
            </a:r>
            <a:r>
              <a:rPr lang="cs-CZ" dirty="0"/>
              <a:t>25</a:t>
            </a:r>
            <a:endParaRPr lang="en-US" dirty="0"/>
          </a:p>
        </p:txBody>
      </p:sp>
    </p:spTree>
    <p:extLst>
      <p:ext uri="{BB962C8B-B14F-4D97-AF65-F5344CB8AC3E}">
        <p14:creationId xmlns:p14="http://schemas.microsoft.com/office/powerpoint/2010/main" val="4086439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4. Členění dotačního práva</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10</a:t>
            </a:fld>
            <a:endParaRPr lang="cs-CZ"/>
          </a:p>
        </p:txBody>
      </p:sp>
      <p:graphicFrame>
        <p:nvGraphicFramePr>
          <p:cNvPr id="5" name="Diagram 4">
            <a:extLst>
              <a:ext uri="{FF2B5EF4-FFF2-40B4-BE49-F238E27FC236}">
                <a16:creationId xmlns:a16="http://schemas.microsoft.com/office/drawing/2014/main" id="{D87C963C-E003-4AFC-941D-825B133D5CC8}"/>
              </a:ext>
            </a:extLst>
          </p:cNvPr>
          <p:cNvGraphicFramePr/>
          <p:nvPr>
            <p:extLst>
              <p:ext uri="{D42A27DB-BD31-4B8C-83A1-F6EECF244321}">
                <p14:modId xmlns:p14="http://schemas.microsoft.com/office/powerpoint/2010/main" val="1370771536"/>
              </p:ext>
            </p:extLst>
          </p:nvPr>
        </p:nvGraphicFramePr>
        <p:xfrm>
          <a:off x="815414" y="1124744"/>
          <a:ext cx="10483957" cy="43126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8789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4. Členění dotačního práva</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11</a:t>
            </a:fld>
            <a:endParaRPr lang="cs-CZ"/>
          </a:p>
        </p:txBody>
      </p:sp>
      <p:graphicFrame>
        <p:nvGraphicFramePr>
          <p:cNvPr id="17" name="Diagram 16">
            <a:extLst>
              <a:ext uri="{FF2B5EF4-FFF2-40B4-BE49-F238E27FC236}">
                <a16:creationId xmlns:a16="http://schemas.microsoft.com/office/drawing/2014/main" id="{D87C963C-E003-4AFC-941D-825B133D5CC8}"/>
              </a:ext>
            </a:extLst>
          </p:cNvPr>
          <p:cNvGraphicFramePr/>
          <p:nvPr>
            <p:extLst>
              <p:ext uri="{D42A27DB-BD31-4B8C-83A1-F6EECF244321}">
                <p14:modId xmlns:p14="http://schemas.microsoft.com/office/powerpoint/2010/main" val="2630053725"/>
              </p:ext>
            </p:extLst>
          </p:nvPr>
        </p:nvGraphicFramePr>
        <p:xfrm>
          <a:off x="815415" y="1341442"/>
          <a:ext cx="10538386" cy="41449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5932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1" y="15878"/>
            <a:ext cx="10515600" cy="1325563"/>
          </a:xfrm>
        </p:spPr>
        <p:txBody>
          <a:bodyPr/>
          <a:lstStyle/>
          <a:p>
            <a:r>
              <a:rPr lang="cs-CZ"/>
              <a:t>5. Předmět, subjekty a obsah dotačního práva</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endParaRPr lang="cs-CZ" sz="2600"/>
          </a:p>
          <a:p>
            <a:pPr marL="514350" indent="-514350">
              <a:buFont typeface="+mj-lt"/>
              <a:buAutoNum type="alphaUcPeriod"/>
            </a:pPr>
            <a:r>
              <a:rPr lang="cs-CZ" sz="2600"/>
              <a:t>Předmět dotačního práva</a:t>
            </a:r>
          </a:p>
          <a:p>
            <a:pPr marL="514350" indent="-514350">
              <a:buFont typeface="+mj-lt"/>
              <a:buAutoNum type="alphaUcPeriod"/>
            </a:pPr>
            <a:r>
              <a:rPr lang="cs-CZ" sz="2600"/>
              <a:t>Subjekty dotačního práva</a:t>
            </a:r>
          </a:p>
          <a:p>
            <a:pPr marL="514350" indent="-514350">
              <a:buFont typeface="+mj-lt"/>
              <a:buAutoNum type="alphaUcPeriod"/>
            </a:pPr>
            <a:r>
              <a:rPr lang="cs-CZ" sz="2600"/>
              <a:t>Obsah dotačního práva</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12</a:t>
            </a:fld>
            <a:endParaRPr lang="cs-CZ"/>
          </a:p>
        </p:txBody>
      </p:sp>
    </p:spTree>
    <p:extLst>
      <p:ext uri="{BB962C8B-B14F-4D97-AF65-F5344CB8AC3E}">
        <p14:creationId xmlns:p14="http://schemas.microsoft.com/office/powerpoint/2010/main" val="2389425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A. Předmět dotačního práva</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643769"/>
          </a:xfrm>
        </p:spPr>
        <p:txBody>
          <a:bodyPr>
            <a:normAutofit/>
          </a:bodyPr>
          <a:lstStyle/>
          <a:p>
            <a:r>
              <a:rPr lang="cs-CZ" dirty="0"/>
              <a:t>právní úprava transferu veřejných prostředků z veřejných rozpočtů do</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13</a:t>
            </a:fld>
            <a:endParaRPr lang="cs-CZ"/>
          </a:p>
        </p:txBody>
      </p:sp>
      <p:sp>
        <p:nvSpPr>
          <p:cNvPr id="6" name="Šipka: doprava 5">
            <a:extLst>
              <a:ext uri="{FF2B5EF4-FFF2-40B4-BE49-F238E27FC236}">
                <a16:creationId xmlns:a16="http://schemas.microsoft.com/office/drawing/2014/main" id="{E2915223-C587-96B6-0620-91CE9E2EAD3E}"/>
              </a:ext>
            </a:extLst>
          </p:cNvPr>
          <p:cNvSpPr/>
          <p:nvPr/>
        </p:nvSpPr>
        <p:spPr>
          <a:xfrm rot="8892763">
            <a:off x="3651471" y="2264581"/>
            <a:ext cx="2069432" cy="8048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Šipka: doprava 6">
            <a:extLst>
              <a:ext uri="{FF2B5EF4-FFF2-40B4-BE49-F238E27FC236}">
                <a16:creationId xmlns:a16="http://schemas.microsoft.com/office/drawing/2014/main" id="{156156F4-C308-3B3A-5CFE-DA2D069B4CB1}"/>
              </a:ext>
            </a:extLst>
          </p:cNvPr>
          <p:cNvSpPr/>
          <p:nvPr/>
        </p:nvSpPr>
        <p:spPr>
          <a:xfrm rot="1796835">
            <a:off x="6743541" y="2264580"/>
            <a:ext cx="2069432" cy="8048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Zástupný obsah 2">
            <a:extLst>
              <a:ext uri="{FF2B5EF4-FFF2-40B4-BE49-F238E27FC236}">
                <a16:creationId xmlns:a16="http://schemas.microsoft.com/office/drawing/2014/main" id="{63407A62-FCEA-E44C-FFCB-AEDF2339092D}"/>
              </a:ext>
            </a:extLst>
          </p:cNvPr>
          <p:cNvSpPr txBox="1">
            <a:spLocks/>
          </p:cNvSpPr>
          <p:nvPr/>
        </p:nvSpPr>
        <p:spPr>
          <a:xfrm>
            <a:off x="1133501" y="3554125"/>
            <a:ext cx="5387615" cy="6437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cs-CZ" dirty="0"/>
              <a:t>do jiného veřejného rozpočtu</a:t>
            </a:r>
          </a:p>
        </p:txBody>
      </p:sp>
      <p:sp>
        <p:nvSpPr>
          <p:cNvPr id="9" name="Zástupný obsah 2">
            <a:extLst>
              <a:ext uri="{FF2B5EF4-FFF2-40B4-BE49-F238E27FC236}">
                <a16:creationId xmlns:a16="http://schemas.microsoft.com/office/drawing/2014/main" id="{72BA34A5-2D2C-CA2A-1E05-FBE3E9C26DE2}"/>
              </a:ext>
            </a:extLst>
          </p:cNvPr>
          <p:cNvSpPr txBox="1">
            <a:spLocks/>
          </p:cNvSpPr>
          <p:nvPr/>
        </p:nvSpPr>
        <p:spPr>
          <a:xfrm>
            <a:off x="5966185" y="3521790"/>
            <a:ext cx="5387615" cy="6437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cs-CZ" dirty="0"/>
              <a:t>mimo veřejné rozpočty</a:t>
            </a:r>
          </a:p>
        </p:txBody>
      </p:sp>
    </p:spTree>
    <p:extLst>
      <p:ext uri="{BB962C8B-B14F-4D97-AF65-F5344CB8AC3E}">
        <p14:creationId xmlns:p14="http://schemas.microsoft.com/office/powerpoint/2010/main" val="2163405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B. Subjekty dotačního práva</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14</a:t>
            </a:fld>
            <a:endParaRPr lang="cs-CZ"/>
          </a:p>
        </p:txBody>
      </p:sp>
      <p:sp>
        <p:nvSpPr>
          <p:cNvPr id="8" name="TextovéPole 7">
            <a:extLst>
              <a:ext uri="{FF2B5EF4-FFF2-40B4-BE49-F238E27FC236}">
                <a16:creationId xmlns:a16="http://schemas.microsoft.com/office/drawing/2014/main" id="{3884F497-7936-48D8-8064-7B20F469CF23}"/>
              </a:ext>
            </a:extLst>
          </p:cNvPr>
          <p:cNvSpPr txBox="1"/>
          <p:nvPr/>
        </p:nvSpPr>
        <p:spPr>
          <a:xfrm>
            <a:off x="838200" y="1483926"/>
            <a:ext cx="2814638" cy="1479988"/>
          </a:xfrm>
          <a:prstGeom prst="rect">
            <a:avLst/>
          </a:prstGeom>
          <a:solidFill>
            <a:schemeClr val="accent1"/>
          </a:solidFill>
        </p:spPr>
        <p:txBody>
          <a:bodyPr wrap="square" rtlCol="0">
            <a:noAutofit/>
          </a:bodyPr>
          <a:lstStyle/>
          <a:p>
            <a:pPr algn="ctr"/>
            <a:r>
              <a:rPr lang="cs-CZ" sz="4000">
                <a:solidFill>
                  <a:schemeClr val="bg1"/>
                </a:solidFill>
                <a:latin typeface="Gill Sans MT" panose="020B0502020104020203" pitchFamily="34" charset="-18"/>
              </a:rPr>
              <a:t>Poskytovatel dotace</a:t>
            </a:r>
          </a:p>
        </p:txBody>
      </p:sp>
      <p:sp>
        <p:nvSpPr>
          <p:cNvPr id="9" name="TextovéPole 8">
            <a:extLst>
              <a:ext uri="{FF2B5EF4-FFF2-40B4-BE49-F238E27FC236}">
                <a16:creationId xmlns:a16="http://schemas.microsoft.com/office/drawing/2014/main" id="{736E2FBF-F296-4CDD-B335-840B82C927CF}"/>
              </a:ext>
            </a:extLst>
          </p:cNvPr>
          <p:cNvSpPr txBox="1"/>
          <p:nvPr/>
        </p:nvSpPr>
        <p:spPr>
          <a:xfrm>
            <a:off x="5147360" y="1484910"/>
            <a:ext cx="2814638" cy="2039491"/>
          </a:xfrm>
          <a:prstGeom prst="rect">
            <a:avLst/>
          </a:prstGeom>
          <a:solidFill>
            <a:schemeClr val="accent1"/>
          </a:solidFill>
        </p:spPr>
        <p:txBody>
          <a:bodyPr wrap="square" rtlCol="0">
            <a:noAutofit/>
          </a:bodyPr>
          <a:lstStyle/>
          <a:p>
            <a:pPr algn="ctr"/>
            <a:r>
              <a:rPr lang="cs-CZ" sz="4000">
                <a:solidFill>
                  <a:schemeClr val="bg1"/>
                </a:solidFill>
                <a:latin typeface="Gill Sans MT" panose="020B0502020104020203" pitchFamily="34" charset="-18"/>
              </a:rPr>
              <a:t>Žadatel / Příjemce dotace</a:t>
            </a:r>
          </a:p>
        </p:txBody>
      </p:sp>
      <p:cxnSp>
        <p:nvCxnSpPr>
          <p:cNvPr id="11" name="Přímá spojnice se šipkou 10">
            <a:extLst>
              <a:ext uri="{FF2B5EF4-FFF2-40B4-BE49-F238E27FC236}">
                <a16:creationId xmlns:a16="http://schemas.microsoft.com/office/drawing/2014/main" id="{70854942-163C-40C6-9BB4-045C447B280A}"/>
              </a:ext>
            </a:extLst>
          </p:cNvPr>
          <p:cNvCxnSpPr>
            <a:cxnSpLocks/>
          </p:cNvCxnSpPr>
          <p:nvPr/>
        </p:nvCxnSpPr>
        <p:spPr>
          <a:xfrm>
            <a:off x="3652838" y="1483926"/>
            <a:ext cx="1494522"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xtovéPole 11">
            <a:extLst>
              <a:ext uri="{FF2B5EF4-FFF2-40B4-BE49-F238E27FC236}">
                <a16:creationId xmlns:a16="http://schemas.microsoft.com/office/drawing/2014/main" id="{EB08B855-1B2E-4EF8-BE9E-E37CE8451753}"/>
              </a:ext>
            </a:extLst>
          </p:cNvPr>
          <p:cNvSpPr txBox="1"/>
          <p:nvPr/>
        </p:nvSpPr>
        <p:spPr>
          <a:xfrm>
            <a:off x="2733059" y="1038918"/>
            <a:ext cx="3310759" cy="369332"/>
          </a:xfrm>
          <a:prstGeom prst="rect">
            <a:avLst/>
          </a:prstGeom>
          <a:noFill/>
        </p:spPr>
        <p:txBody>
          <a:bodyPr wrap="square" rtlCol="0">
            <a:spAutoFit/>
          </a:bodyPr>
          <a:lstStyle/>
          <a:p>
            <a:pPr algn="ctr"/>
            <a:r>
              <a:rPr lang="cs-CZ">
                <a:latin typeface="Gill Sans MT" panose="020B0502020104020203" pitchFamily="34" charset="-18"/>
              </a:rPr>
              <a:t>peněžní prostředky</a:t>
            </a:r>
          </a:p>
        </p:txBody>
      </p:sp>
      <p:sp>
        <p:nvSpPr>
          <p:cNvPr id="13" name="Zástupný obsah 2">
            <a:extLst>
              <a:ext uri="{FF2B5EF4-FFF2-40B4-BE49-F238E27FC236}">
                <a16:creationId xmlns:a16="http://schemas.microsoft.com/office/drawing/2014/main" id="{11867C1A-9F6B-4CC5-AC02-5CA18EEB2AB8}"/>
              </a:ext>
            </a:extLst>
          </p:cNvPr>
          <p:cNvSpPr>
            <a:spLocks noGrp="1"/>
          </p:cNvSpPr>
          <p:nvPr>
            <p:ph idx="1"/>
          </p:nvPr>
        </p:nvSpPr>
        <p:spPr>
          <a:xfrm>
            <a:off x="838199" y="3145987"/>
            <a:ext cx="3166241" cy="2466529"/>
          </a:xfrm>
        </p:spPr>
        <p:txBody>
          <a:bodyPr>
            <a:normAutofit lnSpcReduction="10000"/>
          </a:bodyPr>
          <a:lstStyle/>
          <a:p>
            <a:r>
              <a:rPr lang="cs-CZ" sz="2600"/>
              <a:t>nadřazený subjekt</a:t>
            </a:r>
          </a:p>
          <a:p>
            <a:r>
              <a:rPr lang="cs-CZ" sz="2600"/>
              <a:t>typicky subjekt finanční správy</a:t>
            </a:r>
          </a:p>
          <a:p>
            <a:r>
              <a:rPr lang="cs-CZ" sz="2600"/>
              <a:t>RP (§ 14 odst. 2)</a:t>
            </a:r>
          </a:p>
          <a:p>
            <a:r>
              <a:rPr lang="cs-CZ" sz="2600"/>
              <a:t>RPÚR (§ 10a odst. 1 písm. a))</a:t>
            </a:r>
          </a:p>
          <a:p>
            <a:endParaRPr lang="cs-CZ" sz="2600"/>
          </a:p>
        </p:txBody>
      </p:sp>
      <p:sp>
        <p:nvSpPr>
          <p:cNvPr id="14" name="Zástupný obsah 2">
            <a:extLst>
              <a:ext uri="{FF2B5EF4-FFF2-40B4-BE49-F238E27FC236}">
                <a16:creationId xmlns:a16="http://schemas.microsoft.com/office/drawing/2014/main" id="{2A842B2B-E788-40D9-8018-BE2D1C46ED2A}"/>
              </a:ext>
            </a:extLst>
          </p:cNvPr>
          <p:cNvSpPr txBox="1">
            <a:spLocks/>
          </p:cNvSpPr>
          <p:nvPr/>
        </p:nvSpPr>
        <p:spPr>
          <a:xfrm>
            <a:off x="5147360" y="3893102"/>
            <a:ext cx="2814638" cy="126264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2600"/>
              <a:t>podřazený subjekt</a:t>
            </a:r>
          </a:p>
          <a:p>
            <a:r>
              <a:rPr lang="cs-CZ" sz="2600"/>
              <a:t>kdokoliv</a:t>
            </a:r>
          </a:p>
          <a:p>
            <a:endParaRPr lang="cs-CZ" sz="2600"/>
          </a:p>
        </p:txBody>
      </p:sp>
      <p:sp>
        <p:nvSpPr>
          <p:cNvPr id="18" name="TextovéPole 17">
            <a:extLst>
              <a:ext uri="{FF2B5EF4-FFF2-40B4-BE49-F238E27FC236}">
                <a16:creationId xmlns:a16="http://schemas.microsoft.com/office/drawing/2014/main" id="{8BDE8932-99AF-45E9-B872-F97A27E61F1A}"/>
              </a:ext>
            </a:extLst>
          </p:cNvPr>
          <p:cNvSpPr txBox="1"/>
          <p:nvPr/>
        </p:nvSpPr>
        <p:spPr>
          <a:xfrm>
            <a:off x="8539164" y="1483926"/>
            <a:ext cx="2814638" cy="833605"/>
          </a:xfrm>
          <a:prstGeom prst="rect">
            <a:avLst/>
          </a:prstGeom>
          <a:solidFill>
            <a:schemeClr val="accent4"/>
          </a:solidFill>
        </p:spPr>
        <p:txBody>
          <a:bodyPr wrap="square" rtlCol="0">
            <a:noAutofit/>
          </a:bodyPr>
          <a:lstStyle/>
          <a:p>
            <a:pPr algn="ctr"/>
            <a:r>
              <a:rPr lang="cs-CZ" sz="4000">
                <a:solidFill>
                  <a:schemeClr val="bg1"/>
                </a:solidFill>
                <a:latin typeface="Gill Sans MT" panose="020B0502020104020203" pitchFamily="34" charset="-18"/>
              </a:rPr>
              <a:t>Ostatní</a:t>
            </a:r>
          </a:p>
        </p:txBody>
      </p:sp>
      <p:sp>
        <p:nvSpPr>
          <p:cNvPr id="19" name="Zástupný obsah 2">
            <a:extLst>
              <a:ext uri="{FF2B5EF4-FFF2-40B4-BE49-F238E27FC236}">
                <a16:creationId xmlns:a16="http://schemas.microsoft.com/office/drawing/2014/main" id="{F3CF3FA0-C519-4F18-BF9B-810618793E35}"/>
              </a:ext>
            </a:extLst>
          </p:cNvPr>
          <p:cNvSpPr txBox="1">
            <a:spLocks/>
          </p:cNvSpPr>
          <p:nvPr/>
        </p:nvSpPr>
        <p:spPr>
          <a:xfrm>
            <a:off x="8539162" y="2669561"/>
            <a:ext cx="2814638" cy="20394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2600"/>
              <a:t>Ministerstvo financí</a:t>
            </a:r>
          </a:p>
          <a:p>
            <a:r>
              <a:rPr lang="cs-CZ" sz="2600"/>
              <a:t>finanční úřady</a:t>
            </a:r>
          </a:p>
          <a:p>
            <a:r>
              <a:rPr lang="cs-CZ" sz="2600"/>
              <a:t>…</a:t>
            </a:r>
          </a:p>
        </p:txBody>
      </p:sp>
    </p:spTree>
    <p:extLst>
      <p:ext uri="{BB962C8B-B14F-4D97-AF65-F5344CB8AC3E}">
        <p14:creationId xmlns:p14="http://schemas.microsoft.com/office/powerpoint/2010/main" val="2940936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C. Obsah dotačního práva</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25676"/>
            <a:ext cx="10515600" cy="4175117"/>
          </a:xfrm>
        </p:spPr>
        <p:txBody>
          <a:bodyPr>
            <a:normAutofit/>
          </a:bodyPr>
          <a:lstStyle/>
          <a:p>
            <a:r>
              <a:rPr lang="cs-CZ" sz="2600" dirty="0"/>
              <a:t>práva, pravomoci a povinnosti</a:t>
            </a:r>
          </a:p>
          <a:p>
            <a:pPr lvl="1"/>
            <a:r>
              <a:rPr lang="cs-CZ" sz="2200" dirty="0"/>
              <a:t>vznikají, mění se a zanikají v souvislosti s finanční činností ve veřejném sektoru související s dotacemi</a:t>
            </a:r>
          </a:p>
          <a:p>
            <a:endParaRPr lang="cs-CZ" sz="2600" dirty="0"/>
          </a:p>
          <a:p>
            <a:r>
              <a:rPr lang="cs-CZ" sz="2600" dirty="0"/>
              <a:t>v rámci dotačního (</a:t>
            </a:r>
            <a:r>
              <a:rPr lang="cs-CZ" sz="2600" dirty="0" err="1"/>
              <a:t>dotačněprávního</a:t>
            </a:r>
            <a:r>
              <a:rPr lang="cs-CZ" sz="2600" dirty="0"/>
              <a:t>) vztahu</a:t>
            </a:r>
          </a:p>
          <a:p>
            <a:endParaRPr lang="cs-CZ" sz="2600" dirty="0"/>
          </a:p>
          <a:p>
            <a:r>
              <a:rPr lang="cs-CZ" sz="2600" dirty="0"/>
              <a:t>v jiných vztazích než v rámci dotačního (</a:t>
            </a:r>
            <a:r>
              <a:rPr lang="cs-CZ" sz="2600" dirty="0" err="1"/>
              <a:t>dotačněprávního</a:t>
            </a:r>
            <a:r>
              <a:rPr lang="cs-CZ" sz="2600" dirty="0"/>
              <a:t>) vztahu</a:t>
            </a:r>
          </a:p>
          <a:p>
            <a:endParaRPr lang="cs-CZ" sz="26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15</a:t>
            </a:fld>
            <a:endParaRPr lang="cs-CZ"/>
          </a:p>
        </p:txBody>
      </p:sp>
    </p:spTree>
    <p:extLst>
      <p:ext uri="{BB962C8B-B14F-4D97-AF65-F5344CB8AC3E}">
        <p14:creationId xmlns:p14="http://schemas.microsoft.com/office/powerpoint/2010/main" val="1279259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6. Správa dotací</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514350" indent="-514350">
              <a:buFont typeface="+mj-lt"/>
              <a:buAutoNum type="alphaUcPeriod"/>
            </a:pPr>
            <a:r>
              <a:rPr lang="cs-CZ" dirty="0">
                <a:solidFill>
                  <a:srgbClr val="000000"/>
                </a:solidFill>
              </a:rPr>
              <a:t>Základní informace</a:t>
            </a:r>
          </a:p>
          <a:p>
            <a:pPr marL="514350" indent="-514350">
              <a:buFont typeface="+mj-lt"/>
              <a:buAutoNum type="alphaUcPeriod"/>
            </a:pPr>
            <a:r>
              <a:rPr lang="cs-CZ" dirty="0">
                <a:solidFill>
                  <a:srgbClr val="000000"/>
                </a:solidFill>
              </a:rPr>
              <a:t>Poskytování dotací</a:t>
            </a:r>
          </a:p>
          <a:p>
            <a:pPr marL="514350" indent="-514350">
              <a:buFont typeface="+mj-lt"/>
              <a:buAutoNum type="alphaUcPeriod"/>
            </a:pPr>
            <a:r>
              <a:rPr lang="cs-CZ" dirty="0">
                <a:solidFill>
                  <a:srgbClr val="000000"/>
                </a:solidFill>
              </a:rPr>
              <a:t>Poskytování dotací podle rozpočtových pravidel</a:t>
            </a:r>
          </a:p>
          <a:p>
            <a:pPr marL="514350" indent="-514350">
              <a:buFont typeface="+mj-lt"/>
              <a:buAutoNum type="alphaUcPeriod"/>
            </a:pPr>
            <a:r>
              <a:rPr lang="cs-CZ" dirty="0">
                <a:solidFill>
                  <a:srgbClr val="000000"/>
                </a:solidFill>
              </a:rPr>
              <a:t>Finanční vypořádání</a:t>
            </a:r>
          </a:p>
          <a:p>
            <a:pPr marL="514350" indent="-514350">
              <a:buFont typeface="+mj-lt"/>
              <a:buAutoNum type="alphaUcPeriod"/>
            </a:pPr>
            <a:r>
              <a:rPr lang="cs-CZ" dirty="0"/>
              <a:t>Porušení povinností při správě dotace</a:t>
            </a:r>
            <a:endParaRPr lang="cs-CZ" dirty="0">
              <a:solidFill>
                <a:srgbClr val="000000"/>
              </a:solidFill>
            </a:endParaRPr>
          </a:p>
          <a:p>
            <a:pPr marL="514350" indent="-514350">
              <a:buFont typeface="+mj-lt"/>
              <a:buAutoNum type="alphaUcPeriod"/>
            </a:pPr>
            <a:endParaRPr lang="cs-CZ" dirty="0">
              <a:solidFill>
                <a:srgbClr val="000000"/>
              </a:solidFill>
            </a:endParaRPr>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16</a:t>
            </a:fld>
            <a:endParaRPr lang="cs-CZ"/>
          </a:p>
        </p:txBody>
      </p:sp>
    </p:spTree>
    <p:extLst>
      <p:ext uri="{BB962C8B-B14F-4D97-AF65-F5344CB8AC3E}">
        <p14:creationId xmlns:p14="http://schemas.microsoft.com/office/powerpoint/2010/main" val="4245810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A. Základní informace</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lnSpcReduction="10000"/>
          </a:bodyPr>
          <a:lstStyle/>
          <a:p>
            <a:r>
              <a:rPr lang="cs-CZ">
                <a:solidFill>
                  <a:srgbClr val="000000"/>
                </a:solidFill>
              </a:rPr>
              <a:t>správa dotací = dotační proces = dotační právo procesní</a:t>
            </a:r>
          </a:p>
          <a:p>
            <a:r>
              <a:rPr lang="cs-CZ">
                <a:solidFill>
                  <a:srgbClr val="000000"/>
                </a:solidFill>
              </a:rPr>
              <a:t>vymezení správy dotací</a:t>
            </a:r>
          </a:p>
          <a:p>
            <a:pPr lvl="1"/>
            <a:r>
              <a:rPr lang="cs-CZ">
                <a:solidFill>
                  <a:srgbClr val="000000"/>
                </a:solidFill>
              </a:rPr>
              <a:t>postup, principy a pravidla pro rozhodování o dotacích, jejich poskytování a vypořádání</a:t>
            </a:r>
          </a:p>
          <a:p>
            <a:r>
              <a:rPr lang="cs-CZ">
                <a:solidFill>
                  <a:srgbClr val="000000"/>
                </a:solidFill>
                <a:cs typeface="Times New Roman" pitchFamily="18" charset="0"/>
              </a:rPr>
              <a:t>cíl</a:t>
            </a:r>
            <a:r>
              <a:rPr lang="cs-CZ" b="1">
                <a:solidFill>
                  <a:srgbClr val="000000"/>
                </a:solidFill>
              </a:rPr>
              <a:t> </a:t>
            </a:r>
            <a:r>
              <a:rPr lang="cs-CZ">
                <a:solidFill>
                  <a:srgbClr val="000000"/>
                </a:solidFill>
              </a:rPr>
              <a:t>správy dotací</a:t>
            </a:r>
          </a:p>
          <a:p>
            <a:pPr lvl="1"/>
            <a:r>
              <a:rPr lang="cs-CZ">
                <a:solidFill>
                  <a:srgbClr val="000000"/>
                </a:solidFill>
              </a:rPr>
              <a:t>rozhodnout o dotaci správně a zabezpečit její poskytnutí a vypořádání</a:t>
            </a:r>
          </a:p>
          <a:p>
            <a:r>
              <a:rPr lang="cs-CZ">
                <a:solidFill>
                  <a:srgbClr val="000000"/>
                </a:solidFill>
              </a:rPr>
              <a:t>procesní režim</a:t>
            </a:r>
          </a:p>
          <a:p>
            <a:pPr lvl="1"/>
            <a:r>
              <a:rPr lang="cs-CZ">
                <a:solidFill>
                  <a:srgbClr val="000000"/>
                </a:solidFill>
              </a:rPr>
              <a:t>rozpočtová pravidla, rozpočtová pravidla územních rozpočtů, zákony </a:t>
            </a:r>
            <a:br>
              <a:rPr lang="cs-CZ">
                <a:solidFill>
                  <a:srgbClr val="000000"/>
                </a:solidFill>
              </a:rPr>
            </a:br>
            <a:r>
              <a:rPr lang="cs-CZ">
                <a:solidFill>
                  <a:srgbClr val="000000"/>
                </a:solidFill>
              </a:rPr>
              <a:t>o státních fondech</a:t>
            </a:r>
          </a:p>
          <a:p>
            <a:pPr lvl="1"/>
            <a:r>
              <a:rPr lang="cs-CZ">
                <a:solidFill>
                  <a:srgbClr val="000000"/>
                </a:solidFill>
              </a:rPr>
              <a:t>subsidiárně správní řád</a:t>
            </a:r>
          </a:p>
          <a:p>
            <a:pPr lvl="2"/>
            <a:r>
              <a:rPr lang="cs-CZ">
                <a:solidFill>
                  <a:srgbClr val="000000"/>
                </a:solidFill>
              </a:rPr>
              <a:t>výjimka – odvody za porušení rozpočtové kázně = daňový řád</a:t>
            </a:r>
          </a:p>
          <a:p>
            <a:pPr>
              <a:buFontTx/>
              <a:buNone/>
            </a:pPr>
            <a:endParaRPr lang="cs-CZ">
              <a:solidFill>
                <a:srgbClr val="000000"/>
              </a:solidFill>
            </a:endParaRPr>
          </a:p>
          <a:p>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17</a:t>
            </a:fld>
            <a:endParaRPr lang="cs-CZ"/>
          </a:p>
        </p:txBody>
      </p:sp>
    </p:spTree>
    <p:extLst>
      <p:ext uri="{BB962C8B-B14F-4D97-AF65-F5344CB8AC3E}">
        <p14:creationId xmlns:p14="http://schemas.microsoft.com/office/powerpoint/2010/main" val="565513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B. Poskytování dotací</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b="1"/>
              <a:t>rozpočtová pravidla</a:t>
            </a:r>
          </a:p>
          <a:p>
            <a:pPr lvl="1"/>
            <a:r>
              <a:rPr lang="cs-CZ"/>
              <a:t>poskytování dotace nebo návratné finanční výpomoci </a:t>
            </a:r>
          </a:p>
          <a:p>
            <a:pPr lvl="2"/>
            <a:r>
              <a:rPr lang="cs-CZ"/>
              <a:t>na základě rozhodnutí (§ 14 a násl. RP) </a:t>
            </a:r>
          </a:p>
          <a:p>
            <a:pPr lvl="2"/>
            <a:r>
              <a:rPr lang="cs-CZ"/>
              <a:t>na základě dohody (§ 17 RP)</a:t>
            </a:r>
          </a:p>
          <a:p>
            <a:endParaRPr lang="cs-CZ"/>
          </a:p>
          <a:p>
            <a:r>
              <a:rPr lang="cs-CZ" b="1"/>
              <a:t>rozpočtová pravidla územních rozpočtů</a:t>
            </a:r>
          </a:p>
          <a:p>
            <a:pPr lvl="1"/>
            <a:r>
              <a:rPr lang="cs-CZ"/>
              <a:t>poskytování dotace nebo návratné finanční výpomoci</a:t>
            </a:r>
          </a:p>
          <a:p>
            <a:pPr lvl="2"/>
            <a:r>
              <a:rPr lang="cs-CZ"/>
              <a:t>na základě veřejnoprávní smlouvy (§ 10a a násl. RPÚR)</a:t>
            </a:r>
          </a:p>
          <a:p>
            <a:endParaRPr lang="cs-CZ" sz="260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18</a:t>
            </a:fld>
            <a:endParaRPr lang="cs-CZ"/>
          </a:p>
        </p:txBody>
      </p:sp>
    </p:spTree>
    <p:extLst>
      <p:ext uri="{BB962C8B-B14F-4D97-AF65-F5344CB8AC3E}">
        <p14:creationId xmlns:p14="http://schemas.microsoft.com/office/powerpoint/2010/main" val="10221181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C. Poskytování dotací podle RP</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sz="2600" dirty="0"/>
              <a:t>poskytovatel dotace (§ 14 odst. 2)</a:t>
            </a:r>
          </a:p>
          <a:p>
            <a:r>
              <a:rPr lang="cs-CZ" sz="2600" dirty="0"/>
              <a:t>žadatel o dotaci / příjemce dotace</a:t>
            </a:r>
          </a:p>
          <a:p>
            <a:pPr lvl="1"/>
            <a:r>
              <a:rPr lang="cs-CZ" sz="2200" dirty="0"/>
              <a:t>pouze žadatel o dotaci je účastníkem řízení o jejím poskytnutí (§ 14i)</a:t>
            </a:r>
          </a:p>
          <a:p>
            <a:pPr lvl="1"/>
            <a:r>
              <a:rPr lang="cs-CZ" sz="2200" dirty="0"/>
              <a:t>u některých dotací nikoliv daňoví nerezidenti (§ 7 odst. 5)</a:t>
            </a:r>
          </a:p>
          <a:p>
            <a:r>
              <a:rPr lang="cs-CZ" sz="2600" dirty="0"/>
              <a:t>náležitosti žádosti a rozhodnutí (§ 14 odst. 3 a 4)</a:t>
            </a:r>
          </a:p>
          <a:p>
            <a:r>
              <a:rPr lang="cs-CZ" sz="2600" dirty="0"/>
              <a:t>rozhodnutí o dotaci (§ 14m)</a:t>
            </a:r>
          </a:p>
          <a:p>
            <a:pPr lvl="1"/>
            <a:r>
              <a:rPr lang="cs-CZ" sz="2200" dirty="0"/>
              <a:t>pozitivní</a:t>
            </a:r>
          </a:p>
          <a:p>
            <a:pPr lvl="1"/>
            <a:r>
              <a:rPr lang="cs-CZ" sz="2200" dirty="0"/>
              <a:t>negativní</a:t>
            </a:r>
          </a:p>
          <a:p>
            <a:pPr lvl="1"/>
            <a:r>
              <a:rPr lang="cs-CZ" sz="2200" dirty="0"/>
              <a:t>částečně pozitivní a částečně negativní</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19</a:t>
            </a:fld>
            <a:endParaRPr lang="cs-CZ"/>
          </a:p>
        </p:txBody>
      </p:sp>
    </p:spTree>
    <p:extLst>
      <p:ext uri="{BB962C8B-B14F-4D97-AF65-F5344CB8AC3E}">
        <p14:creationId xmlns:p14="http://schemas.microsoft.com/office/powerpoint/2010/main" val="1699760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C09696-EC90-49A6-B3F5-944317D2A23A}"/>
              </a:ext>
            </a:extLst>
          </p:cNvPr>
          <p:cNvSpPr>
            <a:spLocks noGrp="1"/>
          </p:cNvSpPr>
          <p:nvPr>
            <p:ph type="title"/>
          </p:nvPr>
        </p:nvSpPr>
        <p:spPr>
          <a:xfrm>
            <a:off x="838200" y="15995"/>
            <a:ext cx="10515600" cy="1325563"/>
          </a:xfrm>
        </p:spPr>
        <p:txBody>
          <a:bodyPr/>
          <a:lstStyle/>
          <a:p>
            <a:r>
              <a:rPr lang="cs-CZ"/>
              <a:t>Osnova</a:t>
            </a:r>
          </a:p>
        </p:txBody>
      </p:sp>
      <p:sp>
        <p:nvSpPr>
          <p:cNvPr id="3" name="Zástupný obsah 2">
            <a:extLst>
              <a:ext uri="{FF2B5EF4-FFF2-40B4-BE49-F238E27FC236}">
                <a16:creationId xmlns:a16="http://schemas.microsoft.com/office/drawing/2014/main" id="{65B522AF-47DF-4E6D-A35F-27E042B628E3}"/>
              </a:ext>
            </a:extLst>
          </p:cNvPr>
          <p:cNvSpPr>
            <a:spLocks noGrp="1"/>
          </p:cNvSpPr>
          <p:nvPr>
            <p:ph idx="1"/>
          </p:nvPr>
        </p:nvSpPr>
        <p:spPr>
          <a:xfrm>
            <a:off x="838200" y="1341559"/>
            <a:ext cx="10515600" cy="4175000"/>
          </a:xfrm>
        </p:spPr>
        <p:txBody>
          <a:bodyPr>
            <a:normAutofit/>
          </a:bodyPr>
          <a:lstStyle/>
          <a:p>
            <a:pPr marL="624078" indent="-514350">
              <a:buFont typeface="+mj-lt"/>
              <a:buAutoNum type="arabicPeriod"/>
              <a:defRPr/>
            </a:pPr>
            <a:r>
              <a:rPr lang="cs-CZ" dirty="0"/>
              <a:t>Dotace</a:t>
            </a:r>
          </a:p>
          <a:p>
            <a:pPr marL="624078" indent="-514350">
              <a:buFont typeface="+mj-lt"/>
              <a:buAutoNum type="arabicPeriod"/>
              <a:defRPr/>
            </a:pPr>
            <a:r>
              <a:rPr lang="cs-CZ" dirty="0"/>
              <a:t>Druhy dotací</a:t>
            </a:r>
          </a:p>
          <a:p>
            <a:pPr marL="624078" indent="-514350">
              <a:buFont typeface="+mj-lt"/>
              <a:buAutoNum type="arabicPeriod"/>
              <a:defRPr/>
            </a:pPr>
            <a:r>
              <a:rPr lang="cs-CZ" dirty="0"/>
              <a:t>Vymezení dotačního práva</a:t>
            </a:r>
          </a:p>
          <a:p>
            <a:pPr marL="624078" indent="-514350">
              <a:buFont typeface="+mj-lt"/>
              <a:buAutoNum type="arabicPeriod"/>
              <a:defRPr/>
            </a:pPr>
            <a:r>
              <a:rPr lang="cs-CZ" dirty="0"/>
              <a:t>Členění dotačního práva</a:t>
            </a:r>
          </a:p>
          <a:p>
            <a:pPr marL="624078" indent="-514350">
              <a:buFont typeface="+mj-lt"/>
              <a:buAutoNum type="arabicPeriod"/>
              <a:defRPr/>
            </a:pPr>
            <a:r>
              <a:rPr lang="cs-CZ" dirty="0"/>
              <a:t>Předmět, subjekty a obsah dotačního práva</a:t>
            </a:r>
          </a:p>
          <a:p>
            <a:pPr marL="624078" indent="-514350">
              <a:buFont typeface="+mj-lt"/>
              <a:buAutoNum type="arabicPeriod"/>
              <a:defRPr/>
            </a:pPr>
            <a:r>
              <a:rPr lang="cs-CZ" dirty="0"/>
              <a:t>Správa dotací</a:t>
            </a:r>
          </a:p>
        </p:txBody>
      </p:sp>
      <p:sp>
        <p:nvSpPr>
          <p:cNvPr id="4" name="Zástupný symbol pro číslo snímku 3">
            <a:extLst>
              <a:ext uri="{FF2B5EF4-FFF2-40B4-BE49-F238E27FC236}">
                <a16:creationId xmlns:a16="http://schemas.microsoft.com/office/drawing/2014/main" id="{ECB91989-BF5E-4C1F-8BF5-5DA9A795E39C}"/>
              </a:ext>
            </a:extLst>
          </p:cNvPr>
          <p:cNvSpPr>
            <a:spLocks noGrp="1"/>
          </p:cNvSpPr>
          <p:nvPr>
            <p:ph type="sldNum" sz="quarter" idx="12"/>
          </p:nvPr>
        </p:nvSpPr>
        <p:spPr/>
        <p:txBody>
          <a:bodyPr/>
          <a:lstStyle/>
          <a:p>
            <a:fld id="{55198495-D922-4C84-9C05-B0CB6B9CE971}" type="slidenum">
              <a:rPr lang="cs-CZ" smtClean="0"/>
              <a:t>2</a:t>
            </a:fld>
            <a:endParaRPr lang="cs-CZ"/>
          </a:p>
        </p:txBody>
      </p:sp>
    </p:spTree>
    <p:extLst>
      <p:ext uri="{BB962C8B-B14F-4D97-AF65-F5344CB8AC3E}">
        <p14:creationId xmlns:p14="http://schemas.microsoft.com/office/powerpoint/2010/main" val="3188188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C. Poskytování dotací podle RP</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b="1" dirty="0"/>
              <a:t>lhůta</a:t>
            </a:r>
            <a:r>
              <a:rPr lang="cs-CZ" dirty="0"/>
              <a:t> pro negativní rozhodnutí </a:t>
            </a:r>
          </a:p>
          <a:p>
            <a:pPr lvl="1"/>
            <a:r>
              <a:rPr lang="cs-CZ" dirty="0"/>
              <a:t>nejpozději do 30 dnů ode dne, kdy poskytovatel vydal veškerá rozhodnutí, kterými jsou peněžní prostředky poskytnuty</a:t>
            </a:r>
          </a:p>
          <a:p>
            <a:r>
              <a:rPr lang="cs-CZ" dirty="0"/>
              <a:t>řízení o dotaci je </a:t>
            </a:r>
            <a:r>
              <a:rPr lang="cs-CZ" b="1" dirty="0"/>
              <a:t>jednoinstanční</a:t>
            </a:r>
            <a:r>
              <a:rPr lang="cs-CZ" dirty="0"/>
              <a:t> (§ 14q odst. 2)</a:t>
            </a:r>
          </a:p>
          <a:p>
            <a:r>
              <a:rPr lang="cs-CZ" b="1" dirty="0"/>
              <a:t>opravné prostředky</a:t>
            </a:r>
          </a:p>
          <a:p>
            <a:pPr lvl="1"/>
            <a:r>
              <a:rPr lang="cs-CZ" dirty="0"/>
              <a:t>řádné vyloučeny </a:t>
            </a:r>
          </a:p>
          <a:p>
            <a:pPr lvl="1"/>
            <a:r>
              <a:rPr lang="cs-CZ" dirty="0"/>
              <a:t>mimořádné vyloučeny</a:t>
            </a:r>
          </a:p>
          <a:p>
            <a:pPr lvl="2"/>
            <a:r>
              <a:rPr lang="cs-CZ" sz="1800" dirty="0"/>
              <a:t>výjimka postup podle § 153 odst. 1 písm. a) správního řádu</a:t>
            </a:r>
          </a:p>
          <a:p>
            <a:r>
              <a:rPr lang="cs-CZ" dirty="0"/>
              <a:t>možnost </a:t>
            </a:r>
            <a:r>
              <a:rPr lang="cs-CZ" b="1" dirty="0"/>
              <a:t>soudního přezkumu </a:t>
            </a:r>
            <a:r>
              <a:rPr lang="cs-CZ" dirty="0"/>
              <a:t>ve správním soudnictví</a:t>
            </a:r>
          </a:p>
          <a:p>
            <a:pPr lvl="1"/>
            <a:endParaRPr lang="cs-CZ" sz="22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20</a:t>
            </a:fld>
            <a:endParaRPr lang="cs-CZ"/>
          </a:p>
        </p:txBody>
      </p:sp>
    </p:spTree>
    <p:extLst>
      <p:ext uri="{BB962C8B-B14F-4D97-AF65-F5344CB8AC3E}">
        <p14:creationId xmlns:p14="http://schemas.microsoft.com/office/powerpoint/2010/main" val="40181527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Rozhodnutí o dotaci podle RP</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b="1" dirty="0"/>
              <a:t>znění § 14 odst. 4 a 5 RP před novelou č. 367/2017 Sb. </a:t>
            </a:r>
          </a:p>
          <a:p>
            <a:pPr marL="457200" lvl="1" indent="0">
              <a:buNone/>
            </a:pPr>
            <a:r>
              <a:rPr lang="cs-CZ" dirty="0"/>
              <a:t>„(4) Vyhoví-li poskytovatel žádosti o poskytnutí dotace nebo návratné finanční výpomoci, vydá písemné rozhodnutí, které obsahuje…</a:t>
            </a:r>
          </a:p>
          <a:p>
            <a:pPr marL="457200" lvl="1" indent="0">
              <a:buNone/>
            </a:pPr>
            <a:r>
              <a:rPr lang="cs-CZ" dirty="0"/>
              <a:t>(5) Na rozhodnutí podle odstavce 4 se nevztahují obecné předpisy o správním řízení</a:t>
            </a:r>
            <a:r>
              <a:rPr lang="cs-CZ" baseline="30000" dirty="0"/>
              <a:t>15)</a:t>
            </a:r>
            <a:r>
              <a:rPr lang="cs-CZ" dirty="0"/>
              <a:t> a je vyloučeno jeho soudní přezkoumání.</a:t>
            </a:r>
            <a:r>
              <a:rPr lang="cs-CZ" baseline="30000" dirty="0"/>
              <a:t>15a)</a:t>
            </a:r>
            <a:r>
              <a:rPr lang="cs-CZ" dirty="0"/>
              <a:t>“</a:t>
            </a:r>
          </a:p>
          <a:p>
            <a:r>
              <a:rPr lang="cs-CZ" b="1" dirty="0"/>
              <a:t>rozhodnutí</a:t>
            </a:r>
          </a:p>
          <a:p>
            <a:pPr lvl="1"/>
            <a:r>
              <a:rPr lang="cs-CZ" dirty="0"/>
              <a:t>pozitivní</a:t>
            </a:r>
          </a:p>
          <a:p>
            <a:pPr lvl="1"/>
            <a:r>
              <a:rPr lang="cs-CZ" dirty="0"/>
              <a:t>negativní</a:t>
            </a:r>
          </a:p>
          <a:p>
            <a:pPr marL="457200" lvl="1" indent="0">
              <a:buNone/>
            </a:pPr>
            <a:endParaRPr lang="cs-CZ" baseline="30000" dirty="0"/>
          </a:p>
          <a:p>
            <a:pPr marL="0" indent="0">
              <a:buNone/>
            </a:pPr>
            <a:endParaRPr lang="cs-CZ" baseline="30000" dirty="0"/>
          </a:p>
          <a:p>
            <a:endParaRPr lang="cs-CZ" sz="26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21</a:t>
            </a:fld>
            <a:endParaRPr lang="cs-CZ"/>
          </a:p>
        </p:txBody>
      </p:sp>
    </p:spTree>
    <p:extLst>
      <p:ext uri="{BB962C8B-B14F-4D97-AF65-F5344CB8AC3E}">
        <p14:creationId xmlns:p14="http://schemas.microsoft.com/office/powerpoint/2010/main" val="36731534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Rozsudek rozšířeného senátu NSS</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lnSpcReduction="10000"/>
          </a:bodyPr>
          <a:lstStyle/>
          <a:p>
            <a:pPr marL="0" indent="0" algn="just">
              <a:buNone/>
            </a:pPr>
            <a:r>
              <a:rPr lang="cs-CZ" dirty="0"/>
              <a:t>čj. 9 </a:t>
            </a:r>
            <a:r>
              <a:rPr lang="cs-CZ" dirty="0" err="1"/>
              <a:t>Ads</a:t>
            </a:r>
            <a:r>
              <a:rPr lang="cs-CZ" dirty="0"/>
              <a:t> 83/2014-46 ze dne 30. 9. 2015</a:t>
            </a:r>
          </a:p>
          <a:p>
            <a:pPr marL="0" indent="0" algn="just">
              <a:buNone/>
            </a:pPr>
            <a:endParaRPr lang="cs-CZ" dirty="0"/>
          </a:p>
          <a:p>
            <a:pPr marL="0" indent="0" algn="just">
              <a:buNone/>
            </a:pPr>
            <a:r>
              <a:rPr lang="cs-CZ" dirty="0"/>
              <a:t>Výluka ze soudního přezkumu dle § 14 odst. 5 zákona č. 218/2000 Sb., o rozpočtových pravidlech, se vztahuje pouze na pozitivní rozhodnutí o poskytnutí dotace dle § 14 odst. 4 zákona o rozpočtových pravidlech.</a:t>
            </a:r>
          </a:p>
          <a:p>
            <a:endParaRPr lang="cs-CZ" dirty="0"/>
          </a:p>
          <a:p>
            <a:pPr marL="0" indent="0">
              <a:buNone/>
            </a:pPr>
            <a:r>
              <a:rPr lang="cs-CZ" dirty="0"/>
              <a:t>Rozhodnutí o neposkytnutí příspěvku na podporu zaměstnávání osob se zdravotním postižením dle § 78 zákona č. 435/2004 Sb., o zaměstnanosti, je plně přezkoumatelné ve správním soudnictví (§ 65 odst. 1 s. ř. s.).</a:t>
            </a:r>
          </a:p>
          <a:p>
            <a:pPr marL="457200" lvl="1" indent="0">
              <a:buNone/>
            </a:pPr>
            <a:endParaRPr lang="cs-CZ" baseline="30000" dirty="0"/>
          </a:p>
          <a:p>
            <a:pPr marL="0" indent="0">
              <a:buNone/>
            </a:pPr>
            <a:endParaRPr lang="cs-CZ" baseline="30000" dirty="0"/>
          </a:p>
          <a:p>
            <a:endParaRPr lang="cs-CZ" sz="26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22</a:t>
            </a:fld>
            <a:endParaRPr lang="cs-CZ"/>
          </a:p>
        </p:txBody>
      </p:sp>
    </p:spTree>
    <p:extLst>
      <p:ext uri="{BB962C8B-B14F-4D97-AF65-F5344CB8AC3E}">
        <p14:creationId xmlns:p14="http://schemas.microsoft.com/office/powerpoint/2010/main" val="11575106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Rozhodnutí o dotaci podle RP</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b="1" dirty="0"/>
              <a:t>znění § 14 odst. 4 a 5 RP po novele č. 367/2017 Sb. </a:t>
            </a:r>
          </a:p>
          <a:p>
            <a:pPr marL="457200" lvl="1" indent="0">
              <a:buNone/>
            </a:pPr>
            <a:r>
              <a:rPr lang="cs-CZ" dirty="0"/>
              <a:t>„(4) Vyhoví-li poskytovatel žádosti o poskytnutí dotace nebo návratné finanční výpomoci, vydá písemné rozhodnutí, které obsahuje…</a:t>
            </a:r>
          </a:p>
          <a:p>
            <a:pPr marL="457200" lvl="1" indent="0">
              <a:buNone/>
            </a:pPr>
            <a:r>
              <a:rPr lang="cs-CZ" dirty="0"/>
              <a:t>(5) </a:t>
            </a:r>
            <a:r>
              <a:rPr lang="cs-CZ" i="1" dirty="0"/>
              <a:t>zrušen</a:t>
            </a:r>
            <a:r>
              <a:rPr lang="cs-CZ" dirty="0"/>
              <a:t>“</a:t>
            </a:r>
          </a:p>
          <a:p>
            <a:r>
              <a:rPr lang="cs-CZ" b="1" dirty="0"/>
              <a:t>znění § 14m odst. 1 </a:t>
            </a:r>
            <a:r>
              <a:rPr lang="cs-CZ" b="1" dirty="0" err="1"/>
              <a:t>RP</a:t>
            </a:r>
            <a:r>
              <a:rPr lang="cs-CZ" b="1" dirty="0"/>
              <a:t> po novele č. 367/2017 Sb. </a:t>
            </a:r>
          </a:p>
          <a:p>
            <a:pPr marL="457200" lvl="1" indent="0">
              <a:buNone/>
            </a:pPr>
            <a:r>
              <a:rPr lang="cs-CZ" sz="2200" dirty="0"/>
              <a:t>(1) Poskytovatel rozhodnutím</a:t>
            </a:r>
          </a:p>
          <a:p>
            <a:pPr marL="457200" lvl="1" indent="0">
              <a:buNone/>
            </a:pPr>
            <a:r>
              <a:rPr lang="cs-CZ" sz="2200" dirty="0"/>
              <a:t>a) zcela poskytne dotaci nebo návratnou finanční výpomoc,</a:t>
            </a:r>
          </a:p>
          <a:p>
            <a:pPr marL="457200" lvl="1" indent="0">
              <a:buNone/>
            </a:pPr>
            <a:r>
              <a:rPr lang="cs-CZ" sz="2200" dirty="0"/>
              <a:t>b) zcela zamítne žádost o poskytnutí dotace nebo návratné finanční výpomoci, nebo</a:t>
            </a:r>
          </a:p>
          <a:p>
            <a:pPr marL="457200" lvl="1" indent="0">
              <a:buNone/>
            </a:pPr>
            <a:r>
              <a:rPr lang="cs-CZ" sz="2200" dirty="0"/>
              <a:t>c) dotaci nebo návratnou finanční výpomoc zčásti poskytne a zároveň žádost ve zbytku zamítne.</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23</a:t>
            </a:fld>
            <a:endParaRPr lang="cs-CZ"/>
          </a:p>
        </p:txBody>
      </p:sp>
    </p:spTree>
    <p:extLst>
      <p:ext uri="{BB962C8B-B14F-4D97-AF65-F5344CB8AC3E}">
        <p14:creationId xmlns:p14="http://schemas.microsoft.com/office/powerpoint/2010/main" val="40769920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D. Finanční vypořádání</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sz="2600" dirty="0"/>
              <a:t>u dotací předběžných a průběžných</a:t>
            </a:r>
          </a:p>
          <a:p>
            <a:endParaRPr lang="cs-CZ" sz="2600" dirty="0"/>
          </a:p>
          <a:p>
            <a:r>
              <a:rPr lang="cs-CZ" sz="2600" dirty="0"/>
              <a:t>finanční vypořádání = předání přehledu o čerpání a použití peněžních prostředků včetně komentáře a vrácení nepoužitých peněžních prostředků</a:t>
            </a:r>
          </a:p>
          <a:p>
            <a:endParaRPr lang="cs-CZ" sz="2600" dirty="0"/>
          </a:p>
          <a:p>
            <a:r>
              <a:rPr lang="cs-CZ" sz="2600" dirty="0"/>
              <a:t>finanční vypořádání s příslušným rozpočtem</a:t>
            </a:r>
          </a:p>
          <a:p>
            <a:pPr lvl="1"/>
            <a:r>
              <a:rPr lang="cs-CZ" sz="2200" dirty="0"/>
              <a:t>vyhláška č.  433/2024 Sb., </a:t>
            </a:r>
            <a:r>
              <a:rPr lang="cs-CZ" dirty="0"/>
              <a:t>o zásadách a lhůtách finančního vypořádání vztahů se státním rozpočtem, státními finančními aktivy a Národním fondem (vyhláška o finančním vypořádání)</a:t>
            </a:r>
          </a:p>
          <a:p>
            <a:pPr lvl="1"/>
            <a:endParaRPr lang="cs-CZ" sz="22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24</a:t>
            </a:fld>
            <a:endParaRPr lang="cs-CZ"/>
          </a:p>
        </p:txBody>
      </p:sp>
    </p:spTree>
    <p:extLst>
      <p:ext uri="{BB962C8B-B14F-4D97-AF65-F5344CB8AC3E}">
        <p14:creationId xmlns:p14="http://schemas.microsoft.com/office/powerpoint/2010/main" val="30779783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670628" cy="1325563"/>
          </a:xfrm>
        </p:spPr>
        <p:txBody>
          <a:bodyPr/>
          <a:lstStyle/>
          <a:p>
            <a:r>
              <a:rPr lang="cs-CZ" dirty="0"/>
              <a:t>E. Porušení povinností při správě dotace</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857250" indent="-857250">
              <a:buFont typeface="+mj-lt"/>
              <a:buAutoNum type="romanUcPeriod"/>
            </a:pPr>
            <a:r>
              <a:rPr lang="cs-CZ" sz="3600" dirty="0"/>
              <a:t>Odvod za porušení rozpočtové kázně</a:t>
            </a:r>
          </a:p>
          <a:p>
            <a:pPr marL="857250" indent="-857250">
              <a:buFont typeface="+mj-lt"/>
              <a:buAutoNum type="romanUcPeriod"/>
            </a:pPr>
            <a:r>
              <a:rPr lang="cs-CZ" sz="3600" dirty="0"/>
              <a:t>Nevyplacení dotace</a:t>
            </a:r>
          </a:p>
          <a:p>
            <a:pPr marL="857250" indent="-857250">
              <a:buFont typeface="+mj-lt"/>
              <a:buAutoNum type="romanUcPeriod"/>
            </a:pPr>
            <a:r>
              <a:rPr lang="cs-CZ" sz="3600" dirty="0"/>
              <a:t>Opatření k nápravě nebo vrácení dotace</a:t>
            </a:r>
          </a:p>
          <a:p>
            <a:pPr marL="857250" indent="-857250">
              <a:buFont typeface="+mj-lt"/>
              <a:buAutoNum type="romanUcPeriod"/>
            </a:pPr>
            <a:r>
              <a:rPr lang="cs-CZ" sz="3600" dirty="0"/>
              <a:t>Odnětí dotace</a:t>
            </a:r>
          </a:p>
          <a:p>
            <a:endParaRPr lang="cs-CZ" sz="18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25</a:t>
            </a:fld>
            <a:endParaRPr lang="cs-CZ"/>
          </a:p>
        </p:txBody>
      </p:sp>
    </p:spTree>
    <p:extLst>
      <p:ext uri="{BB962C8B-B14F-4D97-AF65-F5344CB8AC3E}">
        <p14:creationId xmlns:p14="http://schemas.microsoft.com/office/powerpoint/2010/main" val="40622287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670628" cy="1325563"/>
          </a:xfrm>
        </p:spPr>
        <p:txBody>
          <a:bodyPr/>
          <a:lstStyle/>
          <a:p>
            <a:r>
              <a:rPr lang="cs-CZ" dirty="0"/>
              <a:t>I. Odvod za porušení rozpočtové kázně</a:t>
            </a:r>
          </a:p>
        </p:txBody>
      </p:sp>
      <p:graphicFrame>
        <p:nvGraphicFramePr>
          <p:cNvPr id="12" name="Zástupný obsah 11">
            <a:extLst>
              <a:ext uri="{FF2B5EF4-FFF2-40B4-BE49-F238E27FC236}">
                <a16:creationId xmlns:a16="http://schemas.microsoft.com/office/drawing/2014/main" id="{26637281-C292-6BB0-0E24-3C3697479ABB}"/>
              </a:ext>
            </a:extLst>
          </p:cNvPr>
          <p:cNvGraphicFramePr>
            <a:graphicFrameLocks noGrp="1"/>
          </p:cNvGraphicFramePr>
          <p:nvPr>
            <p:ph idx="1"/>
          </p:nvPr>
        </p:nvGraphicFramePr>
        <p:xfrm>
          <a:off x="838200" y="1341442"/>
          <a:ext cx="10515600" cy="36909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26</a:t>
            </a:fld>
            <a:endParaRPr lang="cs-CZ"/>
          </a:p>
        </p:txBody>
      </p:sp>
    </p:spTree>
    <p:extLst>
      <p:ext uri="{BB962C8B-B14F-4D97-AF65-F5344CB8AC3E}">
        <p14:creationId xmlns:p14="http://schemas.microsoft.com/office/powerpoint/2010/main" val="22493599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pPr algn="just"/>
            <a:r>
              <a:rPr lang="cs-CZ" dirty="0"/>
              <a:t>Rozsudek NSS č.j. 3 </a:t>
            </a:r>
            <a:r>
              <a:rPr lang="cs-CZ" dirty="0" err="1"/>
              <a:t>Afs</a:t>
            </a:r>
            <a:r>
              <a:rPr lang="cs-CZ" dirty="0"/>
              <a:t> 92/2018-32</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fontScale="92500" lnSpcReduction="10000"/>
          </a:bodyPr>
          <a:lstStyle/>
          <a:p>
            <a:pPr marL="0" indent="0" algn="just">
              <a:lnSpc>
                <a:spcPct val="110000"/>
              </a:lnSpc>
              <a:buNone/>
            </a:pPr>
            <a:r>
              <a:rPr lang="cs-CZ" sz="2600" dirty="0"/>
              <a:t>Pokud jde o stěžovatelovu polemiku se smyslem a účelem „sankcí“ v podobě odvodu a penále, Nejvyšší správní soud připomíná, že dle konstantní judikatury správních soudů porušení rozpočtové kázně není správním deliktem a stejně tak uložení</a:t>
            </a:r>
            <a:r>
              <a:rPr lang="cs-CZ" sz="2600" b="1" dirty="0"/>
              <a:t> odvodu </a:t>
            </a:r>
            <a:r>
              <a:rPr lang="cs-CZ" sz="2600" dirty="0"/>
              <a:t>za porušení rozpočtové kázně není trestní sankcí. Hlavním cílem odvodu za porušení rozpočtové kázně je navrátit zpět do státního rozpočtu prostředky, které nebyly využity k určenému účelu a v souladu s podmínkami, které stát (či Evropská unie) pro čerpání těchto prostředků stanovily. </a:t>
            </a:r>
          </a:p>
          <a:p>
            <a:pPr marL="0" indent="0" algn="just">
              <a:lnSpc>
                <a:spcPct val="110000"/>
              </a:lnSpc>
              <a:buNone/>
            </a:pPr>
            <a:r>
              <a:rPr lang="cs-CZ" sz="2600" dirty="0"/>
              <a:t>Naproti tomu </a:t>
            </a:r>
            <a:r>
              <a:rPr lang="cs-CZ" sz="2600" b="1" dirty="0"/>
              <a:t>penále</a:t>
            </a:r>
            <a:r>
              <a:rPr lang="cs-CZ" sz="2600" dirty="0"/>
              <a:t> za prodlení s odvodem za porušení rozpočtové kázně má naprosto odlišnou funkci, kterou je postih příjemce dotace, jenž porušil rozpočtovou kázeň, za prodlení s úhradou vyměřeného odvodu za toto porušení.</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27</a:t>
            </a:fld>
            <a:endParaRPr lang="cs-CZ"/>
          </a:p>
        </p:txBody>
      </p:sp>
    </p:spTree>
    <p:extLst>
      <p:ext uri="{BB962C8B-B14F-4D97-AF65-F5344CB8AC3E}">
        <p14:creationId xmlns:p14="http://schemas.microsoft.com/office/powerpoint/2010/main" val="29265899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670628" cy="1325563"/>
          </a:xfrm>
        </p:spPr>
        <p:txBody>
          <a:bodyPr/>
          <a:lstStyle/>
          <a:p>
            <a:r>
              <a:rPr lang="cs-CZ"/>
              <a:t>I. Odvod za porušení rozpočtové kázně</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vznik odvodu</a:t>
            </a:r>
          </a:p>
          <a:p>
            <a:r>
              <a:rPr lang="cs-CZ" dirty="0"/>
              <a:t>správa odvodu podle daňového řádu</a:t>
            </a:r>
          </a:p>
          <a:p>
            <a:r>
              <a:rPr lang="cs-CZ" dirty="0"/>
              <a:t>působnost ke stanovení odvodu</a:t>
            </a:r>
          </a:p>
          <a:p>
            <a:pPr lvl="1"/>
            <a:r>
              <a:rPr lang="cs-CZ" dirty="0"/>
              <a:t>finanční úřady podle RP</a:t>
            </a:r>
          </a:p>
          <a:p>
            <a:pPr lvl="1"/>
            <a:r>
              <a:rPr lang="cs-CZ" dirty="0"/>
              <a:t>obecní úřad, krajský úřad … podle RPÚR</a:t>
            </a:r>
          </a:p>
          <a:p>
            <a:r>
              <a:rPr lang="cs-CZ" dirty="0"/>
              <a:t>lhůta pro stanovení odvodu</a:t>
            </a:r>
          </a:p>
          <a:p>
            <a:r>
              <a:rPr lang="cs-CZ" dirty="0"/>
              <a:t>promíjení odvodu</a:t>
            </a:r>
          </a:p>
          <a:p>
            <a:pPr lvl="1"/>
            <a:r>
              <a:rPr lang="cs-CZ" dirty="0"/>
              <a:t>GFŘ podle RP</a:t>
            </a:r>
          </a:p>
          <a:p>
            <a:pPr lvl="1"/>
            <a:r>
              <a:rPr lang="cs-CZ" dirty="0"/>
              <a:t>ten, kdo o poskytnutí peněžních prostředků rozhodl podle RPÚR</a:t>
            </a:r>
            <a:endParaRPr lang="cs-CZ" sz="18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28</a:t>
            </a:fld>
            <a:endParaRPr lang="cs-CZ"/>
          </a:p>
        </p:txBody>
      </p:sp>
    </p:spTree>
    <p:extLst>
      <p:ext uri="{BB962C8B-B14F-4D97-AF65-F5344CB8AC3E}">
        <p14:creationId xmlns:p14="http://schemas.microsoft.com/office/powerpoint/2010/main" val="24264282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pPr algn="just"/>
            <a:r>
              <a:rPr lang="cs-CZ" dirty="0"/>
              <a:t>Rozsudek NSS č.j. 10 </a:t>
            </a:r>
            <a:r>
              <a:rPr lang="cs-CZ" dirty="0" err="1"/>
              <a:t>Afs</a:t>
            </a:r>
            <a:r>
              <a:rPr lang="cs-CZ" dirty="0"/>
              <a:t> 432/2019-36</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fontScale="92500"/>
          </a:bodyPr>
          <a:lstStyle/>
          <a:p>
            <a:pPr marL="0" indent="0" algn="just">
              <a:lnSpc>
                <a:spcPct val="110000"/>
              </a:lnSpc>
              <a:buNone/>
            </a:pPr>
            <a:r>
              <a:rPr lang="cs-CZ" sz="2600" dirty="0"/>
              <a:t>Povinnost uhradit odvod za porušení rozpočtové kázně ve smyslu § 44a odst. 3 zákona č. 218/2000 Sb., o rozpočtových pravidlech, vzniká již k okamžiku porušení rozpočtové kázně. Tuto povinnost daňový subjekt obvykle plní na základě výzvy </a:t>
            </a:r>
            <a:br>
              <a:rPr lang="cs-CZ" sz="2600" dirty="0"/>
            </a:br>
            <a:r>
              <a:rPr lang="cs-CZ" sz="2600" dirty="0"/>
              <a:t>k dobrovolné úhradě dané částky. Probíhá-li však spor o oprávněnost odvodu či jeho výši, je úhrada částky odvodu dobrovolná, byť racionální (předchází možnému stanovení penále). Nemá-li daňový subjekt jinou neuhrazenou daňovou povinnost (daňový nedoplatek ve smyslu § 154 odst. 2 zákona č. 280/2009 Sb., daňového řádu), jde o vratitelný přeplatek ve smyslu § 155 daňového řádu, a to až do okamžiku, kdy správce daně o odvodu autoritativně rozhodne. Správce daně musí tento přeplatek k žádosti vrátit postupem dle § 155 daňového řádu.</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29</a:t>
            </a:fld>
            <a:endParaRPr lang="cs-CZ"/>
          </a:p>
        </p:txBody>
      </p:sp>
    </p:spTree>
    <p:extLst>
      <p:ext uri="{BB962C8B-B14F-4D97-AF65-F5344CB8AC3E}">
        <p14:creationId xmlns:p14="http://schemas.microsoft.com/office/powerpoint/2010/main" val="2611196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1. Dotace</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514350" indent="-514350">
              <a:buFont typeface="+mj-lt"/>
              <a:buAutoNum type="alphaUcPeriod"/>
            </a:pPr>
            <a:r>
              <a:rPr lang="cs-CZ" sz="2600"/>
              <a:t>Dotace v širším a užším smyslu</a:t>
            </a:r>
          </a:p>
          <a:p>
            <a:pPr marL="514350" indent="-514350">
              <a:buFont typeface="+mj-lt"/>
              <a:buAutoNum type="alphaUcPeriod"/>
            </a:pPr>
            <a:r>
              <a:rPr lang="cs-CZ" sz="2600"/>
              <a:t>Vymezení dotace v širším smyslu</a:t>
            </a:r>
          </a:p>
          <a:p>
            <a:pPr marL="514350" indent="-514350">
              <a:buFont typeface="+mj-lt"/>
              <a:buAutoNum type="alphaUcPeriod"/>
            </a:pPr>
            <a:r>
              <a:rPr lang="cs-CZ" sz="2600"/>
              <a:t>Dotace a návratné finanční výpomoci podle rozpočtových pravidel</a:t>
            </a:r>
          </a:p>
          <a:p>
            <a:pPr marL="514350" indent="-514350">
              <a:buFont typeface="+mj-lt"/>
              <a:buAutoNum type="alphaUcPeriod"/>
            </a:pPr>
            <a:r>
              <a:rPr lang="cs-CZ" sz="2600"/>
              <a:t>Dotace a návratné finanční výpomoci podle rozpočtových pravidel územních rozpočtů</a:t>
            </a:r>
          </a:p>
          <a:p>
            <a:pPr marL="514350" indent="-514350">
              <a:buFont typeface="+mj-lt"/>
              <a:buAutoNum type="alphaUcPeriod"/>
            </a:pPr>
            <a:endParaRPr lang="cs-CZ" sz="260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3</a:t>
            </a:fld>
            <a:endParaRPr lang="cs-CZ"/>
          </a:p>
        </p:txBody>
      </p:sp>
    </p:spTree>
    <p:extLst>
      <p:ext uri="{BB962C8B-B14F-4D97-AF65-F5344CB8AC3E}">
        <p14:creationId xmlns:p14="http://schemas.microsoft.com/office/powerpoint/2010/main" val="881983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pPr algn="just"/>
            <a:r>
              <a:rPr lang="cs-CZ" dirty="0"/>
              <a:t>Rozsudek NSS č.j. 4 </a:t>
            </a:r>
            <a:r>
              <a:rPr lang="cs-CZ" dirty="0" err="1"/>
              <a:t>Afs</a:t>
            </a:r>
            <a:r>
              <a:rPr lang="cs-CZ" dirty="0"/>
              <a:t> 103/2020-40</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0" indent="0" algn="just">
              <a:lnSpc>
                <a:spcPct val="110000"/>
              </a:lnSpc>
              <a:buNone/>
            </a:pPr>
            <a:r>
              <a:rPr lang="cs-CZ" sz="2600" dirty="0"/>
              <a:t>Výše penále za prodlení s odvodem za porušení rozpočtové kázně je </a:t>
            </a:r>
            <a:br>
              <a:rPr lang="cs-CZ" sz="2600" dirty="0"/>
            </a:br>
            <a:r>
              <a:rPr lang="cs-CZ" sz="2600" dirty="0"/>
              <a:t>v zákoně o rozpočtových pravidlech stanovena na základě zcela jednoznačných podmínek a správce daně jej musí vyměřit vždy, dojde-li </a:t>
            </a:r>
            <a:br>
              <a:rPr lang="cs-CZ" sz="2600" dirty="0"/>
            </a:br>
            <a:r>
              <a:rPr lang="cs-CZ" sz="2600" dirty="0"/>
              <a:t>k porušení rozpočtové kázně. Z toho vyplývá, že správce daně při vyměřování penále není oprávněn přihlížet ke skutkovým okolnostem případu a vyměřit ho v jiné, než zákonem stanovené výši. Takto musí postupovat i za situace, kdyby penále dosáhlo výše rovnající se samotnému odvodu za porušení rozpočtové kázně.</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30</a:t>
            </a:fld>
            <a:endParaRPr lang="cs-CZ"/>
          </a:p>
        </p:txBody>
      </p:sp>
    </p:spTree>
    <p:extLst>
      <p:ext uri="{BB962C8B-B14F-4D97-AF65-F5344CB8AC3E}">
        <p14:creationId xmlns:p14="http://schemas.microsoft.com/office/powerpoint/2010/main" val="2927174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B. Nevyplacení dotace</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a:lnSpc>
                <a:spcPct val="110000"/>
              </a:lnSpc>
            </a:pPr>
            <a:r>
              <a:rPr lang="cs-CZ" sz="2600"/>
              <a:t>§ 14e RP</a:t>
            </a:r>
          </a:p>
          <a:p>
            <a:pPr>
              <a:lnSpc>
                <a:spcPct val="110000"/>
              </a:lnSpc>
            </a:pPr>
            <a:r>
              <a:rPr lang="cs-CZ" sz="2600"/>
              <a:t>podmínky</a:t>
            </a:r>
          </a:p>
          <a:p>
            <a:pPr>
              <a:lnSpc>
                <a:spcPct val="110000"/>
              </a:lnSpc>
            </a:pPr>
            <a:r>
              <a:rPr lang="cs-CZ" sz="2600"/>
              <a:t>povinnost informovat příjemce</a:t>
            </a:r>
          </a:p>
          <a:p>
            <a:pPr>
              <a:lnSpc>
                <a:spcPct val="110000"/>
              </a:lnSpc>
            </a:pPr>
            <a:r>
              <a:rPr lang="cs-CZ" sz="2600"/>
              <a:t>námitky</a:t>
            </a:r>
          </a:p>
          <a:p>
            <a:pPr>
              <a:lnSpc>
                <a:spcPct val="110000"/>
              </a:lnSpc>
            </a:pPr>
            <a:r>
              <a:rPr lang="cs-CZ" sz="2600"/>
              <a:t>povinnost informovat finanční úřad</a:t>
            </a:r>
          </a:p>
          <a:p>
            <a:pPr>
              <a:lnSpc>
                <a:spcPct val="110000"/>
              </a:lnSpc>
            </a:pPr>
            <a:endParaRPr lang="cs-CZ" sz="2600"/>
          </a:p>
          <a:p>
            <a:pPr>
              <a:lnSpc>
                <a:spcPct val="110000"/>
              </a:lnSpc>
            </a:pPr>
            <a:endParaRPr lang="cs-CZ" sz="260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31</a:t>
            </a:fld>
            <a:endParaRPr lang="cs-CZ"/>
          </a:p>
        </p:txBody>
      </p:sp>
    </p:spTree>
    <p:extLst>
      <p:ext uri="{BB962C8B-B14F-4D97-AF65-F5344CB8AC3E}">
        <p14:creationId xmlns:p14="http://schemas.microsoft.com/office/powerpoint/2010/main" val="3717890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pPr algn="just"/>
            <a:r>
              <a:rPr lang="cs-CZ"/>
              <a:t>Nález ÚS </a:t>
            </a:r>
            <a:r>
              <a:rPr lang="cs-CZ" err="1"/>
              <a:t>sp</a:t>
            </a:r>
            <a:r>
              <a:rPr lang="cs-CZ"/>
              <a:t>. zn. </a:t>
            </a:r>
            <a:r>
              <a:rPr lang="cs-CZ" err="1"/>
              <a:t>Pl</a:t>
            </a:r>
            <a:r>
              <a:rPr lang="cs-CZ"/>
              <a:t>. ÚS 12/14</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fontScale="70000" lnSpcReduction="20000"/>
          </a:bodyPr>
          <a:lstStyle/>
          <a:p>
            <a:pPr algn="just">
              <a:lnSpc>
                <a:spcPct val="120000"/>
              </a:lnSpc>
            </a:pPr>
            <a:r>
              <a:rPr lang="cs-CZ"/>
              <a:t>Podle ustanovení § 14e nekontrolovaná a reálně neomezená úvaha poskytovatele postačovala, aby pozastavil na zákonem nijak neomezenou dobu výplatu dotace, k čemuž dostačovalo, že pouze dospěl k domněnce, že došlo k porušení pravidel jejího čerpání. Za takových podmínek </a:t>
            </a:r>
            <a:r>
              <a:rPr lang="cs-CZ" b="1"/>
              <a:t>vyloučení soudního přezkumu znemožňuje ochranu legitimního očekávání příjemce před případnou svévolí poskytovatele</a:t>
            </a:r>
            <a:r>
              <a:rPr lang="cs-CZ"/>
              <a:t>.</a:t>
            </a:r>
          </a:p>
          <a:p>
            <a:pPr algn="just">
              <a:lnSpc>
                <a:spcPct val="120000"/>
              </a:lnSpc>
            </a:pPr>
            <a:r>
              <a:rPr lang="cs-CZ"/>
              <a:t>Princip právní jistoty je třeba vykládat ve spojení se zákazem arbitrárnosti tak, aby možnost uvážení státních orgánů byla omezena procedurami, které zabrání zneužití tohoto volného uvážení, přičemž tou nejlepší prevencí i následnou ochranou proti arbitrárnosti v postupu orgánů veřejné správy je přístup k soudu, který správní uvážení podrobí soudní kontrole. </a:t>
            </a:r>
          </a:p>
          <a:p>
            <a:pPr algn="just">
              <a:lnSpc>
                <a:spcPct val="120000"/>
              </a:lnSpc>
            </a:pPr>
            <a:r>
              <a:rPr lang="cs-CZ"/>
              <a:t>S ohledem na kontext celého zákonného ustanovení je soudní kontrola jedinou ochranou před arbitrárností, kterou umožňuje zákonodárcem otevřený rozsah volného uvážení poskytovatele.</a:t>
            </a:r>
          </a:p>
          <a:p>
            <a:pPr>
              <a:lnSpc>
                <a:spcPct val="110000"/>
              </a:lnSpc>
            </a:pPr>
            <a:endParaRPr lang="cs-CZ" sz="260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32</a:t>
            </a:fld>
            <a:endParaRPr lang="cs-CZ"/>
          </a:p>
        </p:txBody>
      </p:sp>
    </p:spTree>
    <p:extLst>
      <p:ext uri="{BB962C8B-B14F-4D97-AF65-F5344CB8AC3E}">
        <p14:creationId xmlns:p14="http://schemas.microsoft.com/office/powerpoint/2010/main" val="24715569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320634" y="15879"/>
            <a:ext cx="11871366" cy="1325563"/>
          </a:xfrm>
        </p:spPr>
        <p:txBody>
          <a:bodyPr/>
          <a:lstStyle/>
          <a:p>
            <a:r>
              <a:rPr lang="cs-CZ"/>
              <a:t>C. Opatření k nápravě nebo vrácení dotace</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a:lnSpc>
                <a:spcPct val="110000"/>
              </a:lnSpc>
            </a:pPr>
            <a:r>
              <a:rPr lang="cs-CZ" sz="2600"/>
              <a:t>§ 14f RP</a:t>
            </a:r>
          </a:p>
          <a:p>
            <a:pPr>
              <a:lnSpc>
                <a:spcPct val="110000"/>
              </a:lnSpc>
            </a:pPr>
            <a:r>
              <a:rPr lang="cs-CZ" sz="2600"/>
              <a:t>opatření k nápravě</a:t>
            </a:r>
          </a:p>
          <a:p>
            <a:pPr lvl="1">
              <a:lnSpc>
                <a:spcPct val="110000"/>
              </a:lnSpc>
            </a:pPr>
            <a:r>
              <a:rPr lang="cs-CZ" sz="2200"/>
              <a:t>„nezávažné“ porušení podmínek</a:t>
            </a:r>
          </a:p>
          <a:p>
            <a:pPr lvl="1">
              <a:lnSpc>
                <a:spcPct val="110000"/>
              </a:lnSpc>
            </a:pPr>
            <a:r>
              <a:rPr lang="cs-CZ" sz="2200"/>
              <a:t>možnost nápravy</a:t>
            </a:r>
          </a:p>
          <a:p>
            <a:pPr>
              <a:lnSpc>
                <a:spcPct val="110000"/>
              </a:lnSpc>
            </a:pPr>
            <a:r>
              <a:rPr lang="cs-CZ" sz="2600"/>
              <a:t>vrácení dotace</a:t>
            </a:r>
          </a:p>
          <a:p>
            <a:pPr lvl="1">
              <a:lnSpc>
                <a:spcPct val="110000"/>
              </a:lnSpc>
            </a:pPr>
            <a:r>
              <a:rPr lang="cs-CZ" sz="2200"/>
              <a:t>porušení právního předpisu nebo „závažné“ porušení podmínek</a:t>
            </a:r>
          </a:p>
          <a:p>
            <a:pPr lvl="1">
              <a:lnSpc>
                <a:spcPct val="110000"/>
              </a:lnSpc>
            </a:pPr>
            <a:endParaRPr lang="cs-CZ" sz="2200"/>
          </a:p>
          <a:p>
            <a:pPr>
              <a:lnSpc>
                <a:spcPct val="110000"/>
              </a:lnSpc>
            </a:pPr>
            <a:r>
              <a:rPr lang="cs-CZ" sz="2600"/>
              <a:t>vztah k odvodu za porušení rozpočtové kázně</a:t>
            </a:r>
          </a:p>
          <a:p>
            <a:pPr lvl="1">
              <a:lnSpc>
                <a:spcPct val="110000"/>
              </a:lnSpc>
            </a:pPr>
            <a:endParaRPr lang="cs-CZ" sz="2200"/>
          </a:p>
          <a:p>
            <a:pPr>
              <a:lnSpc>
                <a:spcPct val="110000"/>
              </a:lnSpc>
            </a:pPr>
            <a:endParaRPr lang="cs-CZ" sz="260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33</a:t>
            </a:fld>
            <a:endParaRPr lang="cs-CZ"/>
          </a:p>
        </p:txBody>
      </p:sp>
    </p:spTree>
    <p:extLst>
      <p:ext uri="{BB962C8B-B14F-4D97-AF65-F5344CB8AC3E}">
        <p14:creationId xmlns:p14="http://schemas.microsoft.com/office/powerpoint/2010/main" val="11378137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320634" y="15879"/>
            <a:ext cx="11871366" cy="1325563"/>
          </a:xfrm>
        </p:spPr>
        <p:txBody>
          <a:bodyPr/>
          <a:lstStyle/>
          <a:p>
            <a:r>
              <a:rPr lang="cs-CZ" dirty="0"/>
              <a:t>D. Odnětí dotace</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a:lnSpc>
                <a:spcPct val="110000"/>
              </a:lnSpc>
            </a:pPr>
            <a:r>
              <a:rPr lang="cs-CZ" sz="2600" dirty="0"/>
              <a:t>§ 15 RP</a:t>
            </a:r>
          </a:p>
          <a:p>
            <a:pPr>
              <a:lnSpc>
                <a:spcPct val="110000"/>
              </a:lnSpc>
            </a:pPr>
            <a:r>
              <a:rPr lang="cs-CZ" sz="2600" dirty="0"/>
              <a:t>taxativně stanovené důvody</a:t>
            </a:r>
          </a:p>
          <a:p>
            <a:pPr>
              <a:lnSpc>
                <a:spcPct val="110000"/>
              </a:lnSpc>
            </a:pPr>
            <a:r>
              <a:rPr lang="cs-CZ" sz="2600" dirty="0"/>
              <a:t>důsledek</a:t>
            </a:r>
          </a:p>
          <a:p>
            <a:pPr lvl="1">
              <a:lnSpc>
                <a:spcPct val="110000"/>
              </a:lnSpc>
            </a:pPr>
            <a:r>
              <a:rPr lang="cs-CZ" sz="2200" dirty="0"/>
              <a:t>zánik nároku na výplatu</a:t>
            </a:r>
          </a:p>
          <a:p>
            <a:pPr lvl="1">
              <a:lnSpc>
                <a:spcPct val="110000"/>
              </a:lnSpc>
            </a:pPr>
            <a:r>
              <a:rPr lang="cs-CZ" sz="2200" dirty="0"/>
              <a:t>povinnost vrátit</a:t>
            </a:r>
          </a:p>
          <a:p>
            <a:pPr>
              <a:lnSpc>
                <a:spcPct val="110000"/>
              </a:lnSpc>
            </a:pPr>
            <a:endParaRPr lang="cs-CZ" sz="2200" dirty="0"/>
          </a:p>
          <a:p>
            <a:pPr>
              <a:lnSpc>
                <a:spcPct val="110000"/>
              </a:lnSpc>
            </a:pPr>
            <a:endParaRPr lang="cs-CZ" sz="26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34</a:t>
            </a:fld>
            <a:endParaRPr lang="cs-CZ"/>
          </a:p>
        </p:txBody>
      </p:sp>
    </p:spTree>
    <p:extLst>
      <p:ext uri="{BB962C8B-B14F-4D97-AF65-F5344CB8AC3E}">
        <p14:creationId xmlns:p14="http://schemas.microsoft.com/office/powerpoint/2010/main" val="39855370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ECA362-4E15-4EF2-83A6-092EDD460913}"/>
              </a:ext>
            </a:extLst>
          </p:cNvPr>
          <p:cNvSpPr>
            <a:spLocks noGrp="1"/>
          </p:cNvSpPr>
          <p:nvPr>
            <p:ph type="title"/>
          </p:nvPr>
        </p:nvSpPr>
        <p:spPr>
          <a:xfrm>
            <a:off x="838200" y="1089519"/>
            <a:ext cx="10515600" cy="1325563"/>
          </a:xfrm>
        </p:spPr>
        <p:txBody>
          <a:bodyPr/>
          <a:lstStyle/>
          <a:p>
            <a:pPr algn="ctr"/>
            <a:r>
              <a:rPr lang="cs-CZ" sz="4800"/>
              <a:t>Finance jsou vždy až na prvním místě!</a:t>
            </a:r>
          </a:p>
        </p:txBody>
      </p:sp>
      <p:sp>
        <p:nvSpPr>
          <p:cNvPr id="3" name="Zástupný obsah 2">
            <a:extLst>
              <a:ext uri="{FF2B5EF4-FFF2-40B4-BE49-F238E27FC236}">
                <a16:creationId xmlns:a16="http://schemas.microsoft.com/office/drawing/2014/main" id="{F24301BC-71E4-4A67-97E7-DA74E975611B}"/>
              </a:ext>
            </a:extLst>
          </p:cNvPr>
          <p:cNvSpPr>
            <a:spLocks noGrp="1"/>
          </p:cNvSpPr>
          <p:nvPr>
            <p:ph idx="1"/>
          </p:nvPr>
        </p:nvSpPr>
        <p:spPr>
          <a:xfrm>
            <a:off x="838200" y="2743200"/>
            <a:ext cx="10515600" cy="2773358"/>
          </a:xfrm>
        </p:spPr>
        <p:txBody>
          <a:bodyPr/>
          <a:lstStyle/>
          <a:p>
            <a:pPr marL="0" indent="0" algn="ctr">
              <a:buNone/>
            </a:pPr>
            <a:r>
              <a:rPr lang="cs-CZ" dirty="0"/>
              <a:t>prof. JUDr. Radim Boháč, Ph.D.</a:t>
            </a:r>
          </a:p>
          <a:p>
            <a:pPr marL="0" indent="0" algn="ctr">
              <a:buNone/>
            </a:pPr>
            <a:r>
              <a:rPr lang="cs-CZ" dirty="0"/>
              <a:t>Katedra finančního práva a finanční vědy</a:t>
            </a:r>
          </a:p>
          <a:p>
            <a:pPr marL="0" indent="0" algn="ctr">
              <a:buNone/>
            </a:pPr>
            <a:r>
              <a:rPr lang="cs-CZ" dirty="0"/>
              <a:t>e-mail: bohac@prf.cuni.cz</a:t>
            </a:r>
          </a:p>
          <a:p>
            <a:pPr marL="0" indent="0" algn="ctr">
              <a:buNone/>
            </a:pPr>
            <a:r>
              <a:rPr lang="cs-CZ" dirty="0"/>
              <a:t>web: www.radimbohac.cz  </a:t>
            </a:r>
          </a:p>
          <a:p>
            <a:pPr marL="0" indent="0" algn="ctr">
              <a:buNone/>
            </a:pPr>
            <a:r>
              <a:rPr lang="cs-CZ" dirty="0"/>
              <a:t>tel.: +420 221 005 330</a:t>
            </a:r>
          </a:p>
          <a:p>
            <a:endParaRPr lang="cs-CZ" dirty="0"/>
          </a:p>
        </p:txBody>
      </p:sp>
      <p:sp>
        <p:nvSpPr>
          <p:cNvPr id="4" name="Zástupný symbol pro číslo snímku 3">
            <a:extLst>
              <a:ext uri="{FF2B5EF4-FFF2-40B4-BE49-F238E27FC236}">
                <a16:creationId xmlns:a16="http://schemas.microsoft.com/office/drawing/2014/main" id="{98687771-C9FA-4EA8-B1C9-95A0C3A21B56}"/>
              </a:ext>
            </a:extLst>
          </p:cNvPr>
          <p:cNvSpPr>
            <a:spLocks noGrp="1"/>
          </p:cNvSpPr>
          <p:nvPr>
            <p:ph type="sldNum" sz="quarter" idx="12"/>
          </p:nvPr>
        </p:nvSpPr>
        <p:spPr/>
        <p:txBody>
          <a:bodyPr/>
          <a:lstStyle/>
          <a:p>
            <a:fld id="{55198495-D922-4C84-9C05-B0CB6B9CE971}" type="slidenum">
              <a:rPr lang="cs-CZ" smtClean="0"/>
              <a:t>35</a:t>
            </a:fld>
            <a:endParaRPr lang="cs-CZ"/>
          </a:p>
        </p:txBody>
      </p:sp>
    </p:spTree>
    <p:extLst>
      <p:ext uri="{BB962C8B-B14F-4D97-AF65-F5344CB8AC3E}">
        <p14:creationId xmlns:p14="http://schemas.microsoft.com/office/powerpoint/2010/main" val="956894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A. Dotace v širším a užším smyslu</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endParaRPr lang="cs-CZ"/>
          </a:p>
        </p:txBody>
      </p:sp>
      <p:sp>
        <p:nvSpPr>
          <p:cNvPr id="4" name="Zástupný symbol pro číslo snímku 3">
            <a:extLst>
              <a:ext uri="{FF2B5EF4-FFF2-40B4-BE49-F238E27FC236}">
                <a16:creationId xmlns:a16="http://schemas.microsoft.com/office/drawing/2014/main" id="{B55C8BA2-C53E-4D8A-AA3D-5C9C60DF867F}"/>
              </a:ext>
            </a:extLst>
          </p:cNvPr>
          <p:cNvSpPr>
            <a:spLocks noGrp="1"/>
          </p:cNvSpPr>
          <p:nvPr>
            <p:ph type="sldNum" sz="quarter" idx="12"/>
          </p:nvPr>
        </p:nvSpPr>
        <p:spPr/>
        <p:txBody>
          <a:bodyPr/>
          <a:lstStyle/>
          <a:p>
            <a:fld id="{55198495-D922-4C84-9C05-B0CB6B9CE971}" type="slidenum">
              <a:rPr lang="cs-CZ" smtClean="0"/>
              <a:t>4</a:t>
            </a:fld>
            <a:endParaRPr lang="cs-CZ"/>
          </a:p>
        </p:txBody>
      </p:sp>
      <p:sp>
        <p:nvSpPr>
          <p:cNvPr id="5" name="TextovéPole 4">
            <a:extLst>
              <a:ext uri="{FF2B5EF4-FFF2-40B4-BE49-F238E27FC236}">
                <a16:creationId xmlns:a16="http://schemas.microsoft.com/office/drawing/2014/main" id="{B3C04F10-DBE9-409C-9AE2-91A024E0F71F}"/>
              </a:ext>
            </a:extLst>
          </p:cNvPr>
          <p:cNvSpPr txBox="1"/>
          <p:nvPr/>
        </p:nvSpPr>
        <p:spPr>
          <a:xfrm>
            <a:off x="838200" y="1341442"/>
            <a:ext cx="10515600" cy="4175116"/>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noAutofit/>
          </a:bodyPr>
          <a:lstStyle/>
          <a:p>
            <a:pPr algn="ctr"/>
            <a:r>
              <a:rPr lang="cs-CZ" sz="3600" b="1">
                <a:latin typeface="Gill Sans MT" panose="020B0502020104020203" pitchFamily="34" charset="-18"/>
                <a:cs typeface="Arial" panose="020B0604020202020204" pitchFamily="34" charset="0"/>
              </a:rPr>
              <a:t>Dotace</a:t>
            </a:r>
            <a:r>
              <a:rPr lang="en-US" sz="3600" b="1">
                <a:latin typeface="Gill Sans MT" panose="020B0502020104020203" pitchFamily="34" charset="-18"/>
                <a:cs typeface="Arial" panose="020B0604020202020204" pitchFamily="34" charset="0"/>
              </a:rPr>
              <a:t> (</a:t>
            </a:r>
            <a:r>
              <a:rPr lang="cs-CZ" sz="3600" b="1">
                <a:latin typeface="Gill Sans MT" panose="020B0502020104020203" pitchFamily="34" charset="-18"/>
                <a:cs typeface="Arial" panose="020B0604020202020204" pitchFamily="34" charset="0"/>
              </a:rPr>
              <a:t>v širším smyslu</a:t>
            </a:r>
            <a:r>
              <a:rPr lang="en-US" sz="3600" b="1">
                <a:latin typeface="Gill Sans MT" panose="020B0502020104020203" pitchFamily="34" charset="-18"/>
                <a:cs typeface="Arial" panose="020B0604020202020204" pitchFamily="34" charset="0"/>
              </a:rPr>
              <a:t>)</a:t>
            </a:r>
          </a:p>
          <a:p>
            <a:pPr algn="ctr"/>
            <a:endParaRPr lang="en-US" sz="3600" b="1">
              <a:latin typeface="Gill Sans MT" panose="020B0502020104020203" pitchFamily="34" charset="-18"/>
              <a:cs typeface="Arial" panose="020B0604020202020204" pitchFamily="34" charset="0"/>
            </a:endParaRPr>
          </a:p>
          <a:p>
            <a:pPr algn="ctr"/>
            <a:endParaRPr lang="en-US" sz="3600" b="1">
              <a:latin typeface="Gill Sans MT" panose="020B0502020104020203" pitchFamily="34" charset="-18"/>
              <a:cs typeface="Arial" panose="020B0604020202020204" pitchFamily="34" charset="0"/>
            </a:endParaRPr>
          </a:p>
          <a:p>
            <a:pPr algn="ctr"/>
            <a:endParaRPr lang="en-US" sz="3600" b="1">
              <a:latin typeface="Gill Sans MT" panose="020B0502020104020203" pitchFamily="34" charset="-18"/>
              <a:cs typeface="Arial" panose="020B0604020202020204" pitchFamily="34" charset="0"/>
            </a:endParaRPr>
          </a:p>
          <a:p>
            <a:pPr algn="ctr"/>
            <a:endParaRPr lang="en-US" sz="3600" b="1">
              <a:latin typeface="Gill Sans MT" panose="020B0502020104020203" pitchFamily="34" charset="-18"/>
              <a:cs typeface="Arial" panose="020B0604020202020204" pitchFamily="34" charset="0"/>
            </a:endParaRPr>
          </a:p>
          <a:p>
            <a:pPr algn="ctr"/>
            <a:endParaRPr lang="en-US" sz="3600" b="1">
              <a:latin typeface="Gill Sans MT" panose="020B0502020104020203" pitchFamily="34" charset="-18"/>
              <a:cs typeface="Arial" panose="020B0604020202020204" pitchFamily="34" charset="0"/>
            </a:endParaRPr>
          </a:p>
          <a:p>
            <a:pPr algn="ctr"/>
            <a:endParaRPr lang="en-US" sz="3600" b="1">
              <a:latin typeface="Gill Sans MT" panose="020B0502020104020203" pitchFamily="34" charset="-18"/>
              <a:cs typeface="Arial" panose="020B0604020202020204" pitchFamily="34" charset="0"/>
            </a:endParaRPr>
          </a:p>
          <a:p>
            <a:pPr algn="ctr"/>
            <a:endParaRPr lang="en-US" sz="3600" b="1">
              <a:latin typeface="Gill Sans MT" panose="020B0502020104020203" pitchFamily="34" charset="-18"/>
              <a:cs typeface="Arial" panose="020B0604020202020204" pitchFamily="34" charset="0"/>
            </a:endParaRPr>
          </a:p>
          <a:p>
            <a:pPr algn="ctr"/>
            <a:endParaRPr lang="en-US" sz="3600" b="1">
              <a:latin typeface="Gill Sans MT" panose="020B0502020104020203" pitchFamily="34" charset="-18"/>
              <a:cs typeface="Arial" panose="020B0604020202020204" pitchFamily="34" charset="0"/>
            </a:endParaRPr>
          </a:p>
        </p:txBody>
      </p:sp>
      <p:sp>
        <p:nvSpPr>
          <p:cNvPr id="6" name="TextovéPole 5">
            <a:extLst>
              <a:ext uri="{FF2B5EF4-FFF2-40B4-BE49-F238E27FC236}">
                <a16:creationId xmlns:a16="http://schemas.microsoft.com/office/drawing/2014/main" id="{3126A2E2-3D95-47E7-B1A4-5087524F3DE6}"/>
              </a:ext>
            </a:extLst>
          </p:cNvPr>
          <p:cNvSpPr txBox="1"/>
          <p:nvPr/>
        </p:nvSpPr>
        <p:spPr>
          <a:xfrm>
            <a:off x="1296784" y="2061553"/>
            <a:ext cx="3125585" cy="3121909"/>
          </a:xfrm>
          <a:prstGeom prst="rect">
            <a:avLst/>
          </a:prstGeom>
          <a:ln w="38100"/>
        </p:spPr>
        <p:style>
          <a:lnRef idx="2">
            <a:schemeClr val="dk1"/>
          </a:lnRef>
          <a:fillRef idx="1">
            <a:schemeClr val="lt1"/>
          </a:fillRef>
          <a:effectRef idx="0">
            <a:schemeClr val="dk1"/>
          </a:effectRef>
          <a:fontRef idx="minor">
            <a:schemeClr val="dk1"/>
          </a:fontRef>
        </p:style>
        <p:txBody>
          <a:bodyPr wrap="square" rtlCol="0">
            <a:noAutofit/>
          </a:bodyPr>
          <a:lstStyle/>
          <a:p>
            <a:pPr algn="ctr"/>
            <a:r>
              <a:rPr lang="cs-CZ" sz="2800" b="1">
                <a:latin typeface="Gill Sans MT" panose="020B0502020104020203" pitchFamily="34" charset="-18"/>
                <a:cs typeface="Arial" panose="020B0604020202020204" pitchFamily="34" charset="0"/>
              </a:rPr>
              <a:t>Dotace </a:t>
            </a:r>
            <a:r>
              <a:rPr lang="en-US" sz="2800" b="1">
                <a:latin typeface="Gill Sans MT" panose="020B0502020104020203" pitchFamily="34" charset="-18"/>
                <a:cs typeface="Arial" panose="020B0604020202020204" pitchFamily="34" charset="0"/>
              </a:rPr>
              <a:t>(</a:t>
            </a:r>
            <a:r>
              <a:rPr lang="cs-CZ" sz="2800" b="1">
                <a:latin typeface="Gill Sans MT" panose="020B0502020104020203" pitchFamily="34" charset="-18"/>
                <a:cs typeface="Arial" panose="020B0604020202020204" pitchFamily="34" charset="0"/>
              </a:rPr>
              <a:t>v užším smyslu</a:t>
            </a:r>
            <a:r>
              <a:rPr lang="en-US" sz="2800" b="1">
                <a:latin typeface="Gill Sans MT" panose="020B0502020104020203" pitchFamily="34" charset="-18"/>
                <a:cs typeface="Arial" panose="020B0604020202020204" pitchFamily="34" charset="0"/>
              </a:rPr>
              <a:t>)</a:t>
            </a:r>
          </a:p>
          <a:p>
            <a:pPr marL="342900" indent="-342900">
              <a:buFont typeface="Arial" panose="020B0604020202020204" pitchFamily="34" charset="0"/>
              <a:buChar char="•"/>
            </a:pPr>
            <a:r>
              <a:rPr lang="cs-CZ" sz="2400">
                <a:latin typeface="Gill Sans MT" panose="020B0502020104020203" pitchFamily="34" charset="-18"/>
                <a:cs typeface="Arial" panose="020B0604020202020204" pitchFamily="34" charset="0"/>
              </a:rPr>
              <a:t>dotace podle RP</a:t>
            </a:r>
          </a:p>
          <a:p>
            <a:pPr marL="342900" indent="-342900">
              <a:buFont typeface="Arial" panose="020B0604020202020204" pitchFamily="34" charset="0"/>
              <a:buChar char="•"/>
            </a:pPr>
            <a:r>
              <a:rPr lang="cs-CZ" sz="2400">
                <a:latin typeface="Gill Sans MT" panose="020B0502020104020203" pitchFamily="34" charset="-18"/>
                <a:cs typeface="Arial" panose="020B0604020202020204" pitchFamily="34" charset="0"/>
              </a:rPr>
              <a:t>dotace podle RPÚR</a:t>
            </a:r>
          </a:p>
          <a:p>
            <a:pPr marL="342900" indent="-342900">
              <a:buFont typeface="Arial" panose="020B0604020202020204" pitchFamily="34" charset="0"/>
              <a:buChar char="•"/>
            </a:pPr>
            <a:r>
              <a:rPr lang="cs-CZ" sz="2400">
                <a:latin typeface="Gill Sans MT" panose="020B0502020104020203" pitchFamily="34" charset="-18"/>
                <a:cs typeface="Arial" panose="020B0604020202020204" pitchFamily="34" charset="0"/>
              </a:rPr>
              <a:t>dotace ze státních fondů</a:t>
            </a:r>
            <a:endParaRPr lang="en-US" sz="2400">
              <a:latin typeface="Gill Sans MT" panose="020B0502020104020203" pitchFamily="34" charset="-18"/>
              <a:cs typeface="Arial" panose="020B0604020202020204" pitchFamily="34" charset="0"/>
            </a:endParaRPr>
          </a:p>
          <a:p>
            <a:pPr algn="ctr">
              <a:buFont typeface="Arial" pitchFamily="34" charset="0"/>
              <a:buChar char="•"/>
            </a:pPr>
            <a:endParaRPr lang="en-US" sz="3600" b="1">
              <a:cs typeface="Arial" panose="020B0604020202020204" pitchFamily="34" charset="0"/>
            </a:endParaRPr>
          </a:p>
          <a:p>
            <a:pPr algn="ctr">
              <a:buFont typeface="Arial" pitchFamily="34" charset="0"/>
              <a:buChar char="•"/>
            </a:pPr>
            <a:endParaRPr lang="en-US" sz="3600" b="1">
              <a:cs typeface="Arial" panose="020B0604020202020204" pitchFamily="34" charset="0"/>
            </a:endParaRPr>
          </a:p>
        </p:txBody>
      </p:sp>
      <p:sp>
        <p:nvSpPr>
          <p:cNvPr id="7" name="TextovéPole 6">
            <a:extLst>
              <a:ext uri="{FF2B5EF4-FFF2-40B4-BE49-F238E27FC236}">
                <a16:creationId xmlns:a16="http://schemas.microsoft.com/office/drawing/2014/main" id="{71B880E1-363D-4050-AAEC-E8F21C8A243C}"/>
              </a:ext>
            </a:extLst>
          </p:cNvPr>
          <p:cNvSpPr txBox="1"/>
          <p:nvPr/>
        </p:nvSpPr>
        <p:spPr>
          <a:xfrm>
            <a:off x="4565071" y="2061552"/>
            <a:ext cx="3125585" cy="3121909"/>
          </a:xfrm>
          <a:prstGeom prst="rect">
            <a:avLst/>
          </a:prstGeom>
          <a:ln w="38100"/>
        </p:spPr>
        <p:style>
          <a:lnRef idx="2">
            <a:schemeClr val="dk1"/>
          </a:lnRef>
          <a:fillRef idx="1">
            <a:schemeClr val="lt1"/>
          </a:fillRef>
          <a:effectRef idx="0">
            <a:schemeClr val="dk1"/>
          </a:effectRef>
          <a:fontRef idx="minor">
            <a:schemeClr val="dk1"/>
          </a:fontRef>
        </p:style>
        <p:txBody>
          <a:bodyPr wrap="square" rtlCol="0">
            <a:noAutofit/>
          </a:bodyPr>
          <a:lstStyle/>
          <a:p>
            <a:pPr algn="ctr"/>
            <a:r>
              <a:rPr lang="cs-CZ" sz="2800" b="1">
                <a:latin typeface="Gill Sans MT" panose="020B0502020104020203" pitchFamily="34" charset="-18"/>
                <a:cs typeface="Arial" panose="020B0604020202020204" pitchFamily="34" charset="0"/>
              </a:rPr>
              <a:t>Návratné finanční výpomoci</a:t>
            </a:r>
            <a:endParaRPr lang="en-US" sz="2800" b="1">
              <a:latin typeface="Gill Sans MT" panose="020B0502020104020203" pitchFamily="34" charset="-18"/>
              <a:cs typeface="Arial" panose="020B0604020202020204" pitchFamily="34" charset="0"/>
            </a:endParaRPr>
          </a:p>
          <a:p>
            <a:pPr marL="342900" indent="-342900">
              <a:buFont typeface="Arial" panose="020B0604020202020204" pitchFamily="34" charset="0"/>
              <a:buChar char="•"/>
            </a:pPr>
            <a:r>
              <a:rPr lang="cs-CZ" sz="2400">
                <a:latin typeface="Gill Sans MT" panose="020B0502020104020203" pitchFamily="34" charset="-18"/>
                <a:cs typeface="Arial" panose="020B0604020202020204" pitchFamily="34" charset="0"/>
              </a:rPr>
              <a:t>NFV podle RP</a:t>
            </a:r>
          </a:p>
          <a:p>
            <a:pPr marL="342900" indent="-342900">
              <a:buFont typeface="Arial" panose="020B0604020202020204" pitchFamily="34" charset="0"/>
              <a:buChar char="•"/>
            </a:pPr>
            <a:r>
              <a:rPr lang="cs-CZ" sz="2400">
                <a:latin typeface="Gill Sans MT" panose="020B0502020104020203" pitchFamily="34" charset="-18"/>
                <a:cs typeface="Arial" panose="020B0604020202020204" pitchFamily="34" charset="0"/>
              </a:rPr>
              <a:t>NFV podle RPÚR</a:t>
            </a:r>
          </a:p>
          <a:p>
            <a:pPr marL="342900" indent="-342900">
              <a:buFont typeface="Arial" panose="020B0604020202020204" pitchFamily="34" charset="0"/>
              <a:buChar char="•"/>
            </a:pPr>
            <a:r>
              <a:rPr lang="cs-CZ" sz="2400">
                <a:latin typeface="Gill Sans MT" panose="020B0502020104020203" pitchFamily="34" charset="-18"/>
                <a:cs typeface="Arial" panose="020B0604020202020204" pitchFamily="34" charset="0"/>
              </a:rPr>
              <a:t>NFV ze státních fondů</a:t>
            </a:r>
            <a:endParaRPr lang="en-US" sz="2400">
              <a:latin typeface="Gill Sans MT" panose="020B0502020104020203" pitchFamily="34" charset="-18"/>
              <a:cs typeface="Arial" panose="020B0604020202020204" pitchFamily="34" charset="0"/>
            </a:endParaRPr>
          </a:p>
          <a:p>
            <a:pPr algn="ctr">
              <a:buFont typeface="Arial" pitchFamily="34" charset="0"/>
              <a:buChar char="•"/>
            </a:pPr>
            <a:endParaRPr lang="en-US" sz="3600" b="1">
              <a:cs typeface="Arial" panose="020B0604020202020204" pitchFamily="34" charset="0"/>
            </a:endParaRPr>
          </a:p>
          <a:p>
            <a:pPr algn="ctr"/>
            <a:endParaRPr lang="en-US" sz="3600" b="1">
              <a:cs typeface="Arial" panose="020B0604020202020204" pitchFamily="34" charset="0"/>
            </a:endParaRPr>
          </a:p>
        </p:txBody>
      </p:sp>
      <p:sp>
        <p:nvSpPr>
          <p:cNvPr id="8" name="TextovéPole 7">
            <a:extLst>
              <a:ext uri="{FF2B5EF4-FFF2-40B4-BE49-F238E27FC236}">
                <a16:creationId xmlns:a16="http://schemas.microsoft.com/office/drawing/2014/main" id="{165E44B5-206B-4923-BEC5-7F8E5AE6C007}"/>
              </a:ext>
            </a:extLst>
          </p:cNvPr>
          <p:cNvSpPr txBox="1"/>
          <p:nvPr/>
        </p:nvSpPr>
        <p:spPr>
          <a:xfrm>
            <a:off x="7833358" y="2061552"/>
            <a:ext cx="3125585" cy="3121909"/>
          </a:xfrm>
          <a:prstGeom prst="rect">
            <a:avLst/>
          </a:prstGeom>
          <a:ln w="38100"/>
        </p:spPr>
        <p:style>
          <a:lnRef idx="2">
            <a:schemeClr val="dk1"/>
          </a:lnRef>
          <a:fillRef idx="1">
            <a:schemeClr val="lt1"/>
          </a:fillRef>
          <a:effectRef idx="0">
            <a:schemeClr val="dk1"/>
          </a:effectRef>
          <a:fontRef idx="minor">
            <a:schemeClr val="dk1"/>
          </a:fontRef>
        </p:style>
        <p:txBody>
          <a:bodyPr wrap="square" rtlCol="0">
            <a:noAutofit/>
          </a:bodyPr>
          <a:lstStyle/>
          <a:p>
            <a:pPr algn="ctr"/>
            <a:r>
              <a:rPr lang="cs-CZ" sz="2800" b="1" dirty="0">
                <a:latin typeface="Gill Sans MT" panose="020B0502020104020203" pitchFamily="34" charset="-18"/>
                <a:cs typeface="Arial" panose="020B0604020202020204" pitchFamily="34" charset="0"/>
              </a:rPr>
              <a:t>Jiná obdobná plnění</a:t>
            </a:r>
            <a:endParaRPr lang="en-US" sz="2800" b="1" dirty="0">
              <a:latin typeface="Gill Sans MT" panose="020B0502020104020203" pitchFamily="34" charset="-18"/>
              <a:cs typeface="Arial" panose="020B0604020202020204" pitchFamily="34" charset="0"/>
            </a:endParaRPr>
          </a:p>
          <a:p>
            <a:pPr marL="342900" indent="-342900">
              <a:buFont typeface="Arial" panose="020B0604020202020204" pitchFamily="34" charset="0"/>
              <a:buChar char="•"/>
            </a:pPr>
            <a:r>
              <a:rPr lang="cs-CZ" sz="2400" dirty="0">
                <a:latin typeface="Gill Sans MT" panose="020B0502020104020203" pitchFamily="34" charset="-18"/>
                <a:cs typeface="Arial" panose="020B0604020202020204" pitchFamily="34" charset="0"/>
              </a:rPr>
              <a:t>finanční nástroje</a:t>
            </a:r>
            <a:endParaRPr lang="en-US" sz="2400" dirty="0">
              <a:latin typeface="Gill Sans MT" panose="020B0502020104020203" pitchFamily="34" charset="-18"/>
              <a:cs typeface="Arial" panose="020B0604020202020204" pitchFamily="34" charset="0"/>
            </a:endParaRPr>
          </a:p>
          <a:p>
            <a:pPr marL="342900" indent="-342900">
              <a:buFont typeface="Arial" panose="020B0604020202020204" pitchFamily="34" charset="0"/>
              <a:buChar char="•"/>
            </a:pPr>
            <a:r>
              <a:rPr lang="cs-CZ" sz="2400" dirty="0">
                <a:latin typeface="Gill Sans MT" panose="020B0502020104020203" pitchFamily="34" charset="-18"/>
                <a:cs typeface="Arial" panose="020B0604020202020204" pitchFamily="34" charset="0"/>
              </a:rPr>
              <a:t>subvence</a:t>
            </a:r>
          </a:p>
          <a:p>
            <a:pPr marL="342900" indent="-342900">
              <a:buFont typeface="Arial" panose="020B0604020202020204" pitchFamily="34" charset="0"/>
              <a:buChar char="•"/>
            </a:pPr>
            <a:r>
              <a:rPr lang="cs-CZ" sz="2400" dirty="0">
                <a:latin typeface="Gill Sans MT" panose="020B0502020104020203" pitchFamily="34" charset="-18"/>
                <a:cs typeface="Arial" panose="020B0604020202020204" pitchFamily="34" charset="0"/>
              </a:rPr>
              <a:t>příspěvky</a:t>
            </a:r>
          </a:p>
          <a:p>
            <a:pPr marL="342900" indent="-342900">
              <a:buFont typeface="Arial" panose="020B0604020202020204" pitchFamily="34" charset="0"/>
              <a:buChar char="•"/>
            </a:pPr>
            <a:r>
              <a:rPr lang="cs-CZ" sz="2400" dirty="0">
                <a:latin typeface="Gill Sans MT" panose="020B0502020104020203" pitchFamily="34" charset="-18"/>
                <a:cs typeface="Arial" panose="020B0604020202020204" pitchFamily="34" charset="0"/>
              </a:rPr>
              <a:t>dávky </a:t>
            </a:r>
          </a:p>
          <a:p>
            <a:pPr marL="342900" indent="-342900">
              <a:buFont typeface="Arial" panose="020B0604020202020204" pitchFamily="34" charset="0"/>
              <a:buChar char="•"/>
            </a:pPr>
            <a:r>
              <a:rPr lang="cs-CZ" sz="2400" dirty="0">
                <a:latin typeface="Gill Sans MT" panose="020B0502020104020203" pitchFamily="34" charset="-18"/>
                <a:cs typeface="Arial" panose="020B0604020202020204" pitchFamily="34" charset="0"/>
              </a:rPr>
              <a:t>podpory</a:t>
            </a:r>
          </a:p>
          <a:p>
            <a:pPr marL="342900" indent="-342900">
              <a:buFont typeface="Arial" panose="020B0604020202020204" pitchFamily="34" charset="0"/>
              <a:buChar char="•"/>
            </a:pPr>
            <a:r>
              <a:rPr lang="cs-CZ" sz="2400" dirty="0">
                <a:latin typeface="Gill Sans MT" panose="020B0502020104020203" pitchFamily="34" charset="-18"/>
                <a:cs typeface="Arial" panose="020B0604020202020204" pitchFamily="34" charset="0"/>
              </a:rPr>
              <a:t>důchody</a:t>
            </a:r>
            <a:endParaRPr lang="en-US" sz="2400" b="1" dirty="0">
              <a:cs typeface="Arial" panose="020B0604020202020204" pitchFamily="34" charset="0"/>
            </a:endParaRPr>
          </a:p>
          <a:p>
            <a:pPr algn="ctr">
              <a:buFont typeface="Arial" pitchFamily="34" charset="0"/>
              <a:buChar char="•"/>
            </a:pPr>
            <a:endParaRPr lang="en-US" sz="3600" b="1" dirty="0">
              <a:cs typeface="Arial" panose="020B0604020202020204" pitchFamily="34" charset="0"/>
            </a:endParaRPr>
          </a:p>
        </p:txBody>
      </p:sp>
    </p:spTree>
    <p:extLst>
      <p:ext uri="{BB962C8B-B14F-4D97-AF65-F5344CB8AC3E}">
        <p14:creationId xmlns:p14="http://schemas.microsoft.com/office/powerpoint/2010/main" val="3593446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B. Vymezení dotace v širším smyslu</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fontScale="92500"/>
          </a:bodyPr>
          <a:lstStyle/>
          <a:p>
            <a:r>
              <a:rPr lang="cs-CZ"/>
              <a:t>nenávratné či návratné</a:t>
            </a:r>
          </a:p>
          <a:p>
            <a:r>
              <a:rPr lang="cs-CZ"/>
              <a:t>nárokové či nenárokové</a:t>
            </a:r>
          </a:p>
          <a:p>
            <a:r>
              <a:rPr lang="cs-CZ"/>
              <a:t>neekvivalentní</a:t>
            </a:r>
          </a:p>
          <a:p>
            <a:r>
              <a:rPr lang="cs-CZ"/>
              <a:t>nesankční</a:t>
            </a:r>
          </a:p>
          <a:p>
            <a:r>
              <a:rPr lang="cs-CZ"/>
              <a:t>peněžité plnění</a:t>
            </a:r>
          </a:p>
          <a:p>
            <a:r>
              <a:rPr lang="cs-CZ"/>
              <a:t>poskytované státem nebo jinými osobami vykonávajícími veřejnou správu</a:t>
            </a:r>
          </a:p>
          <a:p>
            <a:r>
              <a:rPr lang="cs-CZ"/>
              <a:t>veřejný výdaj veřejných rozpočtů</a:t>
            </a:r>
          </a:p>
          <a:p>
            <a:pPr lvl="1"/>
            <a:r>
              <a:rPr lang="cs-CZ"/>
              <a:t>neúčelový či účelový</a:t>
            </a:r>
          </a:p>
          <a:p>
            <a:pPr lvl="1"/>
            <a:r>
              <a:rPr lang="cs-CZ"/>
              <a:t>zpravidla řádný, pravidelný a plánovaný</a:t>
            </a:r>
          </a:p>
          <a:p>
            <a:endParaRPr lang="cs-CZ"/>
          </a:p>
        </p:txBody>
      </p:sp>
      <p:sp>
        <p:nvSpPr>
          <p:cNvPr id="4" name="Zástupný symbol pro číslo snímku 3">
            <a:extLst>
              <a:ext uri="{FF2B5EF4-FFF2-40B4-BE49-F238E27FC236}">
                <a16:creationId xmlns:a16="http://schemas.microsoft.com/office/drawing/2014/main" id="{B55C8BA2-C53E-4D8A-AA3D-5C9C60DF867F}"/>
              </a:ext>
            </a:extLst>
          </p:cNvPr>
          <p:cNvSpPr>
            <a:spLocks noGrp="1"/>
          </p:cNvSpPr>
          <p:nvPr>
            <p:ph type="sldNum" sz="quarter" idx="12"/>
          </p:nvPr>
        </p:nvSpPr>
        <p:spPr/>
        <p:txBody>
          <a:bodyPr/>
          <a:lstStyle/>
          <a:p>
            <a:fld id="{55198495-D922-4C84-9C05-B0CB6B9CE971}" type="slidenum">
              <a:rPr lang="cs-CZ" smtClean="0"/>
              <a:t>5</a:t>
            </a:fld>
            <a:endParaRPr lang="cs-CZ"/>
          </a:p>
        </p:txBody>
      </p:sp>
    </p:spTree>
    <p:extLst>
      <p:ext uri="{BB962C8B-B14F-4D97-AF65-F5344CB8AC3E}">
        <p14:creationId xmlns:p14="http://schemas.microsoft.com/office/powerpoint/2010/main" val="1916115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C. Dotace a NFV podle RP</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lnSpcReduction="10000"/>
          </a:bodyPr>
          <a:lstStyle/>
          <a:p>
            <a:r>
              <a:rPr lang="cs-CZ" sz="2600" b="1" dirty="0"/>
              <a:t>dotace</a:t>
            </a:r>
          </a:p>
          <a:p>
            <a:pPr lvl="1"/>
            <a:r>
              <a:rPr lang="cs-CZ" sz="2200" dirty="0"/>
              <a:t>peněžní prostředky státního rozpočtu, státních finančních aktiv nebo Národního fondu poskytnuté právnickým nebo fyzickým osobám na stanovený účel (§ 3 písm. a) </a:t>
            </a:r>
            <a:r>
              <a:rPr lang="cs-CZ" sz="2200" dirty="0" err="1"/>
              <a:t>RP</a:t>
            </a:r>
            <a:r>
              <a:rPr lang="cs-CZ" sz="2200" dirty="0"/>
              <a:t>)</a:t>
            </a:r>
          </a:p>
          <a:p>
            <a:pPr lvl="1"/>
            <a:r>
              <a:rPr lang="cs-CZ" sz="2200" dirty="0"/>
              <a:t>na dotaci není právní nárok (§ 14 odst. 1 </a:t>
            </a:r>
            <a:r>
              <a:rPr lang="cs-CZ" sz="2200" dirty="0" err="1"/>
              <a:t>RP</a:t>
            </a:r>
            <a:r>
              <a:rPr lang="cs-CZ" sz="2200" dirty="0"/>
              <a:t>)</a:t>
            </a:r>
          </a:p>
          <a:p>
            <a:pPr lvl="1"/>
            <a:endParaRPr lang="cs-CZ" sz="2200" dirty="0"/>
          </a:p>
          <a:p>
            <a:r>
              <a:rPr lang="cs-CZ" sz="2600" b="1" dirty="0"/>
              <a:t>návratné finanční výpomoci</a:t>
            </a:r>
          </a:p>
          <a:p>
            <a:pPr lvl="1"/>
            <a:r>
              <a:rPr lang="cs-CZ" sz="2200" dirty="0"/>
              <a:t>prostředky státního rozpočtu, státních finančních aktiv nebo Národního fondu poskytnuté, nestanoví-li zvláštní zákon jinak, bezúročně právnickým nebo fyzickým osobám na stanovený účel, které je povinen jejich příjemce vrátit do státního rozpočtu, státních finančních aktiv nebo Národního fondu (§ 3 písm. b) </a:t>
            </a:r>
            <a:r>
              <a:rPr lang="cs-CZ" sz="2200" dirty="0" err="1"/>
              <a:t>RP</a:t>
            </a:r>
            <a:r>
              <a:rPr lang="cs-CZ" sz="2200" dirty="0"/>
              <a:t>)</a:t>
            </a:r>
          </a:p>
          <a:p>
            <a:pPr lvl="1"/>
            <a:r>
              <a:rPr lang="cs-CZ" sz="2200" dirty="0"/>
              <a:t>na návratnou finanční výpomoc není právní nárok (§ 14 odst. 1 </a:t>
            </a:r>
            <a:r>
              <a:rPr lang="cs-CZ" sz="2200" dirty="0" err="1"/>
              <a:t>RP</a:t>
            </a:r>
            <a:r>
              <a:rPr lang="cs-CZ" sz="2200" dirty="0"/>
              <a:t>)</a:t>
            </a:r>
          </a:p>
          <a:p>
            <a:pPr lvl="1"/>
            <a:endParaRPr lang="cs-CZ" sz="22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6</a:t>
            </a:fld>
            <a:endParaRPr lang="cs-CZ"/>
          </a:p>
        </p:txBody>
      </p:sp>
    </p:spTree>
    <p:extLst>
      <p:ext uri="{BB962C8B-B14F-4D97-AF65-F5344CB8AC3E}">
        <p14:creationId xmlns:p14="http://schemas.microsoft.com/office/powerpoint/2010/main" val="723314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D. Dotace a NFV podle RPÚR</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lnSpcReduction="10000"/>
          </a:bodyPr>
          <a:lstStyle/>
          <a:p>
            <a:r>
              <a:rPr lang="cs-CZ" sz="2600" b="1" dirty="0"/>
              <a:t>dotace</a:t>
            </a:r>
          </a:p>
          <a:p>
            <a:pPr lvl="1"/>
            <a:r>
              <a:rPr lang="cs-CZ" sz="2200" dirty="0"/>
              <a:t>peněžní prostředky poskytnuté z rozpočtu územního samosprávného celku, městské části hlavního města Prahy nebo svazku obcí právnické nebo fyzické osobě na stanovený účel (§ 10a odst. 1 písm. b) </a:t>
            </a:r>
            <a:r>
              <a:rPr lang="cs-CZ" sz="2200" dirty="0" err="1"/>
              <a:t>RPÚR</a:t>
            </a:r>
            <a:r>
              <a:rPr lang="cs-CZ" sz="2200" dirty="0"/>
              <a:t>)</a:t>
            </a:r>
          </a:p>
          <a:p>
            <a:pPr lvl="1"/>
            <a:r>
              <a:rPr lang="cs-CZ" sz="2200" dirty="0"/>
              <a:t>na dotaci není právní nárok (§ 10a odst. 2 </a:t>
            </a:r>
            <a:r>
              <a:rPr lang="cs-CZ" sz="2200" dirty="0" err="1"/>
              <a:t>RPÚR</a:t>
            </a:r>
            <a:r>
              <a:rPr lang="cs-CZ" sz="2200" dirty="0"/>
              <a:t>)</a:t>
            </a:r>
          </a:p>
          <a:p>
            <a:pPr lvl="1"/>
            <a:endParaRPr lang="cs-CZ" sz="2200" dirty="0"/>
          </a:p>
          <a:p>
            <a:r>
              <a:rPr lang="cs-CZ" sz="2600" b="1" dirty="0"/>
              <a:t>návratné finanční výpomoci</a:t>
            </a:r>
          </a:p>
          <a:p>
            <a:pPr lvl="1"/>
            <a:r>
              <a:rPr lang="cs-CZ" sz="2200" dirty="0"/>
              <a:t>peněžní prostředky poskytnuté bezúročně z rozpočtu územního samosprávného celku, městské části hlavního města Prahy nebo svazku obcí právnické nebo fyzické osobě na stanovený účel, které je jejich příjemce povinen vrátit do rozpočtu poskytovatele ve stanovené lhůtě (§ 10a odst. 1 písm. c) </a:t>
            </a:r>
            <a:r>
              <a:rPr lang="cs-CZ" sz="2200" dirty="0" err="1"/>
              <a:t>RPÚR</a:t>
            </a:r>
            <a:r>
              <a:rPr lang="cs-CZ" sz="2200" dirty="0"/>
              <a:t>)</a:t>
            </a:r>
          </a:p>
          <a:p>
            <a:pPr lvl="1"/>
            <a:r>
              <a:rPr lang="cs-CZ" sz="2200" dirty="0"/>
              <a:t>na návratnou finanční výpomoc není právní nárok (§ 10a odst. 2 </a:t>
            </a:r>
            <a:r>
              <a:rPr lang="cs-CZ" sz="2200" dirty="0" err="1"/>
              <a:t>RPÚR</a:t>
            </a:r>
            <a:r>
              <a:rPr lang="cs-CZ" sz="2200" dirty="0"/>
              <a:t>)</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7</a:t>
            </a:fld>
            <a:endParaRPr lang="cs-CZ"/>
          </a:p>
        </p:txBody>
      </p:sp>
    </p:spTree>
    <p:extLst>
      <p:ext uri="{BB962C8B-B14F-4D97-AF65-F5344CB8AC3E}">
        <p14:creationId xmlns:p14="http://schemas.microsoft.com/office/powerpoint/2010/main" val="304153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2. Druhy dotací</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5269302" cy="4175117"/>
          </a:xfrm>
        </p:spPr>
        <p:txBody>
          <a:bodyPr>
            <a:normAutofit lnSpcReduction="10000"/>
          </a:bodyPr>
          <a:lstStyle/>
          <a:p>
            <a:r>
              <a:rPr lang="cs-CZ"/>
              <a:t>dotace</a:t>
            </a:r>
          </a:p>
          <a:p>
            <a:pPr lvl="1"/>
            <a:r>
              <a:rPr lang="cs-CZ"/>
              <a:t>neúčelové </a:t>
            </a:r>
          </a:p>
          <a:p>
            <a:pPr lvl="2"/>
            <a:r>
              <a:rPr lang="cs-CZ"/>
              <a:t>paušální</a:t>
            </a:r>
          </a:p>
          <a:p>
            <a:pPr lvl="2"/>
            <a:r>
              <a:rPr lang="cs-CZ"/>
              <a:t>podle výkonu</a:t>
            </a:r>
          </a:p>
          <a:p>
            <a:pPr lvl="1"/>
            <a:r>
              <a:rPr lang="cs-CZ"/>
              <a:t>účelové </a:t>
            </a:r>
          </a:p>
          <a:p>
            <a:r>
              <a:rPr lang="cs-CZ"/>
              <a:t>dotace</a:t>
            </a:r>
          </a:p>
          <a:p>
            <a:pPr lvl="1"/>
            <a:r>
              <a:rPr lang="cs-CZ"/>
              <a:t>nárokové</a:t>
            </a:r>
          </a:p>
          <a:p>
            <a:pPr lvl="1"/>
            <a:r>
              <a:rPr lang="cs-CZ"/>
              <a:t>nenárokové</a:t>
            </a:r>
          </a:p>
          <a:p>
            <a:r>
              <a:rPr lang="cs-CZ"/>
              <a:t>dotace</a:t>
            </a:r>
          </a:p>
          <a:p>
            <a:pPr lvl="1"/>
            <a:r>
              <a:rPr lang="cs-CZ"/>
              <a:t>individuální</a:t>
            </a:r>
          </a:p>
          <a:p>
            <a:pPr lvl="1"/>
            <a:r>
              <a:rPr lang="cs-CZ"/>
              <a:t>systémové</a:t>
            </a:r>
          </a:p>
          <a:p>
            <a:endParaRPr lang="cs-CZ"/>
          </a:p>
          <a:p>
            <a:endParaRPr lang="cs-CZ"/>
          </a:p>
          <a:p>
            <a:pPr lvl="1"/>
            <a:endParaRPr lang="cs-CZ"/>
          </a:p>
        </p:txBody>
      </p:sp>
      <p:sp>
        <p:nvSpPr>
          <p:cNvPr id="4" name="Zástupný symbol pro číslo snímku 3">
            <a:extLst>
              <a:ext uri="{FF2B5EF4-FFF2-40B4-BE49-F238E27FC236}">
                <a16:creationId xmlns:a16="http://schemas.microsoft.com/office/drawing/2014/main" id="{B55C8BA2-C53E-4D8A-AA3D-5C9C60DF867F}"/>
              </a:ext>
            </a:extLst>
          </p:cNvPr>
          <p:cNvSpPr>
            <a:spLocks noGrp="1"/>
          </p:cNvSpPr>
          <p:nvPr>
            <p:ph type="sldNum" sz="quarter" idx="12"/>
          </p:nvPr>
        </p:nvSpPr>
        <p:spPr/>
        <p:txBody>
          <a:bodyPr/>
          <a:lstStyle/>
          <a:p>
            <a:fld id="{55198495-D922-4C84-9C05-B0CB6B9CE971}" type="slidenum">
              <a:rPr lang="cs-CZ" smtClean="0"/>
              <a:t>8</a:t>
            </a:fld>
            <a:endParaRPr lang="cs-CZ"/>
          </a:p>
        </p:txBody>
      </p:sp>
      <p:sp>
        <p:nvSpPr>
          <p:cNvPr id="5" name="Zástupný obsah 2">
            <a:extLst>
              <a:ext uri="{FF2B5EF4-FFF2-40B4-BE49-F238E27FC236}">
                <a16:creationId xmlns:a16="http://schemas.microsoft.com/office/drawing/2014/main" id="{FA8CC2E3-78C7-401D-8B6F-791D7C471981}"/>
              </a:ext>
            </a:extLst>
          </p:cNvPr>
          <p:cNvSpPr txBox="1">
            <a:spLocks/>
          </p:cNvSpPr>
          <p:nvPr/>
        </p:nvSpPr>
        <p:spPr>
          <a:xfrm>
            <a:off x="6011174" y="1355821"/>
            <a:ext cx="5269302" cy="417511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a:t>dotace</a:t>
            </a:r>
          </a:p>
          <a:p>
            <a:pPr lvl="1"/>
            <a:r>
              <a:rPr lang="cs-CZ"/>
              <a:t>běžné</a:t>
            </a:r>
          </a:p>
          <a:p>
            <a:pPr lvl="1"/>
            <a:r>
              <a:rPr lang="cs-CZ"/>
              <a:t>kapitálové (investiční)</a:t>
            </a:r>
          </a:p>
          <a:p>
            <a:r>
              <a:rPr lang="cs-CZ"/>
              <a:t>dotace</a:t>
            </a:r>
          </a:p>
          <a:p>
            <a:pPr lvl="1"/>
            <a:r>
              <a:rPr lang="cs-CZ"/>
              <a:t>předběžné</a:t>
            </a:r>
          </a:p>
          <a:p>
            <a:pPr lvl="1"/>
            <a:r>
              <a:rPr lang="cs-CZ"/>
              <a:t>průběžné</a:t>
            </a:r>
          </a:p>
          <a:p>
            <a:pPr lvl="1"/>
            <a:r>
              <a:rPr lang="cs-CZ"/>
              <a:t>následné</a:t>
            </a:r>
          </a:p>
          <a:p>
            <a:r>
              <a:rPr lang="cs-CZ"/>
              <a:t>dotace</a:t>
            </a:r>
          </a:p>
          <a:p>
            <a:pPr lvl="1"/>
            <a:r>
              <a:rPr lang="cs-CZ"/>
              <a:t>se spoluúčastí</a:t>
            </a:r>
          </a:p>
          <a:p>
            <a:pPr lvl="1"/>
            <a:r>
              <a:rPr lang="cs-CZ"/>
              <a:t>bez spoluúčasti</a:t>
            </a:r>
          </a:p>
          <a:p>
            <a:pPr lvl="1"/>
            <a:endParaRPr lang="cs-CZ"/>
          </a:p>
        </p:txBody>
      </p:sp>
    </p:spTree>
    <p:extLst>
      <p:ext uri="{BB962C8B-B14F-4D97-AF65-F5344CB8AC3E}">
        <p14:creationId xmlns:p14="http://schemas.microsoft.com/office/powerpoint/2010/main" val="439160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3. Vymezení dotačního práva</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vert="horz" lIns="91440" tIns="45720" rIns="91440" bIns="45720" rtlCol="0" anchor="t">
            <a:normAutofit fontScale="85000" lnSpcReduction="20000"/>
          </a:bodyPr>
          <a:lstStyle/>
          <a:p>
            <a:r>
              <a:rPr lang="cs-CZ" b="1" dirty="0">
                <a:latin typeface="Gill Sans MT"/>
              </a:rPr>
              <a:t>dotační právo </a:t>
            </a:r>
            <a:endParaRPr lang="cs-CZ" b="1"/>
          </a:p>
          <a:p>
            <a:pPr lvl="1"/>
            <a:r>
              <a:rPr lang="cs-CZ" dirty="0">
                <a:latin typeface="Gill Sans MT"/>
              </a:rPr>
              <a:t>jako svébytná součást finančního práva (fiskální části zvláštní části)</a:t>
            </a:r>
          </a:p>
          <a:p>
            <a:pPr lvl="1"/>
            <a:r>
              <a:rPr lang="cs-CZ" dirty="0">
                <a:latin typeface="Gill Sans MT"/>
              </a:rPr>
              <a:t>jako součást rozpočtového práva v širším smyslu</a:t>
            </a:r>
          </a:p>
          <a:p>
            <a:r>
              <a:rPr lang="cs-CZ" b="1" dirty="0">
                <a:latin typeface="Gill Sans MT"/>
              </a:rPr>
              <a:t>označení</a:t>
            </a:r>
          </a:p>
          <a:p>
            <a:pPr lvl="1"/>
            <a:r>
              <a:rPr lang="cs-CZ" dirty="0">
                <a:latin typeface="Gill Sans MT"/>
              </a:rPr>
              <a:t>dotační právo / právo veřejných výdajů / právo dotačních výdajů veřejných rozpočtů</a:t>
            </a:r>
          </a:p>
          <a:p>
            <a:r>
              <a:rPr lang="cs-CZ" b="1" dirty="0">
                <a:latin typeface="Gill Sans MT"/>
              </a:rPr>
              <a:t>vymezení v užším smyslu</a:t>
            </a:r>
          </a:p>
          <a:p>
            <a:pPr lvl="1"/>
            <a:r>
              <a:rPr lang="cs-CZ" dirty="0">
                <a:latin typeface="Gill Sans MT"/>
              </a:rPr>
              <a:t>soubor právních pravidel upravujících výdaje veřejných rozpočtů označené jako dotace a návratné finanční výpomoci (formální pojetí)</a:t>
            </a:r>
          </a:p>
          <a:p>
            <a:pPr lvl="1"/>
            <a:r>
              <a:rPr lang="cs-CZ" dirty="0">
                <a:latin typeface="Gill Sans MT"/>
              </a:rPr>
              <a:t>soubor právních pravidel upravujících výdaje veřejných rozpočtů, které naplňují definici dotace a návratné finanční výpomoci v užším smyslu (materiální pojetí)</a:t>
            </a:r>
          </a:p>
          <a:p>
            <a:r>
              <a:rPr lang="cs-CZ" b="1" dirty="0">
                <a:latin typeface="Gill Sans MT"/>
              </a:rPr>
              <a:t>vymezení v širším smyslu</a:t>
            </a:r>
          </a:p>
          <a:p>
            <a:pPr lvl="1"/>
            <a:r>
              <a:rPr lang="cs-CZ" dirty="0">
                <a:latin typeface="Gill Sans MT"/>
              </a:rPr>
              <a:t>soubor právních pravidel upravujících dotační výdaje veřejných rozpočtů, tj. dotace, návratné finanční výpomoci a jiná obdobná plnění</a:t>
            </a:r>
          </a:p>
          <a:p>
            <a:endParaRPr lang="cs-CZ"/>
          </a:p>
        </p:txBody>
      </p:sp>
      <p:sp>
        <p:nvSpPr>
          <p:cNvPr id="4" name="Zástupný symbol pro číslo snímku 3">
            <a:extLst>
              <a:ext uri="{FF2B5EF4-FFF2-40B4-BE49-F238E27FC236}">
                <a16:creationId xmlns:a16="http://schemas.microsoft.com/office/drawing/2014/main" id="{B55C8BA2-C53E-4D8A-AA3D-5C9C60DF867F}"/>
              </a:ext>
            </a:extLst>
          </p:cNvPr>
          <p:cNvSpPr>
            <a:spLocks noGrp="1"/>
          </p:cNvSpPr>
          <p:nvPr>
            <p:ph type="sldNum" sz="quarter" idx="12"/>
          </p:nvPr>
        </p:nvSpPr>
        <p:spPr/>
        <p:txBody>
          <a:bodyPr/>
          <a:lstStyle/>
          <a:p>
            <a:fld id="{55198495-D922-4C84-9C05-B0CB6B9CE971}" type="slidenum">
              <a:rPr lang="cs-CZ" smtClean="0"/>
              <a:t>9</a:t>
            </a:fld>
            <a:endParaRPr lang="cs-CZ"/>
          </a:p>
        </p:txBody>
      </p:sp>
    </p:spTree>
    <p:extLst>
      <p:ext uri="{BB962C8B-B14F-4D97-AF65-F5344CB8AC3E}">
        <p14:creationId xmlns:p14="http://schemas.microsoft.com/office/powerpoint/2010/main" val="260289187"/>
      </p:ext>
    </p:extLst>
  </p:cSld>
  <p:clrMapOvr>
    <a:masterClrMapping/>
  </p:clrMapOvr>
</p:sld>
</file>

<file path=ppt/theme/theme1.xml><?xml version="1.0" encoding="utf-8"?>
<a:theme xmlns:a="http://schemas.openxmlformats.org/drawingml/2006/main" name="Motiv Office">
  <a:themeElements>
    <a:clrScheme name="Vlastní 1">
      <a:dk1>
        <a:sysClr val="windowText" lastClr="000000"/>
      </a:dk1>
      <a:lt1>
        <a:sysClr val="window" lastClr="FFFFFF"/>
      </a:lt1>
      <a:dk2>
        <a:srgbClr val="505046"/>
      </a:dk2>
      <a:lt2>
        <a:srgbClr val="EEECE1"/>
      </a:lt2>
      <a:accent1>
        <a:srgbClr val="D22D40"/>
      </a:accent1>
      <a:accent2>
        <a:srgbClr val="D22D40"/>
      </a:accent2>
      <a:accent3>
        <a:srgbClr val="B64926"/>
      </a:accent3>
      <a:accent4>
        <a:srgbClr val="FF8427"/>
      </a:accent4>
      <a:accent5>
        <a:srgbClr val="CC9900"/>
      </a:accent5>
      <a:accent6>
        <a:srgbClr val="FFD147"/>
      </a:accent6>
      <a:hlink>
        <a:srgbClr val="CC9900"/>
      </a:hlink>
      <a:folHlink>
        <a:srgbClr val="66669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1" id="{C82E3570-8F0D-45E8-BF56-D546C17BDEAA}" vid="{9F40CBD5-BE48-4A93-969A-978FC482E66D}"/>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2093</Words>
  <Application>Microsoft Office PowerPoint</Application>
  <PresentationFormat>Širokoúhlá obrazovka</PresentationFormat>
  <Paragraphs>313</Paragraphs>
  <Slides>35</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35</vt:i4>
      </vt:variant>
    </vt:vector>
  </HeadingPairs>
  <TitlesOfParts>
    <vt:vector size="40" baseType="lpstr">
      <vt:lpstr>Arial</vt:lpstr>
      <vt:lpstr>Calibri</vt:lpstr>
      <vt:lpstr>Gill Sans MT</vt:lpstr>
      <vt:lpstr>Times New Roman</vt:lpstr>
      <vt:lpstr>Motiv Office</vt:lpstr>
      <vt:lpstr>Dotační právo</vt:lpstr>
      <vt:lpstr>Osnova</vt:lpstr>
      <vt:lpstr>1. Dotace</vt:lpstr>
      <vt:lpstr>A. Dotace v širším a užším smyslu</vt:lpstr>
      <vt:lpstr>B. Vymezení dotace v širším smyslu</vt:lpstr>
      <vt:lpstr>C. Dotace a NFV podle RP</vt:lpstr>
      <vt:lpstr>D. Dotace a NFV podle RPÚR</vt:lpstr>
      <vt:lpstr>2. Druhy dotací</vt:lpstr>
      <vt:lpstr>3. Vymezení dotačního práva</vt:lpstr>
      <vt:lpstr>4. Členění dotačního práva</vt:lpstr>
      <vt:lpstr>4. Členění dotačního práva</vt:lpstr>
      <vt:lpstr>5. Předmět, subjekty a obsah dotačního práva</vt:lpstr>
      <vt:lpstr>A. Předmět dotačního práva</vt:lpstr>
      <vt:lpstr>B. Subjekty dotačního práva</vt:lpstr>
      <vt:lpstr>C. Obsah dotačního práva</vt:lpstr>
      <vt:lpstr>6. Správa dotací</vt:lpstr>
      <vt:lpstr>A. Základní informace</vt:lpstr>
      <vt:lpstr>B. Poskytování dotací</vt:lpstr>
      <vt:lpstr>C. Poskytování dotací podle RP</vt:lpstr>
      <vt:lpstr>C. Poskytování dotací podle RP</vt:lpstr>
      <vt:lpstr>Rozhodnutí o dotaci podle RP</vt:lpstr>
      <vt:lpstr>Rozsudek rozšířeného senátu NSS</vt:lpstr>
      <vt:lpstr>Rozhodnutí o dotaci podle RP</vt:lpstr>
      <vt:lpstr>D. Finanční vypořádání</vt:lpstr>
      <vt:lpstr>E. Porušení povinností při správě dotace</vt:lpstr>
      <vt:lpstr>I. Odvod za porušení rozpočtové kázně</vt:lpstr>
      <vt:lpstr>Rozsudek NSS č.j. 3 Afs 92/2018-32</vt:lpstr>
      <vt:lpstr>I. Odvod za porušení rozpočtové kázně</vt:lpstr>
      <vt:lpstr>Rozsudek NSS č.j. 10 Afs 432/2019-36</vt:lpstr>
      <vt:lpstr>Rozsudek NSS č.j. 4 Afs 103/2020-40</vt:lpstr>
      <vt:lpstr>B. Nevyplacení dotace</vt:lpstr>
      <vt:lpstr>Nález ÚS sp. zn. Pl. ÚS 12/14</vt:lpstr>
      <vt:lpstr>C. Opatření k nápravě nebo vrácení dotace</vt:lpstr>
      <vt:lpstr>D. Odnětí dotace</vt:lpstr>
      <vt:lpstr>Finance jsou vždy až na prvním místě!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Radim Boháč</dc:creator>
  <cp:lastModifiedBy>Radim Boháč</cp:lastModifiedBy>
  <cp:revision>6</cp:revision>
  <dcterms:created xsi:type="dcterms:W3CDTF">2019-09-25T20:27:52Z</dcterms:created>
  <dcterms:modified xsi:type="dcterms:W3CDTF">2025-12-06T12:51:21Z</dcterms:modified>
</cp:coreProperties>
</file>