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83" r:id="rId4"/>
    <p:sldId id="384" r:id="rId5"/>
    <p:sldId id="390" r:id="rId6"/>
    <p:sldId id="385" r:id="rId7"/>
    <p:sldId id="386" r:id="rId8"/>
    <p:sldId id="387" r:id="rId9"/>
    <p:sldId id="388" r:id="rId10"/>
    <p:sldId id="389" r:id="rId11"/>
    <p:sldId id="263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3803AC-A187-4378-8314-16C261C1704B}" v="1" dt="2026-04-13T19:28:37.720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6733" autoAdjust="0"/>
  </p:normalViewPr>
  <p:slideViewPr>
    <p:cSldViewPr snapToGrid="0" showGuides="1">
      <p:cViewPr varScale="1">
        <p:scale>
          <a:sx n="81" d="100"/>
          <a:sy n="81" d="100"/>
        </p:scale>
        <p:origin x="114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4-13T19:28:37.720" v="2"/>
      <pc:docMkLst>
        <pc:docMk/>
      </pc:docMkLst>
      <pc:sldChg chg="delSp modSp mod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4-13T19:23:46.630" v="1" actId="20577"/>
          <ac:spMkLst>
            <pc:docMk/>
            <pc:sldMk cId="4086439368" sldId="256"/>
            <ac:spMk id="7" creationId="{789D5057-A154-4798-978D-6C9909FC8D3F}"/>
          </ac:spMkLst>
        </pc:spChg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4086439368" sldId="256"/>
            <ac:picMk id="12" creationId="{5E7AA97F-E51B-C44C-D4A6-72AE3A23EEB6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3188188334" sldId="257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3188188334" sldId="257"/>
            <ac:picMk id="16" creationId="{475A4ECF-6AE9-18F3-A069-4A8C417FE97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297342884" sldId="263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297342884" sldId="263"/>
            <ac:picMk id="11" creationId="{878B0AB3-B7BD-6192-9913-8398DFC7357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399895521" sldId="383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399895521" sldId="383"/>
            <ac:picMk id="11" creationId="{849AF9A6-4C31-B6C9-72C9-C8124B059EC1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1465493086" sldId="384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1465493086" sldId="384"/>
            <ac:picMk id="11" creationId="{44ACBE7C-FB61-DD56-9C07-019A0F33E83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1229208416" sldId="385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1229208416" sldId="385"/>
            <ac:picMk id="11" creationId="{2DF27DD3-D060-1658-3A5F-7442775A7D8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3952005631" sldId="386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3952005631" sldId="386"/>
            <ac:picMk id="13" creationId="{D631E7BA-8306-0A04-381F-0503AB3E665D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2476807665" sldId="387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2476807665" sldId="387"/>
            <ac:picMk id="12" creationId="{6F126EEE-1D2C-250C-17DF-336C3A9CCBC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2934910346" sldId="388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2934910346" sldId="388"/>
            <ac:picMk id="11" creationId="{AF365949-350F-8B1B-09A0-5152C878760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2378460566" sldId="389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2378460566" sldId="389"/>
            <ac:picMk id="11" creationId="{B9B0681E-AA8D-256C-6715-90762E9B04B8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3T19:28:37.720" v="2"/>
        <pc:sldMkLst>
          <pc:docMk/>
          <pc:sldMk cId="1416329698" sldId="390"/>
        </pc:sldMkLst>
        <pc:picChg chg="del">
          <ac:chgData name="Radim Boháč" userId="e5098a9a-6a28-40ce-ac6e-47e9b8c9add8" providerId="ADAL" clId="{4FBB5E5A-6FFA-4940-B6A5-D497D4FDC452}" dt="2026-04-13T19:28:37.720" v="2"/>
          <ac:picMkLst>
            <pc:docMk/>
            <pc:sldMk cId="1416329698" sldId="390"/>
            <ac:picMk id="11" creationId="{140D1281-F9AD-6F18-AED6-CD9596A75DC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13.04.2026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Vnější připomínkové řízení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 a Michal Tuláček</a:t>
            </a:r>
          </a:p>
          <a:p>
            <a:r>
              <a:rPr lang="cs-CZ" dirty="0"/>
              <a:t>14. dubna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8. </a:t>
            </a:r>
            <a:r>
              <a:rPr lang="cs-CZ" dirty="0"/>
              <a:t>Materiál pro jednání vlády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součásti</a:t>
            </a:r>
          </a:p>
          <a:p>
            <a:pPr lvl="1" hangingPunct="0"/>
            <a:r>
              <a:rPr lang="cs-CZ" dirty="0"/>
              <a:t>průvodní dopis</a:t>
            </a:r>
          </a:p>
          <a:p>
            <a:pPr lvl="1" hangingPunct="0"/>
            <a:r>
              <a:rPr lang="cs-CZ" dirty="0"/>
              <a:t>obálka pro jednání vlády</a:t>
            </a:r>
          </a:p>
          <a:p>
            <a:pPr lvl="1" hangingPunct="0"/>
            <a:r>
              <a:rPr lang="cs-CZ" dirty="0"/>
              <a:t>návrh usnesení</a:t>
            </a:r>
          </a:p>
          <a:p>
            <a:pPr lvl="1" hangingPunct="0"/>
            <a:r>
              <a:rPr lang="cs-CZ" dirty="0"/>
              <a:t>předkládací zpráva</a:t>
            </a:r>
          </a:p>
          <a:p>
            <a:pPr lvl="1" hangingPunct="0"/>
            <a:r>
              <a:rPr lang="cs-CZ" dirty="0"/>
              <a:t>materiál (návrh zákona)</a:t>
            </a:r>
          </a:p>
          <a:p>
            <a:pPr lvl="1" hangingPunct="0"/>
            <a:r>
              <a:rPr lang="cs-CZ" dirty="0"/>
              <a:t>důvodová zpráva</a:t>
            </a:r>
          </a:p>
          <a:p>
            <a:pPr lvl="1" hangingPunct="0"/>
            <a:r>
              <a:rPr lang="cs-CZ" dirty="0"/>
              <a:t>závěrečná zpráva z hodnocení dopadů regulace</a:t>
            </a:r>
          </a:p>
          <a:p>
            <a:pPr lvl="1" hangingPunct="0"/>
            <a:r>
              <a:rPr lang="cs-CZ" dirty="0"/>
              <a:t>platné znění</a:t>
            </a:r>
          </a:p>
          <a:p>
            <a:pPr lvl="1" hangingPunct="0"/>
            <a:r>
              <a:rPr lang="cs-CZ" dirty="0"/>
              <a:t>rozdílová tabulka</a:t>
            </a:r>
          </a:p>
          <a:p>
            <a:pPr lvl="1" hangingPunct="0"/>
            <a:r>
              <a:rPr lang="cs-CZ" dirty="0"/>
              <a:t>srovnávací tabulka</a:t>
            </a:r>
          </a:p>
          <a:p>
            <a:pPr lvl="1" hangingPunct="0"/>
            <a:r>
              <a:rPr lang="cs-CZ" dirty="0"/>
              <a:t>vypořádací  tabulka</a:t>
            </a:r>
          </a:p>
          <a:p>
            <a:pPr lvl="1" hangingPunct="0"/>
            <a:r>
              <a:rPr lang="cs-CZ" dirty="0"/>
              <a:t>návrh </a:t>
            </a:r>
            <a:r>
              <a:rPr lang="cs-CZ"/>
              <a:t>prováděcích předpisů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8460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Legislativní pečlivosti zdar!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Obecně k vnějšímu připomínkovému řízení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Předložení materiálu do vnějšího připomínkového řízení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Připomínková místa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Materiál pro vnější připomínkové řízení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Sdělení připomínek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Vypořádání připomínek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Předložení materiálu vládě a LRV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Materiál pro jednání vlády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Obecně k vnějšímu PŘ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první povinná fáze </a:t>
            </a:r>
            <a:r>
              <a:rPr lang="cs-CZ"/>
              <a:t>legislativního procesu </a:t>
            </a:r>
            <a:r>
              <a:rPr lang="cs-CZ" dirty="0"/>
              <a:t>podle LPV</a:t>
            </a:r>
          </a:p>
          <a:p>
            <a:r>
              <a:rPr lang="cs-CZ" dirty="0"/>
              <a:t>lišit</a:t>
            </a:r>
          </a:p>
          <a:p>
            <a:pPr lvl="1"/>
            <a:r>
              <a:rPr lang="cs-CZ" dirty="0"/>
              <a:t>vnější (meziresortní) připomínkové řízení (MPŘ)</a:t>
            </a:r>
          </a:p>
          <a:p>
            <a:pPr lvl="1"/>
            <a:r>
              <a:rPr lang="cs-CZ" dirty="0"/>
              <a:t>vnitřní připomínkové řízení (VPŘ)</a:t>
            </a:r>
          </a:p>
          <a:p>
            <a:r>
              <a:rPr lang="cs-CZ" dirty="0"/>
              <a:t>provádí se u</a:t>
            </a:r>
          </a:p>
          <a:p>
            <a:pPr lvl="1"/>
            <a:r>
              <a:rPr lang="cs-CZ" dirty="0"/>
              <a:t>věcného záměru</a:t>
            </a:r>
          </a:p>
          <a:p>
            <a:pPr lvl="1"/>
            <a:r>
              <a:rPr lang="cs-CZ" dirty="0"/>
              <a:t>zákona</a:t>
            </a:r>
          </a:p>
          <a:p>
            <a:pPr lvl="1"/>
            <a:r>
              <a:rPr lang="cs-CZ" dirty="0"/>
              <a:t>nařízení vlády</a:t>
            </a:r>
          </a:p>
          <a:p>
            <a:pPr lvl="1"/>
            <a:r>
              <a:rPr lang="cs-CZ" dirty="0"/>
              <a:t>vyhlášky</a:t>
            </a:r>
          </a:p>
          <a:p>
            <a:pPr lvl="1"/>
            <a:r>
              <a:rPr lang="cs-CZ" dirty="0"/>
              <a:t>zákonného opatření Senátu</a:t>
            </a:r>
          </a:p>
        </p:txBody>
      </p:sp>
    </p:spTree>
    <p:extLst>
      <p:ext uri="{BB962C8B-B14F-4D97-AF65-F5344CB8AC3E}">
        <p14:creationId xmlns:p14="http://schemas.microsoft.com/office/powerpoint/2010/main" val="399895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Předložení materiálu do vnějšího PŘ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prostřednictvím elektronické knihovny </a:t>
            </a:r>
            <a:r>
              <a:rPr lang="cs-CZ" dirty="0" err="1"/>
              <a:t>eKLEP</a:t>
            </a:r>
            <a:r>
              <a:rPr lang="cs-CZ" dirty="0"/>
              <a:t> informačního systému </a:t>
            </a:r>
            <a:r>
              <a:rPr lang="cs-CZ" dirty="0" err="1"/>
              <a:t>ODok</a:t>
            </a:r>
            <a:r>
              <a:rPr lang="cs-CZ" dirty="0"/>
              <a:t> Úřadu vlády</a:t>
            </a:r>
          </a:p>
          <a:p>
            <a:r>
              <a:rPr lang="cs-CZ" dirty="0"/>
              <a:t>předkladatel určí lhůtu a elektronickou adresu pro připomínky</a:t>
            </a:r>
          </a:p>
          <a:p>
            <a:pPr lvl="1"/>
            <a:r>
              <a:rPr lang="cs-CZ" dirty="0"/>
              <a:t>délka lhůty v závislosti na druhu materiálu</a:t>
            </a:r>
          </a:p>
          <a:p>
            <a:pPr lvl="1"/>
            <a:r>
              <a:rPr lang="cs-CZ" dirty="0"/>
              <a:t>možnost výjimek (čl. 76 LPV)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5493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Připomínková místa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b="1" dirty="0"/>
              <a:t>povinná</a:t>
            </a:r>
          </a:p>
          <a:p>
            <a:pPr lvl="1"/>
            <a:r>
              <a:rPr lang="cs-CZ" dirty="0"/>
              <a:t>čl. 5 odst. 1 LPV</a:t>
            </a:r>
          </a:p>
          <a:p>
            <a:pPr lvl="1"/>
            <a:r>
              <a:rPr lang="cs-CZ" dirty="0"/>
              <a:t>možnost výjimky (čl. 76 LPV)</a:t>
            </a:r>
          </a:p>
          <a:p>
            <a:r>
              <a:rPr lang="cs-CZ" b="1" dirty="0"/>
              <a:t>nepovinná</a:t>
            </a:r>
          </a:p>
          <a:p>
            <a:pPr lvl="1"/>
            <a:r>
              <a:rPr lang="cs-CZ" dirty="0"/>
              <a:t>fakultativně</a:t>
            </a:r>
          </a:p>
          <a:p>
            <a:pPr lvl="1"/>
            <a:r>
              <a:rPr lang="cs-CZ" dirty="0"/>
              <a:t>může být připomínkovým místem kdokoliv</a:t>
            </a:r>
          </a:p>
          <a:p>
            <a:r>
              <a:rPr lang="cs-CZ" b="1" dirty="0"/>
              <a:t>veřejná diskuze</a:t>
            </a:r>
          </a:p>
          <a:p>
            <a:pPr lvl="1"/>
            <a:r>
              <a:rPr lang="cs-CZ" dirty="0"/>
              <a:t>zcela fakultativní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6329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15880"/>
            <a:ext cx="10515600" cy="1325563"/>
          </a:xfrm>
        </p:spPr>
        <p:txBody>
          <a:bodyPr/>
          <a:lstStyle/>
          <a:p>
            <a:r>
              <a:rPr lang="cs-CZ" dirty="0"/>
              <a:t>4. Materiál pro vnější PŘ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součásti</a:t>
            </a:r>
          </a:p>
          <a:p>
            <a:pPr lvl="1" hangingPunct="0"/>
            <a:r>
              <a:rPr lang="cs-CZ" dirty="0"/>
              <a:t>průvodní dopis</a:t>
            </a:r>
          </a:p>
          <a:p>
            <a:pPr lvl="1" hangingPunct="0"/>
            <a:r>
              <a:rPr lang="cs-CZ" dirty="0"/>
              <a:t>obálka pro VPŘ</a:t>
            </a:r>
          </a:p>
          <a:p>
            <a:pPr lvl="1" hangingPunct="0"/>
            <a:r>
              <a:rPr lang="cs-CZ" dirty="0"/>
              <a:t>návrh usnesení vlády</a:t>
            </a:r>
          </a:p>
          <a:p>
            <a:pPr lvl="1" hangingPunct="0"/>
            <a:r>
              <a:rPr lang="cs-CZ" dirty="0"/>
              <a:t>předkládací zpráva</a:t>
            </a:r>
          </a:p>
          <a:p>
            <a:pPr lvl="1" hangingPunct="0"/>
            <a:r>
              <a:rPr lang="cs-CZ" dirty="0"/>
              <a:t>materiál (návrh zákona, nařízení vlády, vyhlášky)</a:t>
            </a:r>
          </a:p>
          <a:p>
            <a:pPr lvl="1" hangingPunct="0"/>
            <a:r>
              <a:rPr lang="cs-CZ" dirty="0"/>
              <a:t>důvodová zpráva/odůvodnění</a:t>
            </a:r>
          </a:p>
          <a:p>
            <a:pPr lvl="1" hangingPunct="0"/>
            <a:r>
              <a:rPr lang="cs-CZ" dirty="0"/>
              <a:t>závěrečná zpráva z hodnocení dopadů regulace</a:t>
            </a:r>
          </a:p>
          <a:p>
            <a:pPr lvl="1" hangingPunct="0"/>
            <a:r>
              <a:rPr lang="cs-CZ" dirty="0"/>
              <a:t>platné znění</a:t>
            </a:r>
          </a:p>
          <a:p>
            <a:pPr lvl="1" hangingPunct="0"/>
            <a:r>
              <a:rPr lang="cs-CZ" dirty="0"/>
              <a:t>rozdílová tabulka</a:t>
            </a:r>
          </a:p>
          <a:p>
            <a:pPr lvl="1" hangingPunct="0"/>
            <a:r>
              <a:rPr lang="cs-CZ" dirty="0"/>
              <a:t>srovnávací tabulka</a:t>
            </a:r>
          </a:p>
          <a:p>
            <a:pPr lvl="1" hangingPunct="0"/>
            <a:r>
              <a:rPr lang="cs-CZ" dirty="0"/>
              <a:t>návrh prováděcích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1229208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Sdělení připomínek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b="1" dirty="0"/>
              <a:t>forma</a:t>
            </a:r>
          </a:p>
          <a:p>
            <a:pPr lvl="1"/>
            <a:r>
              <a:rPr lang="cs-CZ" dirty="0"/>
              <a:t>povinná místa – e-Klepem</a:t>
            </a:r>
          </a:p>
          <a:p>
            <a:pPr lvl="1"/>
            <a:r>
              <a:rPr lang="cs-CZ" dirty="0"/>
              <a:t>nepovinná – elektronicky nebo v listinné podobě</a:t>
            </a:r>
          </a:p>
          <a:p>
            <a:r>
              <a:rPr lang="cs-CZ" b="1" dirty="0"/>
              <a:t>připomínky</a:t>
            </a:r>
          </a:p>
          <a:p>
            <a:pPr lvl="1"/>
            <a:r>
              <a:rPr lang="cs-CZ" dirty="0"/>
              <a:t>jednoznačnost, konkrétnost, odůvodnění</a:t>
            </a:r>
          </a:p>
          <a:p>
            <a:pPr lvl="1"/>
            <a:r>
              <a:rPr lang="cs-CZ" dirty="0"/>
              <a:t>obecné x k jednotlivým částem</a:t>
            </a:r>
          </a:p>
          <a:p>
            <a:pPr lvl="1"/>
            <a:r>
              <a:rPr lang="cs-CZ" dirty="0"/>
              <a:t>zásadní x ostatní</a:t>
            </a:r>
          </a:p>
          <a:p>
            <a:pPr lvl="2"/>
            <a:r>
              <a:rPr lang="cs-CZ" dirty="0"/>
              <a:t>zásadní pouze místa uvedená v čl. 5 odst. 1 </a:t>
            </a:r>
            <a:r>
              <a:rPr lang="pt-BR" dirty="0"/>
              <a:t>písm. a) až c), g) a h)</a:t>
            </a:r>
            <a:endParaRPr lang="cs-CZ" dirty="0"/>
          </a:p>
          <a:p>
            <a:pPr lvl="2"/>
            <a:r>
              <a:rPr lang="cs-CZ" dirty="0"/>
              <a:t>„tato připomínka je zásadní“</a:t>
            </a:r>
          </a:p>
          <a:p>
            <a:pPr lvl="2"/>
            <a:r>
              <a:rPr lang="cs-CZ" dirty="0"/>
              <a:t>jako zásadní nelze označit legislativně technické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2005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Vypořádání připomínek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b="1" dirty="0"/>
              <a:t>fakultativnost vypořádání</a:t>
            </a:r>
          </a:p>
          <a:p>
            <a:r>
              <a:rPr lang="cs-CZ" b="1" dirty="0"/>
              <a:t>obligatornost vypořádání</a:t>
            </a:r>
          </a:p>
          <a:p>
            <a:pPr lvl="1"/>
            <a:r>
              <a:rPr lang="cs-CZ" dirty="0"/>
              <a:t>zásadní připomínky</a:t>
            </a:r>
          </a:p>
          <a:p>
            <a:pPr lvl="1"/>
            <a:r>
              <a:rPr lang="cs-CZ" dirty="0"/>
              <a:t>rozpor</a:t>
            </a:r>
          </a:p>
          <a:p>
            <a:pPr lvl="1"/>
            <a:r>
              <a:rPr lang="cs-CZ" dirty="0"/>
              <a:t>vypořádání rozporu</a:t>
            </a:r>
          </a:p>
          <a:p>
            <a:pPr lvl="2"/>
            <a:r>
              <a:rPr lang="cs-CZ" dirty="0"/>
              <a:t>1. úroveň</a:t>
            </a:r>
          </a:p>
          <a:p>
            <a:pPr lvl="2"/>
            <a:r>
              <a:rPr lang="cs-CZ" dirty="0"/>
              <a:t>2. úroveň – náměstci </a:t>
            </a:r>
          </a:p>
          <a:p>
            <a:pPr lvl="2"/>
            <a:r>
              <a:rPr lang="cs-CZ" dirty="0"/>
              <a:t>3. úroveň – členové vlády a vedoucí ústředních správních úřadů</a:t>
            </a:r>
          </a:p>
          <a:p>
            <a:pPr lvl="1"/>
            <a:r>
              <a:rPr lang="cs-CZ" dirty="0"/>
              <a:t>nevypořádaný rozpor – rozhoduje vláda</a:t>
            </a:r>
          </a:p>
          <a:p>
            <a:r>
              <a:rPr lang="cs-CZ" b="1" dirty="0"/>
              <a:t>opakování vnějšího připomínkového řízení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6807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7. Předložení materiálu vládě a LRV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b="1" dirty="0"/>
              <a:t>upravený materiál po vnějším připomínkovém řízení se zasílá</a:t>
            </a:r>
          </a:p>
          <a:p>
            <a:pPr lvl="1"/>
            <a:r>
              <a:rPr lang="cs-CZ" dirty="0"/>
              <a:t>vládě</a:t>
            </a:r>
          </a:p>
          <a:p>
            <a:pPr lvl="2"/>
            <a:r>
              <a:rPr lang="cs-CZ" dirty="0"/>
              <a:t>jen prostřednictvím e-Klepu (příp. 30x v listinné podobě)</a:t>
            </a:r>
          </a:p>
          <a:p>
            <a:pPr lvl="2"/>
            <a:r>
              <a:rPr lang="cs-CZ" dirty="0"/>
              <a:t>do roku 2018 bylo i 3x v listinné podobě</a:t>
            </a:r>
          </a:p>
          <a:p>
            <a:pPr lvl="2"/>
            <a:r>
              <a:rPr lang="cs-CZ" dirty="0"/>
              <a:t>č. j. OVA</a:t>
            </a:r>
          </a:p>
          <a:p>
            <a:pPr lvl="1"/>
            <a:r>
              <a:rPr lang="cs-CZ" dirty="0"/>
              <a:t>LRV</a:t>
            </a:r>
          </a:p>
          <a:p>
            <a:pPr lvl="2"/>
            <a:r>
              <a:rPr lang="cs-CZ" dirty="0"/>
              <a:t>jen prostřednictvím e-Klepu</a:t>
            </a:r>
          </a:p>
          <a:p>
            <a:pPr lvl="2"/>
            <a:r>
              <a:rPr lang="cs-CZ" dirty="0"/>
              <a:t>č. j. LRV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49103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452</Words>
  <Application>Microsoft Office PowerPoint</Application>
  <PresentationFormat>Širokoúhlá obrazovka</PresentationFormat>
  <Paragraphs>112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Motiv Office</vt:lpstr>
      <vt:lpstr>Vnější připomínkové řízení</vt:lpstr>
      <vt:lpstr>Osnova</vt:lpstr>
      <vt:lpstr>1. Obecně k vnějšímu PŘ</vt:lpstr>
      <vt:lpstr>2. Předložení materiálu do vnějšího PŘ</vt:lpstr>
      <vt:lpstr>3. Připomínková místa</vt:lpstr>
      <vt:lpstr>4. Materiál pro vnější PŘ</vt:lpstr>
      <vt:lpstr>5. Sdělení připomínek</vt:lpstr>
      <vt:lpstr>6. Vypořádání připomínek</vt:lpstr>
      <vt:lpstr>7. Předložení materiálu vládě a LRV </vt:lpstr>
      <vt:lpstr>8. Materiál pro jednání vlády</vt:lpstr>
      <vt:lpstr>Legislativní pečlivosti zdar!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Martina Boháčová</cp:lastModifiedBy>
  <cp:revision>101</cp:revision>
  <dcterms:created xsi:type="dcterms:W3CDTF">2019-09-25T20:27:52Z</dcterms:created>
  <dcterms:modified xsi:type="dcterms:W3CDTF">2026-04-13T19:28:40Z</dcterms:modified>
</cp:coreProperties>
</file>