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383" r:id="rId4"/>
    <p:sldId id="394" r:id="rId5"/>
    <p:sldId id="395" r:id="rId6"/>
    <p:sldId id="396" r:id="rId7"/>
    <p:sldId id="397" r:id="rId8"/>
    <p:sldId id="398" r:id="rId9"/>
    <p:sldId id="399" r:id="rId10"/>
    <p:sldId id="400" r:id="rId11"/>
    <p:sldId id="401" r:id="rId12"/>
    <p:sldId id="402" r:id="rId13"/>
    <p:sldId id="263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2534C9-BCF5-4379-9EDA-8A946D39D0A9}" v="1" dt="2026-04-17T17:43:20.750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96733" autoAdjust="0"/>
  </p:normalViewPr>
  <p:slideViewPr>
    <p:cSldViewPr snapToGrid="0" showGuides="1">
      <p:cViewPr varScale="1">
        <p:scale>
          <a:sx n="81" d="100"/>
          <a:sy n="81" d="100"/>
        </p:scale>
        <p:origin x="114" y="5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4FBB5E5A-6FFA-4940-B6A5-D497D4FDC452}"/>
    <pc:docChg chg="modSld">
      <pc:chgData name="Radim Boháč" userId="e5098a9a-6a28-40ce-ac6e-47e9b8c9add8" providerId="ADAL" clId="{4FBB5E5A-6FFA-4940-B6A5-D497D4FDC452}" dt="2026-04-17T17:43:20.750" v="6"/>
      <pc:docMkLst>
        <pc:docMk/>
      </pc:docMkLst>
      <pc:sldChg chg="delSp modSp mod modTransition modAnim">
        <pc:chgData name="Radim Boháč" userId="e5098a9a-6a28-40ce-ac6e-47e9b8c9add8" providerId="ADAL" clId="{4FBB5E5A-6FFA-4940-B6A5-D497D4FDC452}" dt="2026-04-17T17:43:20.750" v="6"/>
        <pc:sldMkLst>
          <pc:docMk/>
          <pc:sldMk cId="4086439368" sldId="256"/>
        </pc:sldMkLst>
        <pc:spChg chg="mod">
          <ac:chgData name="Radim Boháč" userId="e5098a9a-6a28-40ce-ac6e-47e9b8c9add8" providerId="ADAL" clId="{4FBB5E5A-6FFA-4940-B6A5-D497D4FDC452}" dt="2026-04-17T17:38:53.141" v="5" actId="20577"/>
          <ac:spMkLst>
            <pc:docMk/>
            <pc:sldMk cId="4086439368" sldId="256"/>
            <ac:spMk id="7" creationId="{789D5057-A154-4798-978D-6C9909FC8D3F}"/>
          </ac:spMkLst>
        </pc:spChg>
        <pc:picChg chg="del">
          <ac:chgData name="Radim Boháč" userId="e5098a9a-6a28-40ce-ac6e-47e9b8c9add8" providerId="ADAL" clId="{4FBB5E5A-6FFA-4940-B6A5-D497D4FDC452}" dt="2026-04-17T17:43:20.750" v="6"/>
          <ac:picMkLst>
            <pc:docMk/>
            <pc:sldMk cId="4086439368" sldId="256"/>
            <ac:picMk id="8" creationId="{EB502DEB-29A2-1558-D7E4-A5AEC5880511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7:43:20.750" v="6"/>
        <pc:sldMkLst>
          <pc:docMk/>
          <pc:sldMk cId="3188188334" sldId="257"/>
        </pc:sldMkLst>
        <pc:picChg chg="del">
          <ac:chgData name="Radim Boháč" userId="e5098a9a-6a28-40ce-ac6e-47e9b8c9add8" providerId="ADAL" clId="{4FBB5E5A-6FFA-4940-B6A5-D497D4FDC452}" dt="2026-04-17T17:43:20.750" v="6"/>
          <ac:picMkLst>
            <pc:docMk/>
            <pc:sldMk cId="3188188334" sldId="257"/>
            <ac:picMk id="15" creationId="{637ABD8B-104F-25DC-3544-0473DF3D8FEC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7:43:20.750" v="6"/>
        <pc:sldMkLst>
          <pc:docMk/>
          <pc:sldMk cId="297342884" sldId="263"/>
        </pc:sldMkLst>
        <pc:picChg chg="del">
          <ac:chgData name="Radim Boháč" userId="e5098a9a-6a28-40ce-ac6e-47e9b8c9add8" providerId="ADAL" clId="{4FBB5E5A-6FFA-4940-B6A5-D497D4FDC452}" dt="2026-04-17T17:43:20.750" v="6"/>
          <ac:picMkLst>
            <pc:docMk/>
            <pc:sldMk cId="297342884" sldId="263"/>
            <ac:picMk id="11" creationId="{02770E55-1F66-7ABB-97A1-D9055825F522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7:43:20.750" v="6"/>
        <pc:sldMkLst>
          <pc:docMk/>
          <pc:sldMk cId="399895521" sldId="383"/>
        </pc:sldMkLst>
        <pc:picChg chg="del">
          <ac:chgData name="Radim Boháč" userId="e5098a9a-6a28-40ce-ac6e-47e9b8c9add8" providerId="ADAL" clId="{4FBB5E5A-6FFA-4940-B6A5-D497D4FDC452}" dt="2026-04-17T17:43:20.750" v="6"/>
          <ac:picMkLst>
            <pc:docMk/>
            <pc:sldMk cId="399895521" sldId="383"/>
            <ac:picMk id="11" creationId="{A1725CB3-C96D-BC79-1D6D-0D69FFB7A04B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7:43:20.750" v="6"/>
        <pc:sldMkLst>
          <pc:docMk/>
          <pc:sldMk cId="1461399121" sldId="394"/>
        </pc:sldMkLst>
        <pc:picChg chg="del">
          <ac:chgData name="Radim Boháč" userId="e5098a9a-6a28-40ce-ac6e-47e9b8c9add8" providerId="ADAL" clId="{4FBB5E5A-6FFA-4940-B6A5-D497D4FDC452}" dt="2026-04-17T17:43:20.750" v="6"/>
          <ac:picMkLst>
            <pc:docMk/>
            <pc:sldMk cId="1461399121" sldId="394"/>
            <ac:picMk id="11" creationId="{D5A0FD1D-E35A-482E-7CD6-28C5A143A8F7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7:43:20.750" v="6"/>
        <pc:sldMkLst>
          <pc:docMk/>
          <pc:sldMk cId="1461399121" sldId="395"/>
        </pc:sldMkLst>
        <pc:picChg chg="del">
          <ac:chgData name="Radim Boháč" userId="e5098a9a-6a28-40ce-ac6e-47e9b8c9add8" providerId="ADAL" clId="{4FBB5E5A-6FFA-4940-B6A5-D497D4FDC452}" dt="2026-04-17T17:43:20.750" v="6"/>
          <ac:picMkLst>
            <pc:docMk/>
            <pc:sldMk cId="1461399121" sldId="395"/>
            <ac:picMk id="11" creationId="{470B238E-835C-D778-E338-400E35D3764D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7:43:20.750" v="6"/>
        <pc:sldMkLst>
          <pc:docMk/>
          <pc:sldMk cId="1461399121" sldId="396"/>
        </pc:sldMkLst>
        <pc:picChg chg="del">
          <ac:chgData name="Radim Boháč" userId="e5098a9a-6a28-40ce-ac6e-47e9b8c9add8" providerId="ADAL" clId="{4FBB5E5A-6FFA-4940-B6A5-D497D4FDC452}" dt="2026-04-17T17:43:20.750" v="6"/>
          <ac:picMkLst>
            <pc:docMk/>
            <pc:sldMk cId="1461399121" sldId="396"/>
            <ac:picMk id="11" creationId="{CAA41A2E-6993-BCE8-422B-B85C32250F71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7:43:20.750" v="6"/>
        <pc:sldMkLst>
          <pc:docMk/>
          <pc:sldMk cId="1461399121" sldId="397"/>
        </pc:sldMkLst>
        <pc:picChg chg="del">
          <ac:chgData name="Radim Boháč" userId="e5098a9a-6a28-40ce-ac6e-47e9b8c9add8" providerId="ADAL" clId="{4FBB5E5A-6FFA-4940-B6A5-D497D4FDC452}" dt="2026-04-17T17:43:20.750" v="6"/>
          <ac:picMkLst>
            <pc:docMk/>
            <pc:sldMk cId="1461399121" sldId="397"/>
            <ac:picMk id="11" creationId="{BBB58146-2CAF-0D48-C3F8-32C1360092CB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7:43:20.750" v="6"/>
        <pc:sldMkLst>
          <pc:docMk/>
          <pc:sldMk cId="1461399121" sldId="398"/>
        </pc:sldMkLst>
        <pc:picChg chg="del">
          <ac:chgData name="Radim Boháč" userId="e5098a9a-6a28-40ce-ac6e-47e9b8c9add8" providerId="ADAL" clId="{4FBB5E5A-6FFA-4940-B6A5-D497D4FDC452}" dt="2026-04-17T17:43:20.750" v="6"/>
          <ac:picMkLst>
            <pc:docMk/>
            <pc:sldMk cId="1461399121" sldId="398"/>
            <ac:picMk id="11" creationId="{0F2FEC17-24BE-0E82-0F22-C6A2A8B6750B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7:43:20.750" v="6"/>
        <pc:sldMkLst>
          <pc:docMk/>
          <pc:sldMk cId="1461399121" sldId="399"/>
        </pc:sldMkLst>
        <pc:picChg chg="del">
          <ac:chgData name="Radim Boháč" userId="e5098a9a-6a28-40ce-ac6e-47e9b8c9add8" providerId="ADAL" clId="{4FBB5E5A-6FFA-4940-B6A5-D497D4FDC452}" dt="2026-04-17T17:43:20.750" v="6"/>
          <ac:picMkLst>
            <pc:docMk/>
            <pc:sldMk cId="1461399121" sldId="399"/>
            <ac:picMk id="11" creationId="{F1656267-A4CB-13E3-0C70-97FCD68B9F8E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7:43:20.750" v="6"/>
        <pc:sldMkLst>
          <pc:docMk/>
          <pc:sldMk cId="1461399121" sldId="400"/>
        </pc:sldMkLst>
        <pc:picChg chg="del">
          <ac:chgData name="Radim Boháč" userId="e5098a9a-6a28-40ce-ac6e-47e9b8c9add8" providerId="ADAL" clId="{4FBB5E5A-6FFA-4940-B6A5-D497D4FDC452}" dt="2026-04-17T17:43:20.750" v="6"/>
          <ac:picMkLst>
            <pc:docMk/>
            <pc:sldMk cId="1461399121" sldId="400"/>
            <ac:picMk id="11" creationId="{A625EA4D-10CD-F6DF-5389-EEA41ED6434D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7:43:20.750" v="6"/>
        <pc:sldMkLst>
          <pc:docMk/>
          <pc:sldMk cId="1461399121" sldId="401"/>
        </pc:sldMkLst>
        <pc:picChg chg="del">
          <ac:chgData name="Radim Boháč" userId="e5098a9a-6a28-40ce-ac6e-47e9b8c9add8" providerId="ADAL" clId="{4FBB5E5A-6FFA-4940-B6A5-D497D4FDC452}" dt="2026-04-17T17:43:20.750" v="6"/>
          <ac:picMkLst>
            <pc:docMk/>
            <pc:sldMk cId="1461399121" sldId="401"/>
            <ac:picMk id="11" creationId="{C9ED798E-39FC-DF6F-C5CC-A62A5463061D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7:43:20.750" v="6"/>
        <pc:sldMkLst>
          <pc:docMk/>
          <pc:sldMk cId="1461399121" sldId="402"/>
        </pc:sldMkLst>
        <pc:picChg chg="del">
          <ac:chgData name="Radim Boháč" userId="e5098a9a-6a28-40ce-ac6e-47e9b8c9add8" providerId="ADAL" clId="{4FBB5E5A-6FFA-4940-B6A5-D497D4FDC452}" dt="2026-04-17T17:43:20.750" v="6"/>
          <ac:picMkLst>
            <pc:docMk/>
            <pc:sldMk cId="1461399121" sldId="402"/>
            <ac:picMk id="11" creationId="{21EF4D7E-2213-64B9-61A7-91B62B4F4DC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Komise LRV a LRV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 a Michal Tuláček</a:t>
            </a:r>
          </a:p>
          <a:p>
            <a:r>
              <a:rPr lang="cs-CZ" dirty="0"/>
              <a:t>21. </a:t>
            </a:r>
            <a:r>
              <a:rPr lang="cs-CZ"/>
              <a:t>dubna 2026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6. Zasedání LRV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pPr lvl="0" hangingPunct="0"/>
            <a:r>
              <a:rPr lang="cs-CZ" b="1" dirty="0"/>
              <a:t>frekvence</a:t>
            </a:r>
          </a:p>
          <a:p>
            <a:pPr lvl="1" hangingPunct="0"/>
            <a:r>
              <a:rPr lang="cs-CZ" dirty="0"/>
              <a:t>zpravidla 14 dnů</a:t>
            </a:r>
          </a:p>
          <a:p>
            <a:pPr lvl="0" hangingPunct="0"/>
            <a:r>
              <a:rPr lang="cs-CZ" b="1" dirty="0"/>
              <a:t>svolání</a:t>
            </a:r>
          </a:p>
          <a:p>
            <a:pPr lvl="1" hangingPunct="0"/>
            <a:r>
              <a:rPr lang="cs-CZ" dirty="0"/>
              <a:t>elektronicky</a:t>
            </a:r>
          </a:p>
          <a:p>
            <a:pPr lvl="0" hangingPunct="0"/>
            <a:r>
              <a:rPr lang="cs-CZ" b="1" dirty="0"/>
              <a:t>podklady pro jednání</a:t>
            </a:r>
          </a:p>
          <a:p>
            <a:pPr lvl="1" hangingPunct="0"/>
            <a:r>
              <a:rPr lang="cs-CZ" dirty="0"/>
              <a:t>materiál</a:t>
            </a:r>
          </a:p>
          <a:p>
            <a:pPr lvl="1" hangingPunct="0"/>
            <a:r>
              <a:rPr lang="cs-CZ" dirty="0"/>
              <a:t>návrh stanoviska LRV</a:t>
            </a:r>
          </a:p>
          <a:p>
            <a:pPr lvl="1" hangingPunct="0"/>
            <a:r>
              <a:rPr lang="cs-CZ" dirty="0"/>
              <a:t>stanoviska pracovních komisí a OKOM</a:t>
            </a:r>
          </a:p>
          <a:p>
            <a:pPr lvl="1" hangingPunct="0"/>
            <a:r>
              <a:rPr lang="cs-CZ" dirty="0"/>
              <a:t>zpravodajská/é zpráva/y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1399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6. Zasedání LRV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pPr lvl="0" hangingPunct="0"/>
            <a:r>
              <a:rPr lang="cs-CZ" b="1" dirty="0"/>
              <a:t>účast na zasedání</a:t>
            </a:r>
          </a:p>
          <a:p>
            <a:pPr lvl="1" hangingPunct="0"/>
            <a:r>
              <a:rPr lang="cs-CZ" dirty="0"/>
              <a:t>členové LRV</a:t>
            </a:r>
          </a:p>
          <a:p>
            <a:pPr lvl="1" hangingPunct="0"/>
            <a:r>
              <a:rPr lang="cs-CZ" dirty="0"/>
              <a:t>předkladatel</a:t>
            </a:r>
          </a:p>
          <a:p>
            <a:pPr lvl="1" hangingPunct="0"/>
            <a:r>
              <a:rPr lang="cs-CZ" dirty="0"/>
              <a:t>ostatní</a:t>
            </a:r>
          </a:p>
          <a:p>
            <a:pPr lvl="0" hangingPunct="0"/>
            <a:r>
              <a:rPr lang="cs-CZ" b="1" dirty="0"/>
              <a:t>způsob jednání</a:t>
            </a:r>
          </a:p>
          <a:p>
            <a:pPr lvl="0" hangingPunct="0"/>
            <a:r>
              <a:rPr lang="cs-CZ" b="1" dirty="0"/>
              <a:t>střet zájmů</a:t>
            </a:r>
          </a:p>
          <a:p>
            <a:pPr lvl="1" hangingPunct="0"/>
            <a:r>
              <a:rPr lang="cs-CZ" dirty="0"/>
              <a:t>oznamovací povinnost</a:t>
            </a:r>
          </a:p>
          <a:p>
            <a:pPr hangingPunct="0"/>
            <a:r>
              <a:rPr lang="cs-CZ" b="1" dirty="0"/>
              <a:t>hlasování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1399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6. Zasedání LRV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pPr lvl="0" hangingPunct="0"/>
            <a:r>
              <a:rPr lang="cs-CZ" b="1" dirty="0"/>
              <a:t>možnost vyjádřit se</a:t>
            </a:r>
          </a:p>
          <a:p>
            <a:pPr lvl="0" hangingPunct="0"/>
            <a:endParaRPr lang="cs-CZ" b="1" dirty="0"/>
          </a:p>
          <a:p>
            <a:pPr lvl="0" hangingPunct="0"/>
            <a:r>
              <a:rPr lang="cs-CZ" b="1" dirty="0"/>
              <a:t>závěr stanoviska</a:t>
            </a:r>
          </a:p>
          <a:p>
            <a:pPr lvl="1" hangingPunct="0"/>
            <a:r>
              <a:rPr lang="cs-CZ" dirty="0"/>
              <a:t>schválit v předloženém znění</a:t>
            </a:r>
          </a:p>
          <a:p>
            <a:pPr lvl="1" hangingPunct="0"/>
            <a:r>
              <a:rPr lang="cs-CZ" dirty="0"/>
              <a:t>schválit ve znění navržených úprav</a:t>
            </a:r>
          </a:p>
          <a:p>
            <a:pPr lvl="1" hangingPunct="0"/>
            <a:r>
              <a:rPr lang="cs-CZ" dirty="0"/>
              <a:t>neschválit a vrátit předkladateli k dopracování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1399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519"/>
            <a:ext cx="10515600" cy="1325563"/>
          </a:xfrm>
        </p:spPr>
        <p:txBody>
          <a:bodyPr/>
          <a:lstStyle/>
          <a:p>
            <a:pPr algn="ctr"/>
            <a:r>
              <a:rPr lang="cs-CZ" sz="4800" dirty="0"/>
              <a:t>Legislativní pečlivosti zdar!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Legislativní rada vlády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Pracovní komise LRV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Způsoby projednávání legislativních materiálů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Projednání vyhlášky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Projednání ostatních legislativních materiálů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Zasedání LRV</a:t>
            </a:r>
          </a:p>
          <a:p>
            <a:pPr marL="624078" indent="-514350">
              <a:buFont typeface="+mj-lt"/>
              <a:buAutoNum type="arabicPeriod"/>
              <a:defRPr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1. Legislativní rada vlády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Základní informace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Posuzování legislativních návrhů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895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Základní informace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§ 28a kompetenčního zákona</a:t>
            </a:r>
          </a:p>
          <a:p>
            <a:pPr lvl="1"/>
            <a:r>
              <a:rPr lang="cs-CZ" dirty="0"/>
              <a:t>poradní orgán vlády</a:t>
            </a:r>
          </a:p>
          <a:p>
            <a:pPr lvl="1"/>
            <a:r>
              <a:rPr lang="cs-CZ" dirty="0"/>
              <a:t>v čele člen vlády</a:t>
            </a:r>
          </a:p>
          <a:p>
            <a:r>
              <a:rPr lang="cs-CZ" b="1" dirty="0"/>
              <a:t>složení</a:t>
            </a:r>
          </a:p>
          <a:p>
            <a:pPr lvl="1"/>
            <a:r>
              <a:rPr lang="cs-CZ" dirty="0"/>
              <a:t>předseda</a:t>
            </a:r>
          </a:p>
          <a:p>
            <a:pPr lvl="1"/>
            <a:r>
              <a:rPr lang="cs-CZ" dirty="0"/>
              <a:t>místopředsedové</a:t>
            </a:r>
          </a:p>
          <a:p>
            <a:pPr lvl="1"/>
            <a:r>
              <a:rPr lang="cs-CZ" dirty="0"/>
              <a:t>členové</a:t>
            </a:r>
          </a:p>
          <a:p>
            <a:r>
              <a:rPr lang="cs-CZ" b="1" dirty="0"/>
              <a:t>Statut Legislativní rady vlády</a:t>
            </a:r>
          </a:p>
          <a:p>
            <a:pPr lvl="1"/>
            <a:r>
              <a:rPr lang="cs-CZ" dirty="0"/>
              <a:t>výkon působnosti prostřednictvím</a:t>
            </a:r>
          </a:p>
          <a:p>
            <a:pPr lvl="2"/>
            <a:r>
              <a:rPr lang="cs-CZ" dirty="0"/>
              <a:t>zasedání LRV</a:t>
            </a:r>
          </a:p>
          <a:p>
            <a:pPr lvl="2"/>
            <a:r>
              <a:rPr lang="cs-CZ" dirty="0"/>
              <a:t>předsedy LRV</a:t>
            </a:r>
          </a:p>
          <a:p>
            <a:pPr lvl="2"/>
            <a:r>
              <a:rPr lang="cs-CZ" dirty="0"/>
              <a:t>pracovních komisí LRV</a:t>
            </a:r>
          </a:p>
          <a:p>
            <a:r>
              <a:rPr lang="cs-CZ" b="1" dirty="0"/>
              <a:t>Jednací řád Legislativní rady vlády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1399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Posuzování legislativních návrhů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LRV posuzuje legislativní návrhy z hlediska</a:t>
            </a:r>
          </a:p>
          <a:p>
            <a:pPr lvl="1" hangingPunct="0"/>
            <a:r>
              <a:rPr lang="cs-CZ" dirty="0"/>
              <a:t>souladu s ústavním pořádkem a s ostatními součástmi právního řádu České republiky</a:t>
            </a:r>
          </a:p>
          <a:p>
            <a:pPr lvl="1" hangingPunct="0"/>
            <a:r>
              <a:rPr lang="cs-CZ" dirty="0"/>
              <a:t>souladu s mezinárodními smlouvami, jimiž je České republika vázána</a:t>
            </a:r>
          </a:p>
          <a:p>
            <a:pPr lvl="1" hangingPunct="0"/>
            <a:r>
              <a:rPr lang="cs-CZ" dirty="0"/>
              <a:t>souladu s právem Evropské unie</a:t>
            </a:r>
          </a:p>
          <a:p>
            <a:pPr lvl="1" hangingPunct="0"/>
            <a:r>
              <a:rPr lang="cs-CZ" dirty="0"/>
              <a:t>toho, zda jsou ve všech svých částech a jako celek nezbytné</a:t>
            </a:r>
          </a:p>
          <a:p>
            <a:pPr lvl="1" hangingPunct="0"/>
            <a:r>
              <a:rPr lang="cs-CZ" dirty="0"/>
              <a:t>toho, zda je jejich obsah přehledně členěn, srozumitelně a jednoznačně formulován a je v souladu s ostatními závaznými pravidly legislativního procesu</a:t>
            </a:r>
          </a:p>
          <a:p>
            <a:pPr lvl="1" hangingPunct="0"/>
            <a:r>
              <a:rPr lang="cs-CZ" dirty="0"/>
              <a:t>provedení hodnocení dopadů regulace v souladu s Obecnými zásadami pro hodnocení dopadů regulace (RIA)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1399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Pracovní komise LRV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LRV má zřízeny tyto komise</a:t>
            </a:r>
          </a:p>
          <a:p>
            <a:pPr lvl="1"/>
            <a:r>
              <a:rPr lang="cs-CZ" dirty="0"/>
              <a:t>pro veřejné právo</a:t>
            </a:r>
          </a:p>
          <a:p>
            <a:pPr lvl="2"/>
            <a:r>
              <a:rPr lang="cs-CZ" dirty="0"/>
              <a:t>I – komise pro správní právo č. 1</a:t>
            </a:r>
          </a:p>
          <a:p>
            <a:pPr lvl="2"/>
            <a:r>
              <a:rPr lang="cs-CZ" dirty="0"/>
              <a:t>I – komise pro správní právo č. 2</a:t>
            </a:r>
          </a:p>
          <a:p>
            <a:pPr lvl="2"/>
            <a:r>
              <a:rPr lang="cs-CZ" dirty="0"/>
              <a:t>I – komise pro správní právo č. 3</a:t>
            </a:r>
          </a:p>
          <a:p>
            <a:pPr lvl="2"/>
            <a:r>
              <a:rPr lang="cs-CZ" dirty="0"/>
              <a:t>II – komise pro finanční právo</a:t>
            </a:r>
          </a:p>
          <a:p>
            <a:pPr lvl="2"/>
            <a:r>
              <a:rPr lang="cs-CZ" dirty="0"/>
              <a:t>III – komise pro pracovní právo a sociální věci</a:t>
            </a:r>
          </a:p>
          <a:p>
            <a:pPr lvl="2"/>
            <a:r>
              <a:rPr lang="cs-CZ" dirty="0"/>
              <a:t>IV – komise pro evropské právo</a:t>
            </a:r>
          </a:p>
          <a:p>
            <a:pPr lvl="1"/>
            <a:r>
              <a:rPr lang="cs-CZ" dirty="0"/>
              <a:t>pro soukromé právo</a:t>
            </a:r>
          </a:p>
          <a:p>
            <a:pPr lvl="1"/>
            <a:r>
              <a:rPr lang="cs-CZ" dirty="0"/>
              <a:t>pro trestní právo</a:t>
            </a:r>
          </a:p>
          <a:p>
            <a:pPr lvl="1"/>
            <a:r>
              <a:rPr lang="cs-CZ" dirty="0"/>
              <a:t>pro hodnocení dopadů regulace (RIA)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1399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Způsoby projednávání leg. materiálů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pPr lvl="0" hangingPunct="0"/>
            <a:r>
              <a:rPr lang="cs-CZ" b="1" dirty="0"/>
              <a:t>návrh zákona, nařízení </a:t>
            </a:r>
            <a:r>
              <a:rPr lang="cs-CZ" b="1"/>
              <a:t>vlády, návrh </a:t>
            </a:r>
            <a:r>
              <a:rPr lang="cs-CZ" b="1" dirty="0"/>
              <a:t>ZOS, věcný záměr</a:t>
            </a:r>
          </a:p>
          <a:p>
            <a:pPr lvl="1" hangingPunct="0"/>
            <a:r>
              <a:rPr lang="cs-CZ" dirty="0"/>
              <a:t>pouze stanovisko LRV</a:t>
            </a:r>
          </a:p>
          <a:p>
            <a:pPr lvl="1" hangingPunct="0"/>
            <a:r>
              <a:rPr lang="cs-CZ" dirty="0"/>
              <a:t>projednání komisemi LRV a stanovisko LRV</a:t>
            </a:r>
          </a:p>
          <a:p>
            <a:pPr lvl="1" hangingPunct="0"/>
            <a:r>
              <a:rPr lang="cs-CZ" dirty="0"/>
              <a:t>projednání ad hoc komisí a stanovisko LRV</a:t>
            </a:r>
          </a:p>
          <a:p>
            <a:pPr lvl="1" hangingPunct="0"/>
            <a:r>
              <a:rPr lang="cs-CZ" dirty="0"/>
              <a:t>projednání ad hoc komisí, LRV a stanovisko LRV</a:t>
            </a:r>
          </a:p>
          <a:p>
            <a:pPr lvl="1" hangingPunct="0"/>
            <a:r>
              <a:rPr lang="cs-CZ" dirty="0"/>
              <a:t>projednání komisemi LRV, LRV a stanovisko LRV</a:t>
            </a:r>
          </a:p>
          <a:p>
            <a:pPr lvl="0" hangingPunct="0"/>
            <a:r>
              <a:rPr lang="cs-CZ" b="1" dirty="0"/>
              <a:t>vyhlášky</a:t>
            </a:r>
          </a:p>
          <a:p>
            <a:pPr lvl="1"/>
            <a:r>
              <a:rPr lang="cs-CZ" dirty="0"/>
              <a:t>komise LRV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1399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4. Projednání vyhlášky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lnSpcReduction="10000"/>
          </a:bodyPr>
          <a:lstStyle/>
          <a:p>
            <a:pPr lvl="0" hangingPunct="0"/>
            <a:r>
              <a:rPr lang="cs-CZ" b="1" dirty="0"/>
              <a:t>projednání komisemi LRV</a:t>
            </a:r>
          </a:p>
          <a:p>
            <a:pPr lvl="1" hangingPunct="0"/>
            <a:r>
              <a:rPr lang="cs-CZ" dirty="0"/>
              <a:t>lhůta 45 dnů</a:t>
            </a:r>
          </a:p>
          <a:p>
            <a:pPr lvl="1" hangingPunct="0"/>
            <a:r>
              <a:rPr lang="cs-CZ" dirty="0"/>
              <a:t>doporučení vydat v předložené podobě</a:t>
            </a:r>
          </a:p>
          <a:p>
            <a:pPr lvl="1" hangingPunct="0"/>
            <a:r>
              <a:rPr lang="cs-CZ" dirty="0"/>
              <a:t>doporučení zapracovat připomínky</a:t>
            </a:r>
          </a:p>
          <a:p>
            <a:pPr lvl="1" hangingPunct="0"/>
            <a:r>
              <a:rPr lang="cs-CZ" dirty="0"/>
              <a:t>nedoporučení vydat</a:t>
            </a:r>
          </a:p>
          <a:p>
            <a:pPr hangingPunct="0"/>
            <a:r>
              <a:rPr lang="cs-CZ" b="1" dirty="0"/>
              <a:t>projednání </a:t>
            </a:r>
            <a:r>
              <a:rPr lang="cs-CZ" b="1" dirty="0" err="1"/>
              <a:t>OKOMem</a:t>
            </a:r>
            <a:endParaRPr lang="cs-CZ" b="1" dirty="0"/>
          </a:p>
          <a:p>
            <a:pPr hangingPunct="0"/>
            <a:r>
              <a:rPr lang="cs-CZ" b="1" dirty="0"/>
              <a:t>projednání LRV</a:t>
            </a:r>
          </a:p>
          <a:p>
            <a:pPr lvl="1" hangingPunct="0"/>
            <a:r>
              <a:rPr lang="cs-CZ" dirty="0"/>
              <a:t>pokud předkladatel nesouhlasí s nedoporučením vydat</a:t>
            </a:r>
          </a:p>
          <a:p>
            <a:pPr hangingPunct="0"/>
            <a:r>
              <a:rPr lang="cs-CZ" b="1" dirty="0"/>
              <a:t>projednání vládou</a:t>
            </a:r>
          </a:p>
          <a:p>
            <a:pPr lvl="1" hangingPunct="0"/>
            <a:r>
              <a:rPr lang="cs-CZ" dirty="0"/>
              <a:t>pokud předkladatel nesouhlasí se stanoviskem LRV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1399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5. Projednání ostatních leg. materiálů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pPr lvl="0" hangingPunct="0"/>
            <a:r>
              <a:rPr lang="cs-CZ" b="1" dirty="0"/>
              <a:t>lhůta pro projednání</a:t>
            </a:r>
          </a:p>
          <a:p>
            <a:pPr lvl="1" hangingPunct="0"/>
            <a:r>
              <a:rPr lang="cs-CZ" dirty="0"/>
              <a:t>60 dnů</a:t>
            </a:r>
          </a:p>
          <a:p>
            <a:pPr hangingPunct="0"/>
            <a:r>
              <a:rPr lang="cs-CZ" b="1" dirty="0"/>
              <a:t>standardní postup</a:t>
            </a:r>
          </a:p>
          <a:p>
            <a:pPr lvl="1" hangingPunct="0"/>
            <a:r>
              <a:rPr lang="cs-CZ" dirty="0"/>
              <a:t>projednání komisemi LRV</a:t>
            </a:r>
          </a:p>
          <a:p>
            <a:pPr lvl="1" hangingPunct="0"/>
            <a:r>
              <a:rPr lang="cs-CZ" dirty="0"/>
              <a:t>stanovisko OKOM</a:t>
            </a:r>
          </a:p>
          <a:p>
            <a:pPr lvl="1" hangingPunct="0"/>
            <a:r>
              <a:rPr lang="cs-CZ" dirty="0"/>
              <a:t>projednání LRV</a:t>
            </a:r>
          </a:p>
          <a:p>
            <a:pPr hangingPunct="0"/>
            <a:r>
              <a:rPr lang="cs-CZ" b="1" dirty="0"/>
              <a:t>možnost přerušení projednávání</a:t>
            </a:r>
          </a:p>
          <a:p>
            <a:pPr lvl="1" hangingPunct="0"/>
            <a:r>
              <a:rPr lang="cs-CZ" dirty="0"/>
              <a:t>možnost požadovat předložení upraveného materiálu</a:t>
            </a:r>
          </a:p>
        </p:txBody>
      </p:sp>
    </p:spTree>
    <p:extLst>
      <p:ext uri="{BB962C8B-B14F-4D97-AF65-F5344CB8AC3E}">
        <p14:creationId xmlns:p14="http://schemas.microsoft.com/office/powerpoint/2010/main" val="14613991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490</Words>
  <Application>Microsoft Office PowerPoint</Application>
  <PresentationFormat>Širokoúhlá obrazovka</PresentationFormat>
  <Paragraphs>121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Gill Sans MT</vt:lpstr>
      <vt:lpstr>Motiv Office</vt:lpstr>
      <vt:lpstr>Komise LRV a LRV</vt:lpstr>
      <vt:lpstr>Osnova</vt:lpstr>
      <vt:lpstr>1. Legislativní rada vlády</vt:lpstr>
      <vt:lpstr>A. Základní informace</vt:lpstr>
      <vt:lpstr>B. Posuzování legislativních návrhů</vt:lpstr>
      <vt:lpstr>2. Pracovní komise LRV</vt:lpstr>
      <vt:lpstr>3. Způsoby projednávání leg. materiálů</vt:lpstr>
      <vt:lpstr>4. Projednání vyhlášky</vt:lpstr>
      <vt:lpstr>5. Projednání ostatních leg. materiálů</vt:lpstr>
      <vt:lpstr>6. Zasedání LRV</vt:lpstr>
      <vt:lpstr>6. Zasedání LRV</vt:lpstr>
      <vt:lpstr>6. Zasedání LRV</vt:lpstr>
      <vt:lpstr>Legislativní pečlivosti zdar!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Radim Boháč</cp:lastModifiedBy>
  <cp:revision>106</cp:revision>
  <dcterms:created xsi:type="dcterms:W3CDTF">2019-09-25T20:27:52Z</dcterms:created>
  <dcterms:modified xsi:type="dcterms:W3CDTF">2026-04-17T17:43:26Z</dcterms:modified>
</cp:coreProperties>
</file>