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38"/>
  </p:notesMasterIdLst>
  <p:sldIdLst>
    <p:sldId id="615" r:id="rId2"/>
    <p:sldId id="616" r:id="rId3"/>
    <p:sldId id="637" r:id="rId4"/>
    <p:sldId id="636" r:id="rId5"/>
    <p:sldId id="638" r:id="rId6"/>
    <p:sldId id="639" r:id="rId7"/>
    <p:sldId id="640" r:id="rId8"/>
    <p:sldId id="642" r:id="rId9"/>
    <p:sldId id="646" r:id="rId10"/>
    <p:sldId id="647" r:id="rId11"/>
    <p:sldId id="643" r:id="rId12"/>
    <p:sldId id="648" r:id="rId13"/>
    <p:sldId id="649" r:id="rId14"/>
    <p:sldId id="644" r:id="rId15"/>
    <p:sldId id="650" r:id="rId16"/>
    <p:sldId id="651" r:id="rId17"/>
    <p:sldId id="655" r:id="rId18"/>
    <p:sldId id="652" r:id="rId19"/>
    <p:sldId id="653" r:id="rId20"/>
    <p:sldId id="654" r:id="rId21"/>
    <p:sldId id="645" r:id="rId22"/>
    <p:sldId id="641" r:id="rId23"/>
    <p:sldId id="656" r:id="rId24"/>
    <p:sldId id="657" r:id="rId25"/>
    <p:sldId id="658" r:id="rId26"/>
    <p:sldId id="659" r:id="rId27"/>
    <p:sldId id="660" r:id="rId28"/>
    <p:sldId id="661" r:id="rId29"/>
    <p:sldId id="662" r:id="rId30"/>
    <p:sldId id="668" r:id="rId31"/>
    <p:sldId id="663" r:id="rId32"/>
    <p:sldId id="665" r:id="rId33"/>
    <p:sldId id="666" r:id="rId34"/>
    <p:sldId id="667" r:id="rId35"/>
    <p:sldId id="669" r:id="rId36"/>
    <p:sldId id="635" r:id="rId3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506F"/>
    <a:srgbClr val="D46D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5F26C5-5DCC-4942-968D-4131F0D2DF35}" v="41" dt="2026-10-10T08:01:59.191"/>
  </p1510:revLst>
</p1510:revInfo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Styl s motivem 1 – zvýraznění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75DCB02-9BB8-47FD-8907-85C794F793BA}" styleName="Styl s motivem 1 – zvýraznění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Styl s motivem 1 – zvýraznění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Světlý styl 2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Světlý styl 2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Světlý styl 2 – zvýraznění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Světlý styl 2 – zvýraznění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Světlý styl 2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Světlý styl 2 – zvýraznění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0" autoAdjust="0"/>
    <p:restoredTop sz="92362" autoAdjust="0"/>
  </p:normalViewPr>
  <p:slideViewPr>
    <p:cSldViewPr snapToGrid="0" showGuides="1">
      <p:cViewPr varScale="1">
        <p:scale>
          <a:sx n="81" d="100"/>
          <a:sy n="81" d="100"/>
        </p:scale>
        <p:origin x="114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154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dim Boháč" userId="e5098a9a-6a28-40ce-ac6e-47e9b8c9add8" providerId="ADAL" clId="{B31B2BE1-9D77-417A-8F73-5A4F590FA59D}"/>
    <pc:docChg chg="custSel addSld delSld modSld">
      <pc:chgData name="Radim Boháč" userId="e5098a9a-6a28-40ce-ac6e-47e9b8c9add8" providerId="ADAL" clId="{B31B2BE1-9D77-417A-8F73-5A4F590FA59D}" dt="2026-10-03T16:03:38.098" v="53"/>
      <pc:docMkLst>
        <pc:docMk/>
      </pc:docMkLst>
    </pc:docChg>
  </pc:docChgLst>
  <pc:docChgLst>
    <pc:chgData name="Radim Boháč" userId="e5098a9a-6a28-40ce-ac6e-47e9b8c9add8" providerId="ADAL" clId="{4FBB5E5A-6FFA-4940-B6A5-D497D4FDC452}"/>
    <pc:docChg chg="undo redo custSel addSld delSld modSld">
      <pc:chgData name="Radim Boháč" userId="e5098a9a-6a28-40ce-ac6e-47e9b8c9add8" providerId="ADAL" clId="{4FBB5E5A-6FFA-4940-B6A5-D497D4FDC452}" dt="2026-10-10T08:22:28.450" v="1551" actId="1036"/>
      <pc:docMkLst>
        <pc:docMk/>
      </pc:docMkLst>
      <pc:sldChg chg="delSp modSp add mod modTransition modAnim">
        <pc:chgData name="Radim Boháč" userId="e5098a9a-6a28-40ce-ac6e-47e9b8c9add8" providerId="ADAL" clId="{4FBB5E5A-6FFA-4940-B6A5-D497D4FDC452}" dt="2026-10-09T20:20:06.779" v="1442" actId="2711"/>
        <pc:sldMkLst>
          <pc:docMk/>
          <pc:sldMk cId="0" sldId="610"/>
        </pc:sldMkLst>
        <pc:spChg chg="mod">
          <ac:chgData name="Radim Boháč" userId="e5098a9a-6a28-40ce-ac6e-47e9b8c9add8" providerId="ADAL" clId="{4FBB5E5A-6FFA-4940-B6A5-D497D4FDC452}" dt="2026-10-09T20:20:06.779" v="1442" actId="2711"/>
          <ac:spMkLst>
            <pc:docMk/>
            <pc:sldMk cId="0" sldId="610"/>
            <ac:spMk id="3" creationId="{00000000-0000-0000-0000-000000000000}"/>
          </ac:spMkLst>
        </pc:spChg>
      </pc:sldChg>
      <pc:sldChg chg="modSp mod">
        <pc:chgData name="Radim Boháč" userId="e5098a9a-6a28-40ce-ac6e-47e9b8c9add8" providerId="ADAL" clId="{4FBB5E5A-6FFA-4940-B6A5-D497D4FDC452}" dt="2026-10-10T07:44:02.427" v="1443" actId="6549"/>
        <pc:sldMkLst>
          <pc:docMk/>
          <pc:sldMk cId="0" sldId="616"/>
        </pc:sldMkLst>
        <pc:spChg chg="mod">
          <ac:chgData name="Radim Boháč" userId="e5098a9a-6a28-40ce-ac6e-47e9b8c9add8" providerId="ADAL" clId="{4FBB5E5A-6FFA-4940-B6A5-D497D4FDC452}" dt="2026-10-10T07:44:02.427" v="1443" actId="6549"/>
          <ac:spMkLst>
            <pc:docMk/>
            <pc:sldMk cId="0" sldId="616"/>
            <ac:spMk id="3" creationId="{00000000-0000-0000-0000-000000000000}"/>
          </ac:spMkLst>
        </pc:spChg>
      </pc:sldChg>
      <pc:sldChg chg="modSp mod">
        <pc:chgData name="Radim Boháč" userId="e5098a9a-6a28-40ce-ac6e-47e9b8c9add8" providerId="ADAL" clId="{4FBB5E5A-6FFA-4940-B6A5-D497D4FDC452}" dt="2026-10-10T08:12:18.732" v="1550" actId="1076"/>
        <pc:sldMkLst>
          <pc:docMk/>
          <pc:sldMk cId="4234716381" sldId="636"/>
        </pc:sldMkLst>
        <pc:picChg chg="mod">
          <ac:chgData name="Radim Boháč" userId="e5098a9a-6a28-40ce-ac6e-47e9b8c9add8" providerId="ADAL" clId="{4FBB5E5A-6FFA-4940-B6A5-D497D4FDC452}" dt="2026-10-10T08:12:16.941" v="1549" actId="1076"/>
          <ac:picMkLst>
            <pc:docMk/>
            <pc:sldMk cId="4234716381" sldId="636"/>
            <ac:picMk id="4" creationId="{491313E2-1774-DE5F-BA8E-ADE20E121B1B}"/>
          </ac:picMkLst>
        </pc:picChg>
        <pc:picChg chg="mod">
          <ac:chgData name="Radim Boháč" userId="e5098a9a-6a28-40ce-ac6e-47e9b8c9add8" providerId="ADAL" clId="{4FBB5E5A-6FFA-4940-B6A5-D497D4FDC452}" dt="2026-10-10T08:12:18.732" v="1550" actId="1076"/>
          <ac:picMkLst>
            <pc:docMk/>
            <pc:sldMk cId="4234716381" sldId="636"/>
            <ac:picMk id="6" creationId="{FF34E606-786D-F37F-E51B-F22AB9967E67}"/>
          </ac:picMkLst>
        </pc:picChg>
      </pc:sldChg>
      <pc:sldChg chg="modSp mod">
        <pc:chgData name="Radim Boháč" userId="e5098a9a-6a28-40ce-ac6e-47e9b8c9add8" providerId="ADAL" clId="{4FBB5E5A-6FFA-4940-B6A5-D497D4FDC452}" dt="2026-10-10T08:22:28.450" v="1551" actId="1036"/>
        <pc:sldMkLst>
          <pc:docMk/>
          <pc:sldMk cId="2502794109" sldId="640"/>
        </pc:sldMkLst>
        <pc:graphicFrameChg chg="mod">
          <ac:chgData name="Radim Boháč" userId="e5098a9a-6a28-40ce-ac6e-47e9b8c9add8" providerId="ADAL" clId="{4FBB5E5A-6FFA-4940-B6A5-D497D4FDC452}" dt="2026-10-10T08:22:28.450" v="1551" actId="1036"/>
          <ac:graphicFrameMkLst>
            <pc:docMk/>
            <pc:sldMk cId="2502794109" sldId="640"/>
            <ac:graphicFrameMk id="6" creationId="{B4231E96-2CCB-A769-4A55-B2090CD2ED7A}"/>
          </ac:graphicFrameMkLst>
        </pc:graphicFrameChg>
      </pc:sldChg>
      <pc:sldChg chg="addSp modSp mod">
        <pc:chgData name="Radim Boháč" userId="e5098a9a-6a28-40ce-ac6e-47e9b8c9add8" providerId="ADAL" clId="{4FBB5E5A-6FFA-4940-B6A5-D497D4FDC452}" dt="2026-10-10T07:50:48.167" v="1495" actId="6549"/>
        <pc:sldMkLst>
          <pc:docMk/>
          <pc:sldMk cId="518414378" sldId="645"/>
        </pc:sldMkLst>
        <pc:spChg chg="mod">
          <ac:chgData name="Radim Boháč" userId="e5098a9a-6a28-40ce-ac6e-47e9b8c9add8" providerId="ADAL" clId="{4FBB5E5A-6FFA-4940-B6A5-D497D4FDC452}" dt="2026-10-10T07:50:07.542" v="1481" actId="1076"/>
          <ac:spMkLst>
            <pc:docMk/>
            <pc:sldMk cId="518414378" sldId="645"/>
            <ac:spMk id="3" creationId="{7A1EE421-3D99-E590-B197-37A5F9287B9B}"/>
          </ac:spMkLst>
        </pc:spChg>
        <pc:spChg chg="add mod">
          <ac:chgData name="Radim Boháč" userId="e5098a9a-6a28-40ce-ac6e-47e9b8c9add8" providerId="ADAL" clId="{4FBB5E5A-6FFA-4940-B6A5-D497D4FDC452}" dt="2026-10-10T07:50:48.167" v="1495" actId="6549"/>
          <ac:spMkLst>
            <pc:docMk/>
            <pc:sldMk cId="518414378" sldId="645"/>
            <ac:spMk id="4" creationId="{BB052C0A-CB06-2E58-2AC5-5BBA9A69870F}"/>
          </ac:spMkLst>
        </pc:spChg>
      </pc:sldChg>
      <pc:sldChg chg="addSp delSp modSp mod">
        <pc:chgData name="Radim Boháč" userId="e5098a9a-6a28-40ce-ac6e-47e9b8c9add8" providerId="ADAL" clId="{4FBB5E5A-6FFA-4940-B6A5-D497D4FDC452}" dt="2026-10-10T08:01:59.191" v="1547"/>
        <pc:sldMkLst>
          <pc:docMk/>
          <pc:sldMk cId="1142828524" sldId="651"/>
        </pc:sldMkLst>
        <pc:spChg chg="mod">
          <ac:chgData name="Radim Boháč" userId="e5098a9a-6a28-40ce-ac6e-47e9b8c9add8" providerId="ADAL" clId="{4FBB5E5A-6FFA-4940-B6A5-D497D4FDC452}" dt="2026-10-10T07:44:55.117" v="1444" actId="1076"/>
          <ac:spMkLst>
            <pc:docMk/>
            <pc:sldMk cId="1142828524" sldId="651"/>
            <ac:spMk id="3" creationId="{CA2850B2-AFB9-761F-28B2-70059438530C}"/>
          </ac:spMkLst>
        </pc:spChg>
        <pc:spChg chg="del mod">
          <ac:chgData name="Radim Boháč" userId="e5098a9a-6a28-40ce-ac6e-47e9b8c9add8" providerId="ADAL" clId="{4FBB5E5A-6FFA-4940-B6A5-D497D4FDC452}" dt="2026-10-10T07:45:49.638" v="1453" actId="478"/>
          <ac:spMkLst>
            <pc:docMk/>
            <pc:sldMk cId="1142828524" sldId="651"/>
            <ac:spMk id="9" creationId="{A3F5F183-5CBA-9612-2EEE-68566F317704}"/>
          </ac:spMkLst>
        </pc:spChg>
        <pc:spChg chg="del">
          <ac:chgData name="Radim Boháč" userId="e5098a9a-6a28-40ce-ac6e-47e9b8c9add8" providerId="ADAL" clId="{4FBB5E5A-6FFA-4940-B6A5-D497D4FDC452}" dt="2026-10-10T07:47:33.137" v="1467" actId="478"/>
          <ac:spMkLst>
            <pc:docMk/>
            <pc:sldMk cId="1142828524" sldId="651"/>
            <ac:spMk id="11" creationId="{3A49ABE9-B7AA-0F91-72D8-1AC3E5E73510}"/>
          </ac:spMkLst>
        </pc:spChg>
        <pc:graphicFrameChg chg="add mod">
          <ac:chgData name="Radim Boháč" userId="e5098a9a-6a28-40ce-ac6e-47e9b8c9add8" providerId="ADAL" clId="{4FBB5E5A-6FFA-4940-B6A5-D497D4FDC452}" dt="2026-10-10T08:01:59.191" v="1547"/>
          <ac:graphicFrameMkLst>
            <pc:docMk/>
            <pc:sldMk cId="1142828524" sldId="651"/>
            <ac:graphicFrameMk id="4" creationId="{60C74891-0D4C-CBF1-5B08-0BB5768BAD1E}"/>
          </ac:graphicFrameMkLst>
        </pc:graphicFrameChg>
        <pc:graphicFrameChg chg="mod">
          <ac:chgData name="Radim Boháč" userId="e5098a9a-6a28-40ce-ac6e-47e9b8c9add8" providerId="ADAL" clId="{4FBB5E5A-6FFA-4940-B6A5-D497D4FDC452}" dt="2026-10-10T07:47:43.681" v="1469" actId="1076"/>
          <ac:graphicFrameMkLst>
            <pc:docMk/>
            <pc:sldMk cId="1142828524" sldId="651"/>
            <ac:graphicFrameMk id="19" creationId="{F89A068A-5F1A-A72E-9311-7481E7F0F1A8}"/>
          </ac:graphicFrameMkLst>
        </pc:graphicFrameChg>
        <pc:graphicFrameChg chg="mod">
          <ac:chgData name="Radim Boháč" userId="e5098a9a-6a28-40ce-ac6e-47e9b8c9add8" providerId="ADAL" clId="{4FBB5E5A-6FFA-4940-B6A5-D497D4FDC452}" dt="2026-10-10T07:47:39.593" v="1468" actId="1076"/>
          <ac:graphicFrameMkLst>
            <pc:docMk/>
            <pc:sldMk cId="1142828524" sldId="651"/>
            <ac:graphicFrameMk id="20" creationId="{B080C37A-ACC6-6347-E7CA-30FDAA98C798}"/>
          </ac:graphicFrameMkLst>
        </pc:graphicFrameChg>
      </pc:sldChg>
      <pc:sldChg chg="modSp mod">
        <pc:chgData name="Radim Boháč" userId="e5098a9a-6a28-40ce-ac6e-47e9b8c9add8" providerId="ADAL" clId="{4FBB5E5A-6FFA-4940-B6A5-D497D4FDC452}" dt="2026-10-10T07:55:41.856" v="1536" actId="20577"/>
        <pc:sldMkLst>
          <pc:docMk/>
          <pc:sldMk cId="1966029083" sldId="656"/>
        </pc:sldMkLst>
        <pc:spChg chg="mod">
          <ac:chgData name="Radim Boháč" userId="e5098a9a-6a28-40ce-ac6e-47e9b8c9add8" providerId="ADAL" clId="{4FBB5E5A-6FFA-4940-B6A5-D497D4FDC452}" dt="2026-10-10T07:55:41.856" v="1536" actId="20577"/>
          <ac:spMkLst>
            <pc:docMk/>
            <pc:sldMk cId="1966029083" sldId="656"/>
            <ac:spMk id="2" creationId="{1435D72E-5C28-2A63-E6A0-26CF9DB1C9FA}"/>
          </ac:spMkLst>
        </pc:spChg>
        <pc:spChg chg="mod">
          <ac:chgData name="Radim Boháč" userId="e5098a9a-6a28-40ce-ac6e-47e9b8c9add8" providerId="ADAL" clId="{4FBB5E5A-6FFA-4940-B6A5-D497D4FDC452}" dt="2026-10-10T07:51:41.889" v="1531" actId="20577"/>
          <ac:spMkLst>
            <pc:docMk/>
            <pc:sldMk cId="1966029083" sldId="656"/>
            <ac:spMk id="3" creationId="{0DCE8FB5-13F2-8E43-5703-5E24B350CF76}"/>
          </ac:spMkLst>
        </pc:spChg>
      </pc:sldChg>
      <pc:sldChg chg="modSp mod">
        <pc:chgData name="Radim Boháč" userId="e5098a9a-6a28-40ce-ac6e-47e9b8c9add8" providerId="ADAL" clId="{4FBB5E5A-6FFA-4940-B6A5-D497D4FDC452}" dt="2026-10-10T07:55:55.985" v="1538" actId="20577"/>
        <pc:sldMkLst>
          <pc:docMk/>
          <pc:sldMk cId="700510260" sldId="661"/>
        </pc:sldMkLst>
        <pc:spChg chg="mod">
          <ac:chgData name="Radim Boháč" userId="e5098a9a-6a28-40ce-ac6e-47e9b8c9add8" providerId="ADAL" clId="{4FBB5E5A-6FFA-4940-B6A5-D497D4FDC452}" dt="2026-10-10T07:55:55.985" v="1538" actId="20577"/>
          <ac:spMkLst>
            <pc:docMk/>
            <pc:sldMk cId="700510260" sldId="661"/>
            <ac:spMk id="2" creationId="{E8DF9C45-F3BA-6367-299A-5627D8B532EA}"/>
          </ac:spMkLst>
        </pc:spChg>
      </pc:sldChg>
      <pc:sldChg chg="del">
        <pc:chgData name="Radim Boháč" userId="e5098a9a-6a28-40ce-ac6e-47e9b8c9add8" providerId="ADAL" clId="{4FBB5E5A-6FFA-4940-B6A5-D497D4FDC452}" dt="2026-10-10T07:52:16.185" v="1532" actId="47"/>
        <pc:sldMkLst>
          <pc:docMk/>
          <pc:sldMk cId="3684779292" sldId="664"/>
        </pc:sldMkLst>
      </pc:sldChg>
      <pc:sldChg chg="modSp mod">
        <pc:chgData name="Radim Boháč" userId="e5098a9a-6a28-40ce-ac6e-47e9b8c9add8" providerId="ADAL" clId="{4FBB5E5A-6FFA-4940-B6A5-D497D4FDC452}" dt="2026-10-10T07:52:43.814" v="1534" actId="27636"/>
        <pc:sldMkLst>
          <pc:docMk/>
          <pc:sldMk cId="2062787988" sldId="665"/>
        </pc:sldMkLst>
        <pc:spChg chg="mod">
          <ac:chgData name="Radim Boháč" userId="e5098a9a-6a28-40ce-ac6e-47e9b8c9add8" providerId="ADAL" clId="{4FBB5E5A-6FFA-4940-B6A5-D497D4FDC452}" dt="2026-10-10T07:52:43.814" v="1534" actId="27636"/>
          <ac:spMkLst>
            <pc:docMk/>
            <pc:sldMk cId="2062787988" sldId="665"/>
            <ac:spMk id="3" creationId="{ABF10C83-581A-D2E1-C2C2-E2D4AAE1123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59C9F-3063-48BE-BFAC-193F01EA5427}" type="datetimeFigureOut">
              <a:rPr lang="cs-CZ" smtClean="0"/>
              <a:t>10.10.2026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DD3CA3-1230-4240-9E86-9E440801462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7864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jednoduch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97ACEE47-C3F7-23FC-F32B-A9841C1ED981}"/>
              </a:ext>
            </a:extLst>
          </p:cNvPr>
          <p:cNvSpPr/>
          <p:nvPr userDrawn="1"/>
        </p:nvSpPr>
        <p:spPr>
          <a:xfrm>
            <a:off x="1" y="0"/>
            <a:ext cx="12192000" cy="4939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5" name="object 5">
            <a:extLst>
              <a:ext uri="{FF2B5EF4-FFF2-40B4-BE49-F238E27FC236}">
                <a16:creationId xmlns:a16="http://schemas.microsoft.com/office/drawing/2014/main" id="{50FF414F-5A20-59D9-D225-5FB9C627C2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980991"/>
            <a:ext cx="851909" cy="2271505"/>
          </a:xfrm>
          <a:prstGeom prst="rect">
            <a:avLst/>
          </a:prstGeom>
        </p:spPr>
      </p:pic>
      <p:pic>
        <p:nvPicPr>
          <p:cNvPr id="10" name="Picture 13">
            <a:extLst>
              <a:ext uri="{FF2B5EF4-FFF2-40B4-BE49-F238E27FC236}">
                <a16:creationId xmlns:a16="http://schemas.microsoft.com/office/drawing/2014/main" id="{4661CB4E-8A6B-1F9C-FDBF-52992CC694A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3800" y="0"/>
            <a:ext cx="1259999" cy="1911236"/>
          </a:xfrm>
          <a:prstGeom prst="rect">
            <a:avLst/>
          </a:prstGeom>
        </p:spPr>
      </p:pic>
      <p:sp>
        <p:nvSpPr>
          <p:cNvPr id="6" name="Zástupný text 4">
            <a:extLst>
              <a:ext uri="{FF2B5EF4-FFF2-40B4-BE49-F238E27FC236}">
                <a16:creationId xmlns:a16="http://schemas.microsoft.com/office/drawing/2014/main" id="{DE1F7771-8998-0FAD-243D-5EBE54BA7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8700" y="1842655"/>
            <a:ext cx="8856517" cy="2604653"/>
          </a:xfrm>
          <a:prstGeom prst="rect">
            <a:avLst/>
          </a:prstGeom>
        </p:spPr>
        <p:txBody>
          <a:bodyPr tIns="0" rIns="0" bIns="0"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</a:defRPr>
            </a:lvl1pPr>
            <a:lvl2pPr marL="0" indent="6350">
              <a:spcBef>
                <a:spcPts val="0"/>
              </a:spcBef>
              <a:spcAft>
                <a:spcPts val="1200"/>
              </a:spcAft>
              <a:buNone/>
              <a:defRPr sz="3000" b="1">
                <a:solidFill>
                  <a:schemeClr val="accent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63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Nadpis</a:t>
            </a:r>
          </a:p>
          <a:p>
            <a:pPr marL="0" marR="0" lvl="1" indent="63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Podnadpis</a:t>
            </a:r>
          </a:p>
        </p:txBody>
      </p:sp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AAF95C92-74DB-D93E-BF3E-51B0A33D351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3112" y="5243188"/>
            <a:ext cx="4400624" cy="131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448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pozad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budova, okno, fasáda, architektura&#10;&#10;Obsah generovaný pomocí AI může být nesprávný.">
            <a:extLst>
              <a:ext uri="{FF2B5EF4-FFF2-40B4-BE49-F238E27FC236}">
                <a16:creationId xmlns:a16="http://schemas.microsoft.com/office/drawing/2014/main" id="{DCE0663B-9BB2-E74A-DD74-A33EF9EC41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object 5">
            <a:extLst>
              <a:ext uri="{FF2B5EF4-FFF2-40B4-BE49-F238E27FC236}">
                <a16:creationId xmlns:a16="http://schemas.microsoft.com/office/drawing/2014/main" id="{50FF414F-5A20-59D9-D225-5FB9C627C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1980991"/>
            <a:ext cx="851909" cy="2271505"/>
          </a:xfrm>
          <a:prstGeom prst="rect">
            <a:avLst/>
          </a:prstGeom>
        </p:spPr>
      </p:pic>
      <p:pic>
        <p:nvPicPr>
          <p:cNvPr id="10" name="Picture 13">
            <a:extLst>
              <a:ext uri="{FF2B5EF4-FFF2-40B4-BE49-F238E27FC236}">
                <a16:creationId xmlns:a16="http://schemas.microsoft.com/office/drawing/2014/main" id="{4661CB4E-8A6B-1F9C-FDBF-52992CC694A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3800" y="0"/>
            <a:ext cx="1259999" cy="1911236"/>
          </a:xfrm>
          <a:prstGeom prst="rect">
            <a:avLst/>
          </a:prstGeom>
        </p:spPr>
      </p:pic>
      <p:sp>
        <p:nvSpPr>
          <p:cNvPr id="6" name="Zástupný text 4">
            <a:extLst>
              <a:ext uri="{FF2B5EF4-FFF2-40B4-BE49-F238E27FC236}">
                <a16:creationId xmlns:a16="http://schemas.microsoft.com/office/drawing/2014/main" id="{DE1F7771-8998-0FAD-243D-5EBE54BA7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8700" y="1842655"/>
            <a:ext cx="8856517" cy="2604653"/>
          </a:xfrm>
          <a:prstGeom prst="rect">
            <a:avLst/>
          </a:prstGeom>
        </p:spPr>
        <p:txBody>
          <a:bodyPr tIns="0" rIns="0" bIns="0"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</a:defRPr>
            </a:lvl1pPr>
            <a:lvl2pPr marL="0" indent="6350">
              <a:spcBef>
                <a:spcPts val="0"/>
              </a:spcBef>
              <a:spcAft>
                <a:spcPts val="1200"/>
              </a:spcAft>
              <a:buNone/>
              <a:defRPr sz="3000" b="1">
                <a:solidFill>
                  <a:schemeClr val="accent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63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Nadpis</a:t>
            </a:r>
          </a:p>
          <a:p>
            <a:pPr marL="0" marR="0" lvl="1" indent="63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Podnadpis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46086D52-4F29-E1FE-5F1C-41F68998BB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3112" y="5243188"/>
            <a:ext cx="4400624" cy="131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863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detail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2DAF5CA2-A1A9-55DB-56D8-61BC3AEB91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6852" y="493147"/>
            <a:ext cx="5359400" cy="1066800"/>
          </a:xfrm>
          <a:prstGeom prst="rect">
            <a:avLst/>
          </a:prstGeom>
        </p:spPr>
      </p:pic>
      <p:sp>
        <p:nvSpPr>
          <p:cNvPr id="12" name="Zástupný symbol obrázku 10">
            <a:extLst>
              <a:ext uri="{FF2B5EF4-FFF2-40B4-BE49-F238E27FC236}">
                <a16:creationId xmlns:a16="http://schemas.microsoft.com/office/drawing/2014/main" id="{E679D543-9435-D1EB-C7A4-B81173A28C9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983153" y="0"/>
            <a:ext cx="5208847" cy="6858000"/>
          </a:xfrm>
          <a:prstGeom prst="rect">
            <a:avLst/>
          </a:prstGeom>
        </p:spPr>
        <p:txBody>
          <a:bodyPr lIns="0" tIns="900000" rIns="0" bIns="0"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pic>
        <p:nvPicPr>
          <p:cNvPr id="34" name="object 5">
            <a:extLst>
              <a:ext uri="{FF2B5EF4-FFF2-40B4-BE49-F238E27FC236}">
                <a16:creationId xmlns:a16="http://schemas.microsoft.com/office/drawing/2014/main" id="{E2A84DE8-2E9A-AA09-CD09-69FE963B78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2489769"/>
            <a:ext cx="851909" cy="2271505"/>
          </a:xfrm>
          <a:prstGeom prst="rect">
            <a:avLst/>
          </a:prstGeom>
        </p:spPr>
      </p:pic>
      <p:pic>
        <p:nvPicPr>
          <p:cNvPr id="35" name="object 5">
            <a:extLst>
              <a:ext uri="{FF2B5EF4-FFF2-40B4-BE49-F238E27FC236}">
                <a16:creationId xmlns:a16="http://schemas.microsoft.com/office/drawing/2014/main" id="{C389887F-833B-0C0C-3DB7-0987241132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2489770"/>
            <a:ext cx="851909" cy="2271505"/>
          </a:xfrm>
          <a:prstGeom prst="rect">
            <a:avLst/>
          </a:prstGeom>
        </p:spPr>
      </p:pic>
      <p:sp>
        <p:nvSpPr>
          <p:cNvPr id="7" name="Zástupný text 2">
            <a:extLst>
              <a:ext uri="{FF2B5EF4-FFF2-40B4-BE49-F238E27FC236}">
                <a16:creationId xmlns:a16="http://schemas.microsoft.com/office/drawing/2014/main" id="{BA00DAD5-C5EC-EE9E-7DD7-587D3F17E0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23663" y="2403764"/>
            <a:ext cx="5237437" cy="2452254"/>
          </a:xfrm>
          <a:prstGeom prst="rect">
            <a:avLst/>
          </a:prstGeom>
        </p:spPr>
        <p:txBody>
          <a:bodyPr lIns="90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None/>
              <a:defRPr sz="1800" b="1">
                <a:solidFill>
                  <a:schemeClr val="accent1"/>
                </a:solidFill>
              </a:defRPr>
            </a:lvl2pPr>
            <a:lvl3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</a:lstStyle>
          <a:p>
            <a:pPr lvl="0"/>
            <a:r>
              <a:rPr lang="cs-CZ" dirty="0"/>
              <a:t>Nadpis</a:t>
            </a:r>
          </a:p>
          <a:p>
            <a:pPr lvl="1"/>
            <a:r>
              <a:rPr lang="cs-CZ" dirty="0"/>
              <a:t>Druhá úroveň (podnadpis)</a:t>
            </a:r>
          </a:p>
          <a:p>
            <a:pPr lvl="2"/>
            <a:r>
              <a:rPr lang="cs-CZ" dirty="0"/>
              <a:t>Třetí úroveň (jméno/datum)</a:t>
            </a:r>
          </a:p>
        </p:txBody>
      </p:sp>
    </p:spTree>
    <p:extLst>
      <p:ext uri="{BB962C8B-B14F-4D97-AF65-F5344CB8AC3E}">
        <p14:creationId xmlns:p14="http://schemas.microsoft.com/office/powerpoint/2010/main" val="276311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CE508660-CE8B-661A-E165-C4FD3F990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6DC03DFB-550E-9950-D2A6-53E409BCF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50C21FC6-5D7A-7AC6-CA4E-DED8018BD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4A95A25F-F02F-8269-8142-EA5F6126A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14" name="Zástupný obsah 12">
            <a:extLst>
              <a:ext uri="{FF2B5EF4-FFF2-40B4-BE49-F238E27FC236}">
                <a16:creationId xmlns:a16="http://schemas.microsoft.com/office/drawing/2014/main" id="{D7161A02-876A-9505-3BBC-7C16D7C1AA5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212429"/>
            <a:ext cx="10515600" cy="396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226389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obrázku 10">
            <a:extLst>
              <a:ext uri="{FF2B5EF4-FFF2-40B4-BE49-F238E27FC236}">
                <a16:creationId xmlns:a16="http://schemas.microsoft.com/office/drawing/2014/main" id="{52DD3B65-2E98-979E-257A-930671D9F46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1" y="-1"/>
            <a:ext cx="4844955" cy="6858000"/>
          </a:xfrm>
          <a:prstGeom prst="rect">
            <a:avLst/>
          </a:prstGeom>
        </p:spPr>
        <p:txBody>
          <a:bodyPr lIns="0" tIns="900000" rIns="0" bIns="0"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9F0C2ABC-CC43-17AB-0104-6954B7A40C8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877017D7-CDF5-A943-CE98-B294DE548732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5213446" y="6459484"/>
            <a:ext cx="4114800" cy="17466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EB20A5CB-336C-6312-4E22-E267FB9815E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4BD12223-C07C-4A7F-57C6-8457BC907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3444" y="1036717"/>
            <a:ext cx="6140355" cy="9920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obsah 12">
            <a:extLst>
              <a:ext uri="{FF2B5EF4-FFF2-40B4-BE49-F238E27FC236}">
                <a16:creationId xmlns:a16="http://schemas.microsoft.com/office/drawing/2014/main" id="{B88CBFF7-77B9-8938-C427-DAFF49AFE8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13442" y="2212429"/>
            <a:ext cx="6140357" cy="396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419206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hlaví oddíl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5">
            <a:extLst>
              <a:ext uri="{FF2B5EF4-FFF2-40B4-BE49-F238E27FC236}">
                <a16:creationId xmlns:a16="http://schemas.microsoft.com/office/drawing/2014/main" id="{777E83E9-FBC3-41DB-D073-90CC8D29D1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00710" y="2293248"/>
            <a:ext cx="851909" cy="2271505"/>
          </a:xfrm>
          <a:prstGeom prst="rect">
            <a:avLst/>
          </a:prstGeom>
        </p:spPr>
      </p:pic>
      <p:sp>
        <p:nvSpPr>
          <p:cNvPr id="14" name="Zástupný text 12">
            <a:extLst>
              <a:ext uri="{FF2B5EF4-FFF2-40B4-BE49-F238E27FC236}">
                <a16:creationId xmlns:a16="http://schemas.microsoft.com/office/drawing/2014/main" id="{1D52F6CD-9450-995B-7DC8-AC2D9DC47C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66899" y="2293938"/>
            <a:ext cx="8856519" cy="2270125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32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cs-CZ" dirty="0"/>
              <a:t>Název kapitoly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Číslo kapitoly</a:t>
            </a:r>
          </a:p>
        </p:txBody>
      </p:sp>
    </p:spTree>
    <p:extLst>
      <p:ext uri="{BB962C8B-B14F-4D97-AF65-F5344CB8AC3E}">
        <p14:creationId xmlns:p14="http://schemas.microsoft.com/office/powerpoint/2010/main" val="32472868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datum 10">
            <a:extLst>
              <a:ext uri="{FF2B5EF4-FFF2-40B4-BE49-F238E27FC236}">
                <a16:creationId xmlns:a16="http://schemas.microsoft.com/office/drawing/2014/main" id="{697CC953-0C05-B7CE-7011-5B0D5C7A8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2" name="Zástupný symbol pro zápatí 11">
            <a:extLst>
              <a:ext uri="{FF2B5EF4-FFF2-40B4-BE49-F238E27FC236}">
                <a16:creationId xmlns:a16="http://schemas.microsoft.com/office/drawing/2014/main" id="{7A81C3BF-D414-5FC0-1F27-97597B026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7DFD97F8-F81C-AF42-656A-019ED6C57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91F539E0-C7A4-0AE7-6F63-C867D500C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0896FEE9-8A2B-90C3-3BF1-5A89795213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12428"/>
            <a:ext cx="5181600" cy="396453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cs-CZ" dirty="0"/>
            </a:lvl1pPr>
            <a:lvl2pPr>
              <a:defRPr lang="cs-CZ" dirty="0"/>
            </a:lvl2pPr>
            <a:lvl3pPr>
              <a:defRPr lang="cs-CZ" dirty="0"/>
            </a:lvl3pPr>
            <a:lvl4pPr>
              <a:defRPr lang="cs-CZ" dirty="0"/>
            </a:lvl4pPr>
            <a:lvl5pPr>
              <a:defRPr lang="cs-CZ" dirty="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obsah 3">
            <a:extLst>
              <a:ext uri="{FF2B5EF4-FFF2-40B4-BE49-F238E27FC236}">
                <a16:creationId xmlns:a16="http://schemas.microsoft.com/office/drawing/2014/main" id="{05A476DD-BCA1-A85E-B008-A160ED4C7D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12428"/>
            <a:ext cx="5181600" cy="39645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cs-CZ" dirty="0"/>
            </a:lvl1pPr>
            <a:lvl2pPr>
              <a:defRPr lang="cs-CZ" dirty="0"/>
            </a:lvl2pPr>
            <a:lvl3pPr>
              <a:defRPr lang="cs-CZ" dirty="0"/>
            </a:lvl3pPr>
            <a:lvl4pPr>
              <a:defRPr lang="cs-CZ" dirty="0"/>
            </a:lvl4pPr>
            <a:lvl5pPr>
              <a:defRPr lang="cs-CZ" dirty="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6773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177801B-4378-A2FB-7970-2A041DA767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21282"/>
            <a:ext cx="5157787" cy="36512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67337E8-05A2-49DC-B2EB-AB77FDDAAC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44487"/>
            <a:ext cx="5157787" cy="344517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cs-CZ" dirty="0"/>
            </a:lvl1pPr>
            <a:lvl2pPr>
              <a:defRPr lang="cs-CZ" dirty="0"/>
            </a:lvl2pPr>
            <a:lvl3pPr>
              <a:defRPr lang="cs-CZ" dirty="0"/>
            </a:lvl3pPr>
            <a:lvl4pPr>
              <a:defRPr lang="cs-CZ" dirty="0"/>
            </a:lvl4pPr>
            <a:lvl5pPr>
              <a:defRPr lang="cs-CZ" dirty="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0A721B7-8779-B62C-9FD8-0ADA237135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2" y="2221282"/>
            <a:ext cx="5183188" cy="36512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4C071DEB-88CA-8F0F-5AC9-4809DB8FEB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44487"/>
            <a:ext cx="5183188" cy="344517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cs-CZ" dirty="0"/>
            </a:lvl1pPr>
            <a:lvl2pPr>
              <a:defRPr lang="cs-CZ" dirty="0"/>
            </a:lvl2pPr>
            <a:lvl3pPr>
              <a:defRPr lang="cs-CZ" dirty="0"/>
            </a:lvl3pPr>
            <a:lvl4pPr>
              <a:defRPr lang="cs-CZ" dirty="0"/>
            </a:lvl4pPr>
            <a:lvl5pPr>
              <a:defRPr lang="cs-CZ" dirty="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3" name="Zástupný symbol pro datum 12">
            <a:extLst>
              <a:ext uri="{FF2B5EF4-FFF2-40B4-BE49-F238E27FC236}">
                <a16:creationId xmlns:a16="http://schemas.microsoft.com/office/drawing/2014/main" id="{7825EE7C-7BE2-D0DB-EA79-ABF44AF06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4" name="Zástupný symbol pro zápatí 13">
            <a:extLst>
              <a:ext uri="{FF2B5EF4-FFF2-40B4-BE49-F238E27FC236}">
                <a16:creationId xmlns:a16="http://schemas.microsoft.com/office/drawing/2014/main" id="{368B85BF-50C1-7968-58A7-B93500B50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5" name="Zástupný symbol pro číslo snímku 14">
            <a:extLst>
              <a:ext uri="{FF2B5EF4-FFF2-40B4-BE49-F238E27FC236}">
                <a16:creationId xmlns:a16="http://schemas.microsoft.com/office/drawing/2014/main" id="{669CA748-6A96-8A2E-080B-54E4FE427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Nadpis 10">
            <a:extLst>
              <a:ext uri="{FF2B5EF4-FFF2-40B4-BE49-F238E27FC236}">
                <a16:creationId xmlns:a16="http://schemas.microsoft.com/office/drawing/2014/main" id="{594EE5F4-36CC-24F5-1AFB-5E4122BEF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52715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dokumen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646216-40A2-31AD-2AC3-8093C9D3D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12428"/>
            <a:ext cx="10515600" cy="3964534"/>
          </a:xfrm>
          <a:prstGeom prst="rect">
            <a:avLst/>
          </a:prstGeom>
        </p:spPr>
        <p:txBody>
          <a:bodyPr numCol="2" spcCol="180000">
            <a:no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sz="2000"/>
            </a:lvl1pPr>
            <a:lvl2pPr marL="914400" indent="-457200">
              <a:spcBef>
                <a:spcPts val="1000"/>
              </a:spcBef>
              <a:buFont typeface="+mj-lt"/>
              <a:buAutoNum type="arabicPeriod"/>
              <a:defRPr sz="2000"/>
            </a:lvl2pPr>
            <a:lvl3pPr marL="579438" indent="0">
              <a:buNone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F7414C12-E88B-86D4-1E04-E2602722F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61843905-A76A-229E-18CE-68C69B96C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5F73C651-2D79-5C40-42B6-F1E1FA63E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618CF19B-B0B5-0B38-A6B3-942D696EC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260941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věrečný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9A832D7E-6262-FBC7-6568-4F0D134BEE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357047" y="5386857"/>
            <a:ext cx="1996751" cy="474049"/>
          </a:xfrm>
          <a:prstGeom prst="rect">
            <a:avLst/>
          </a:prstGeom>
        </p:spPr>
      </p:pic>
      <p:pic>
        <p:nvPicPr>
          <p:cNvPr id="5" name="Picture 12" descr="A circular red and black logo&#10;&#10;Description automatically generated">
            <a:extLst>
              <a:ext uri="{FF2B5EF4-FFF2-40B4-BE49-F238E27FC236}">
                <a16:creationId xmlns:a16="http://schemas.microsoft.com/office/drawing/2014/main" id="{83DDAF44-481B-B754-F2A1-0307CC3915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728" y="807015"/>
            <a:ext cx="2174543" cy="2174543"/>
          </a:xfrm>
          <a:prstGeom prst="rect">
            <a:avLst/>
          </a:prstGeom>
        </p:spPr>
      </p:pic>
      <p:sp>
        <p:nvSpPr>
          <p:cNvPr id="7" name="Zástupný text 6">
            <a:extLst>
              <a:ext uri="{FF2B5EF4-FFF2-40B4-BE49-F238E27FC236}">
                <a16:creationId xmlns:a16="http://schemas.microsoft.com/office/drawing/2014/main" id="{91C59178-D929-BC6D-5554-AD2F448649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8194" y="3284226"/>
            <a:ext cx="6175612" cy="20021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5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8" name="Picture 8" descr="A black and red pattern with squares and circles&#10;&#10;Description automatically generated">
            <a:extLst>
              <a:ext uri="{FF2B5EF4-FFF2-40B4-BE49-F238E27FC236}">
                <a16:creationId xmlns:a16="http://schemas.microsoft.com/office/drawing/2014/main" id="{3DCFAC5B-3301-6D0C-644B-CE444DF2C1A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048" y="5973166"/>
            <a:ext cx="1996751" cy="884834"/>
          </a:xfrm>
          <a:prstGeom prst="rect">
            <a:avLst/>
          </a:prstGeom>
        </p:spPr>
      </p:pic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B2DED986-CB74-E37C-7EFE-811753E89C1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56723" y="4734734"/>
            <a:ext cx="1997075" cy="621774"/>
          </a:xfrm>
          <a:prstGeom prst="rect">
            <a:avLst/>
          </a:prstGeom>
        </p:spPr>
        <p:txBody>
          <a:bodyPr lIns="90000" tIns="46800" rIns="90000" bIns="46800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1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</a:lstStyle>
          <a:p>
            <a:pPr lvl="0"/>
            <a:r>
              <a:rPr lang="cs-CZ" dirty="0"/>
              <a:t>Jméno</a:t>
            </a:r>
          </a:p>
          <a:p>
            <a:pPr lvl="1"/>
            <a:endParaRPr lang="cs-CZ" dirty="0"/>
          </a:p>
          <a:p>
            <a:pPr lvl="1"/>
            <a:r>
              <a:rPr lang="cs-CZ" dirty="0"/>
              <a:t>funkce</a:t>
            </a:r>
          </a:p>
        </p:txBody>
      </p:sp>
    </p:spTree>
    <p:extLst>
      <p:ext uri="{BB962C8B-B14F-4D97-AF65-F5344CB8AC3E}">
        <p14:creationId xmlns:p14="http://schemas.microsoft.com/office/powerpoint/2010/main" val="3782927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datum 8">
            <a:extLst>
              <a:ext uri="{FF2B5EF4-FFF2-40B4-BE49-F238E27FC236}">
                <a16:creationId xmlns:a16="http://schemas.microsoft.com/office/drawing/2014/main" id="{6AD1BD68-71DB-87B2-E75A-12878FB42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0" name="Zástupný symbol pro zápatí 9">
            <a:extLst>
              <a:ext uri="{FF2B5EF4-FFF2-40B4-BE49-F238E27FC236}">
                <a16:creationId xmlns:a16="http://schemas.microsoft.com/office/drawing/2014/main" id="{A8A5B0FF-B787-2AEE-7C85-57CADFAAB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9E4DBE5C-B917-8448-3981-B8805D73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C3D61656-EB1C-A690-B13A-B59195CB6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87431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datum 7">
            <a:extLst>
              <a:ext uri="{FF2B5EF4-FFF2-40B4-BE49-F238E27FC236}">
                <a16:creationId xmlns:a16="http://schemas.microsoft.com/office/drawing/2014/main" id="{AB5A5222-D23D-5C8C-8D7E-0905036AC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F172D70B-9C2B-78BF-DC47-D8EC4D00C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C675E202-95C3-3DB9-CDCD-5CAC3BEA5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76149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E7560C25-FF16-EA57-268C-2E6EC3A5E9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12429"/>
            <a:ext cx="10515600" cy="3964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AA467EB-2D4A-28A5-CE3D-D26EBAD23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6717"/>
            <a:ext cx="10515600" cy="9920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BC2B9F5-70D3-A86C-2F85-E1E7ACBCD5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99193" y="6459484"/>
            <a:ext cx="1558756" cy="174659"/>
          </a:xfrm>
          <a:custGeom>
            <a:avLst/>
            <a:gdLst>
              <a:gd name="csX0" fmla="*/ 0 w 1558756"/>
              <a:gd name="csY0" fmla="*/ 0 h 174659"/>
              <a:gd name="csX1" fmla="*/ 550760 w 1558756"/>
              <a:gd name="csY1" fmla="*/ 0 h 174659"/>
              <a:gd name="csX2" fmla="*/ 1085933 w 1558756"/>
              <a:gd name="csY2" fmla="*/ 0 h 174659"/>
              <a:gd name="csX3" fmla="*/ 1558756 w 1558756"/>
              <a:gd name="csY3" fmla="*/ 0 h 174659"/>
              <a:gd name="csX4" fmla="*/ 1558756 w 1558756"/>
              <a:gd name="csY4" fmla="*/ 174659 h 174659"/>
              <a:gd name="csX5" fmla="*/ 1070346 w 1558756"/>
              <a:gd name="csY5" fmla="*/ 174659 h 174659"/>
              <a:gd name="csX6" fmla="*/ 550760 w 1558756"/>
              <a:gd name="csY6" fmla="*/ 174659 h 174659"/>
              <a:gd name="csX7" fmla="*/ 0 w 1558756"/>
              <a:gd name="csY7" fmla="*/ 174659 h 174659"/>
              <a:gd name="csX8" fmla="*/ 0 w 1558756"/>
              <a:gd name="csY8" fmla="*/ 0 h 1746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8756" h="174659" fill="none" extrusionOk="0">
                <a:moveTo>
                  <a:pt x="0" y="0"/>
                </a:moveTo>
                <a:cubicBezTo>
                  <a:pt x="158379" y="-7461"/>
                  <a:pt x="307057" y="-39"/>
                  <a:pt x="550760" y="0"/>
                </a:cubicBezTo>
                <a:cubicBezTo>
                  <a:pt x="794463" y="39"/>
                  <a:pt x="908066" y="-23326"/>
                  <a:pt x="1085933" y="0"/>
                </a:cubicBezTo>
                <a:cubicBezTo>
                  <a:pt x="1263800" y="23326"/>
                  <a:pt x="1383637" y="20227"/>
                  <a:pt x="1558756" y="0"/>
                </a:cubicBezTo>
                <a:cubicBezTo>
                  <a:pt x="1562474" y="55725"/>
                  <a:pt x="1563918" y="91932"/>
                  <a:pt x="1558756" y="174659"/>
                </a:cubicBezTo>
                <a:cubicBezTo>
                  <a:pt x="1447545" y="187935"/>
                  <a:pt x="1213304" y="179498"/>
                  <a:pt x="1070346" y="174659"/>
                </a:cubicBezTo>
                <a:cubicBezTo>
                  <a:pt x="927388" y="169821"/>
                  <a:pt x="718659" y="179245"/>
                  <a:pt x="550760" y="174659"/>
                </a:cubicBezTo>
                <a:cubicBezTo>
                  <a:pt x="382861" y="170073"/>
                  <a:pt x="249841" y="201689"/>
                  <a:pt x="0" y="174659"/>
                </a:cubicBezTo>
                <a:cubicBezTo>
                  <a:pt x="-2573" y="109470"/>
                  <a:pt x="6316" y="64439"/>
                  <a:pt x="0" y="0"/>
                </a:cubicBezTo>
                <a:close/>
              </a:path>
              <a:path w="1558756" h="174659" stroke="0" extrusionOk="0">
                <a:moveTo>
                  <a:pt x="0" y="0"/>
                </a:moveTo>
                <a:cubicBezTo>
                  <a:pt x="143744" y="13055"/>
                  <a:pt x="300130" y="-6710"/>
                  <a:pt x="503998" y="0"/>
                </a:cubicBezTo>
                <a:cubicBezTo>
                  <a:pt x="707866" y="6710"/>
                  <a:pt x="812858" y="-17169"/>
                  <a:pt x="976820" y="0"/>
                </a:cubicBezTo>
                <a:cubicBezTo>
                  <a:pt x="1140782" y="17169"/>
                  <a:pt x="1424547" y="-25106"/>
                  <a:pt x="1558756" y="0"/>
                </a:cubicBezTo>
                <a:cubicBezTo>
                  <a:pt x="1566807" y="45952"/>
                  <a:pt x="1560869" y="93970"/>
                  <a:pt x="1558756" y="174659"/>
                </a:cubicBezTo>
                <a:cubicBezTo>
                  <a:pt x="1426223" y="192700"/>
                  <a:pt x="1308880" y="182251"/>
                  <a:pt x="1070346" y="174659"/>
                </a:cubicBezTo>
                <a:cubicBezTo>
                  <a:pt x="831812" y="167068"/>
                  <a:pt x="757869" y="165837"/>
                  <a:pt x="519585" y="174659"/>
                </a:cubicBezTo>
                <a:cubicBezTo>
                  <a:pt x="281301" y="183481"/>
                  <a:pt x="236045" y="193304"/>
                  <a:pt x="0" y="174659"/>
                </a:cubicBezTo>
                <a:cubicBezTo>
                  <a:pt x="198" y="109889"/>
                  <a:pt x="-2999" y="68040"/>
                  <a:pt x="0" y="0"/>
                </a:cubicBezTo>
                <a:close/>
              </a:path>
            </a:pathLst>
          </a:custGeom>
          <a:ln>
            <a:noFil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16EC462-7E06-BE92-1FE5-AD9E9845E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1" y="6459484"/>
            <a:ext cx="4114800" cy="1746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EC55B67-6AD2-82CA-4FD3-0D727D58B3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77517" y="6459484"/>
            <a:ext cx="176283" cy="1746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33DDCD10-B0E2-D8F7-7FB1-43796C5EBC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499194" y="325480"/>
            <a:ext cx="1965976" cy="58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421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8" r:id="rId2"/>
    <p:sldLayoutId id="2147483677" r:id="rId3"/>
    <p:sldLayoutId id="2147483662" r:id="rId4"/>
    <p:sldLayoutId id="2147483675" r:id="rId5"/>
    <p:sldLayoutId id="2147483663" r:id="rId6"/>
    <p:sldLayoutId id="2147483664" r:id="rId7"/>
    <p:sldLayoutId id="2147483665" r:id="rId8"/>
    <p:sldLayoutId id="2147483679" r:id="rId9"/>
    <p:sldLayoutId id="2147483676" r:id="rId10"/>
    <p:sldLayoutId id="2147483666" r:id="rId11"/>
    <p:sldLayoutId id="2147483667" r:id="rId12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14000"/>
        </a:lnSpc>
        <a:spcBef>
          <a:spcPts val="0"/>
        </a:spcBef>
        <a:buClr>
          <a:schemeClr val="accent1"/>
        </a:buClr>
        <a:buSzPct val="100000"/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3556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lnSpc>
          <a:spcPct val="114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254125" indent="-228600" algn="l" defTabSz="914400" rtl="0" eaLnBrk="1" latinLnBrk="0" hangingPunct="1">
        <a:lnSpc>
          <a:spcPct val="114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701800" indent="-228600" algn="l" defTabSz="850900" rtl="0" eaLnBrk="1" latinLnBrk="0" hangingPunct="1">
        <a:lnSpc>
          <a:spcPct val="114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7" Type="http://schemas.openxmlformats.org/officeDocument/2006/relationships/image" Target="../media/image20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9.emf"/><Relationship Id="rId4" Type="http://schemas.openxmlformats.org/officeDocument/2006/relationships/oleObject" Target="../embeddings/oleObject9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51560" y="2267712"/>
            <a:ext cx="9875520" cy="7680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cs-CZ" sz="4200" b="1" noProof="0" dirty="0">
                <a:solidFill>
                  <a:srgbClr val="FFFFFF"/>
                </a:solidFill>
                <a:latin typeface="Arial"/>
              </a:rPr>
              <a:t>Obsah veřejných rozpočtů 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1746504"/>
            <a:ext cx="8686800" cy="5212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cs-CZ" sz="1800" noProof="0" dirty="0">
                <a:solidFill>
                  <a:srgbClr val="DC253A"/>
                </a:solidFill>
                <a:latin typeface="Arial"/>
              </a:rPr>
              <a:t>Radim Boháč, 13. října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r>
              <a:rPr lang="cs-CZ" noProof="0" dirty="0"/>
              <a:t>Osnova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44168"/>
            <a:ext cx="10515600" cy="4572000"/>
          </a:xfrm>
        </p:spPr>
        <p:txBody>
          <a:bodyPr wrap="square"/>
          <a:lstStyle/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cs-CZ" sz="2400" noProof="0" dirty="0">
                <a:solidFill>
                  <a:srgbClr val="003954"/>
                </a:solidFill>
              </a:rPr>
              <a:t>Příjmy státního rozpočtu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cs-CZ" sz="2400" noProof="0" dirty="0">
                <a:solidFill>
                  <a:srgbClr val="003954"/>
                </a:solidFill>
              </a:rPr>
              <a:t>Výnosy daní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cs-CZ" sz="2400" noProof="0" dirty="0">
                <a:solidFill>
                  <a:srgbClr val="003954"/>
                </a:solidFill>
              </a:rPr>
              <a:t>Ostatní příjmy státního rozpočtu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cs-CZ" sz="2400" noProof="0" dirty="0">
                <a:solidFill>
                  <a:srgbClr val="003954"/>
                </a:solidFill>
              </a:rPr>
              <a:t>Výdaje státního rozpočtu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46FD410-8C8C-4B21-61F2-A114C2B89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cs-CZ" noProof="0" dirty="0"/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222B9-556B-FD33-51F1-5230966B3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B440B-A509-CC85-934E-771F04677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r>
              <a:rPr lang="cs-CZ" noProof="0" dirty="0"/>
              <a:t>1. Příjmy státního rozpočtu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EF5F1-3C33-7BDD-4408-C971DBA7DA8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344168"/>
            <a:ext cx="10515600" cy="4572000"/>
          </a:xfrm>
        </p:spPr>
        <p:txBody>
          <a:bodyPr wrap="square"/>
          <a:lstStyle/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noProof="0" dirty="0">
                <a:solidFill>
                  <a:srgbClr val="003954"/>
                </a:solidFill>
              </a:rPr>
              <a:t>obsah veřejných rozpočtů</a:t>
            </a:r>
          </a:p>
          <a:p>
            <a:pPr marL="812800" lvl="1" indent="-457200">
              <a:lnSpc>
                <a:spcPct val="100000"/>
              </a:lnSpc>
              <a:spcAft>
                <a:spcPts val="600"/>
              </a:spcAft>
            </a:pPr>
            <a:r>
              <a:rPr lang="cs-CZ" noProof="0" dirty="0">
                <a:solidFill>
                  <a:srgbClr val="003954"/>
                </a:solidFill>
              </a:rPr>
              <a:t>příjmy</a:t>
            </a:r>
          </a:p>
          <a:p>
            <a:pPr marL="812800" lvl="1" indent="-457200">
              <a:lnSpc>
                <a:spcPct val="100000"/>
              </a:lnSpc>
              <a:spcAft>
                <a:spcPts val="600"/>
              </a:spcAft>
            </a:pPr>
            <a:r>
              <a:rPr lang="cs-CZ" noProof="0" dirty="0">
                <a:solidFill>
                  <a:srgbClr val="003954"/>
                </a:solidFill>
              </a:rPr>
              <a:t>výdaje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noProof="0" dirty="0">
                <a:solidFill>
                  <a:srgbClr val="003954"/>
                </a:solidFill>
              </a:rPr>
              <a:t>obsah státního rozpočtu</a:t>
            </a:r>
          </a:p>
          <a:p>
            <a:pPr marL="812800" lvl="1" indent="-457200">
              <a:lnSpc>
                <a:spcPct val="100000"/>
              </a:lnSpc>
              <a:spcAft>
                <a:spcPts val="600"/>
              </a:spcAft>
            </a:pPr>
            <a:r>
              <a:rPr lang="cs-CZ" noProof="0" dirty="0">
                <a:solidFill>
                  <a:srgbClr val="003954"/>
                </a:solidFill>
              </a:rPr>
              <a:t>příjmy státního rozpočtu</a:t>
            </a:r>
          </a:p>
          <a:p>
            <a:pPr marL="812800" lvl="1" indent="-457200">
              <a:lnSpc>
                <a:spcPct val="100000"/>
              </a:lnSpc>
              <a:spcAft>
                <a:spcPts val="600"/>
              </a:spcAft>
            </a:pPr>
            <a:r>
              <a:rPr lang="cs-CZ" noProof="0" dirty="0">
                <a:solidFill>
                  <a:srgbClr val="003954"/>
                </a:solidFill>
              </a:rPr>
              <a:t>výdaje státního rozpočtu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noProof="0" dirty="0">
                <a:solidFill>
                  <a:srgbClr val="003954"/>
                </a:solidFill>
              </a:rPr>
              <a:t>příjmy státního rozpočtu</a:t>
            </a:r>
          </a:p>
          <a:p>
            <a:pPr marL="812800" lvl="1" indent="-457200">
              <a:lnSpc>
                <a:spcPct val="100000"/>
              </a:lnSpc>
              <a:spcAft>
                <a:spcPts val="600"/>
              </a:spcAft>
            </a:pPr>
            <a:r>
              <a:rPr lang="cs-CZ" noProof="0" dirty="0">
                <a:solidFill>
                  <a:srgbClr val="003954"/>
                </a:solidFill>
              </a:rPr>
              <a:t>výčet v § 6 rozpočtových pravidel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5FECBEE-271B-A800-1790-24DE046E1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12878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CED95706-3DE1-392F-E58D-F15EB553F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4</a:t>
            </a:fld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491313E2-1774-DE5F-BA8E-ADE20E121B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169" y="1453788"/>
            <a:ext cx="4791744" cy="4591691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FF34E606-786D-F37F-E51B-F22AB9967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410" y="1453788"/>
            <a:ext cx="6150229" cy="459169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F5A5ED4-18D5-81AB-18FC-9770D6380269}"/>
              </a:ext>
            </a:extLst>
          </p:cNvPr>
          <p:cNvSpPr txBox="1">
            <a:spLocks/>
          </p:cNvSpPr>
          <p:nvPr/>
        </p:nvSpPr>
        <p:spPr>
          <a:xfrm>
            <a:off x="841248" y="566928"/>
            <a:ext cx="9875520" cy="731520"/>
          </a:xfr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cs-CZ" dirty="0"/>
              <a:t>Struktura příjmů státního rozpočtu</a:t>
            </a:r>
          </a:p>
        </p:txBody>
      </p:sp>
    </p:spTree>
    <p:extLst>
      <p:ext uri="{BB962C8B-B14F-4D97-AF65-F5344CB8AC3E}">
        <p14:creationId xmlns:p14="http://schemas.microsoft.com/office/powerpoint/2010/main" val="4234716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EC741-1878-F2EA-3BF3-89B2B6490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69CE7-ED9C-C2CE-9752-C3E0B75C4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r>
              <a:rPr lang="cs-CZ" noProof="0" dirty="0"/>
              <a:t>2. Výnosy daní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FB336-C284-0507-975F-6451AB3C9E7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344168"/>
            <a:ext cx="10515600" cy="5115316"/>
          </a:xfrm>
        </p:spPr>
        <p:txBody>
          <a:bodyPr wrap="square"/>
          <a:lstStyle/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</a:pPr>
            <a:r>
              <a:rPr lang="cs-CZ" sz="2400" noProof="0" dirty="0">
                <a:solidFill>
                  <a:srgbClr val="003954"/>
                </a:solidFill>
              </a:rPr>
              <a:t>daň z příjmů fyzických osob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</a:pPr>
            <a:r>
              <a:rPr lang="cs-CZ" sz="2400" noProof="0" dirty="0">
                <a:solidFill>
                  <a:srgbClr val="003954"/>
                </a:solidFill>
              </a:rPr>
              <a:t>daň z příjmů právnických osob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</a:pPr>
            <a:r>
              <a:rPr lang="cs-CZ" sz="2400" noProof="0" dirty="0">
                <a:solidFill>
                  <a:srgbClr val="003954"/>
                </a:solidFill>
              </a:rPr>
              <a:t>daň z nemovitých věcí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</a:pPr>
            <a:r>
              <a:rPr lang="cs-CZ" sz="2400" noProof="0" dirty="0">
                <a:solidFill>
                  <a:srgbClr val="003954"/>
                </a:solidFill>
              </a:rPr>
              <a:t>daň silniční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</a:pPr>
            <a:r>
              <a:rPr lang="cs-CZ" sz="2400" noProof="0" dirty="0">
                <a:solidFill>
                  <a:srgbClr val="003954"/>
                </a:solidFill>
              </a:rPr>
              <a:t>daň z hazardních her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</a:pPr>
            <a:r>
              <a:rPr lang="cs-CZ" sz="2400" dirty="0">
                <a:solidFill>
                  <a:srgbClr val="003954"/>
                </a:solidFill>
              </a:rPr>
              <a:t>dorovnávací daně</a:t>
            </a:r>
            <a:endParaRPr lang="cs-CZ" sz="2400" noProof="0" dirty="0">
              <a:solidFill>
                <a:srgbClr val="003954"/>
              </a:solidFill>
            </a:endParaRP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</a:pPr>
            <a:r>
              <a:rPr lang="cs-CZ" sz="2400" noProof="0" dirty="0">
                <a:solidFill>
                  <a:srgbClr val="003954"/>
                </a:solidFill>
              </a:rPr>
              <a:t>daň z přidané hodnoty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</a:pPr>
            <a:r>
              <a:rPr lang="cs-CZ" sz="2400" noProof="0" dirty="0">
                <a:solidFill>
                  <a:srgbClr val="003954"/>
                </a:solidFill>
              </a:rPr>
              <a:t>spotřební daně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</a:pPr>
            <a:r>
              <a:rPr lang="cs-CZ" sz="2400" noProof="0" dirty="0">
                <a:solidFill>
                  <a:srgbClr val="003954"/>
                </a:solidFill>
              </a:rPr>
              <a:t>energetické daně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</a:pPr>
            <a:r>
              <a:rPr lang="cs-CZ" sz="2400" noProof="0" dirty="0">
                <a:solidFill>
                  <a:srgbClr val="003954"/>
                </a:solidFill>
              </a:rPr>
              <a:t>rozdělení výnosu mezi jednotlivé kraje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</a:pPr>
            <a:r>
              <a:rPr lang="cs-CZ" sz="2400" noProof="0" dirty="0">
                <a:solidFill>
                  <a:srgbClr val="003954"/>
                </a:solidFill>
              </a:rPr>
              <a:t>rozdělení výnosu mezi jednotlivé obce</a:t>
            </a:r>
            <a:endParaRPr lang="cs-CZ" noProof="0" dirty="0">
              <a:solidFill>
                <a:srgbClr val="003954"/>
              </a:solidFill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F7F2F65-3813-FB99-240A-BB5078F66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86404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2F8F3-75B0-840C-45E3-FD7C22BE6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7FFDA-0C38-4BE1-58C6-2A306ED88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r>
              <a:rPr lang="pl-PL" noProof="0" dirty="0"/>
              <a:t>A. Daň z příjmů fyzických osob</a:t>
            </a:r>
            <a:endParaRPr lang="cs-CZ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049454-6F0E-3371-4597-F6678D00668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344168"/>
            <a:ext cx="10515600" cy="4572000"/>
          </a:xfrm>
        </p:spPr>
        <p:txBody>
          <a:bodyPr wrap="square"/>
          <a:lstStyle/>
          <a:p>
            <a:pPr marL="514350" indent="-5143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3954"/>
                </a:solidFill>
              </a:rPr>
              <a:t>daň sdílená mezi státní rozpočet, rozpočty krajů a rozpočty obcí</a:t>
            </a:r>
          </a:p>
          <a:p>
            <a:pPr marL="514350" indent="-514350">
              <a:lnSpc>
                <a:spcPct val="100000"/>
              </a:lnSpc>
              <a:spcAft>
                <a:spcPts val="600"/>
              </a:spcAft>
              <a:buFont typeface="+mj-lt"/>
              <a:buAutoNum type="romanUcPeriod"/>
            </a:pPr>
            <a:endParaRPr lang="cs-CZ" sz="2400" dirty="0">
              <a:solidFill>
                <a:srgbClr val="003954"/>
              </a:solidFill>
            </a:endParaRPr>
          </a:p>
          <a:p>
            <a:pPr marL="514350" indent="-514350">
              <a:lnSpc>
                <a:spcPct val="100000"/>
              </a:lnSpc>
              <a:spcAft>
                <a:spcPts val="600"/>
              </a:spcAft>
              <a:buFont typeface="+mj-lt"/>
              <a:buAutoNum type="romanUcPeriod"/>
            </a:pPr>
            <a:r>
              <a:rPr lang="cs-CZ" sz="2400" noProof="0" dirty="0">
                <a:solidFill>
                  <a:srgbClr val="003954"/>
                </a:solidFill>
              </a:rPr>
              <a:t>daň z příjmů fyzických osob ze závislé činnosti odváděná plátcem daně</a:t>
            </a:r>
          </a:p>
          <a:p>
            <a:pPr marL="514350" indent="-514350">
              <a:lnSpc>
                <a:spcPct val="100000"/>
              </a:lnSpc>
              <a:spcAft>
                <a:spcPts val="600"/>
              </a:spcAft>
              <a:buFont typeface="+mj-lt"/>
              <a:buAutoNum type="romanUcPeriod"/>
            </a:pPr>
            <a:r>
              <a:rPr lang="cs-CZ" sz="2400" noProof="0" dirty="0">
                <a:solidFill>
                  <a:srgbClr val="003954"/>
                </a:solidFill>
              </a:rPr>
              <a:t>daň z příjmů fyzických osob vybíraná srážkou podle zvláštní sazby</a:t>
            </a:r>
          </a:p>
          <a:p>
            <a:pPr marL="514350" indent="-514350">
              <a:lnSpc>
                <a:spcPct val="100000"/>
              </a:lnSpc>
              <a:spcAft>
                <a:spcPts val="600"/>
              </a:spcAft>
              <a:buFont typeface="+mj-lt"/>
              <a:buAutoNum type="romanUcPeriod"/>
            </a:pPr>
            <a:r>
              <a:rPr lang="cs-CZ" sz="2400" noProof="0" dirty="0">
                <a:solidFill>
                  <a:srgbClr val="003954"/>
                </a:solidFill>
              </a:rPr>
              <a:t>zálohy poplatníka v paušálním režimu a výnos daně rovné paušální dani</a:t>
            </a:r>
          </a:p>
          <a:p>
            <a:pPr marL="514350" indent="-514350">
              <a:lnSpc>
                <a:spcPct val="100000"/>
              </a:lnSpc>
              <a:spcAft>
                <a:spcPts val="600"/>
              </a:spcAft>
              <a:buFont typeface="+mj-lt"/>
              <a:buAutoNum type="romanUcPeriod"/>
            </a:pPr>
            <a:r>
              <a:rPr lang="cs-CZ" sz="2400" noProof="0" dirty="0">
                <a:solidFill>
                  <a:srgbClr val="003954"/>
                </a:solidFill>
              </a:rPr>
              <a:t>ostatní výnos daně z příjmů fyzických osob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romanUcPeriod"/>
            </a:pPr>
            <a:endParaRPr lang="cs-CZ" noProof="0" dirty="0">
              <a:solidFill>
                <a:srgbClr val="003954"/>
              </a:solidFill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A8C6F2E-AA39-329F-3AFC-7112BC8BA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10982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2870305A-89C6-4CF2-3EF0-8F70090F5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7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C8E47A4B-C9E6-AF8E-5175-C3D2C586F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I. D</a:t>
            </a:r>
            <a:r>
              <a:rPr lang="cs-CZ" dirty="0">
                <a:solidFill>
                  <a:srgbClr val="003954"/>
                </a:solidFill>
              </a:rPr>
              <a:t>aň z příjmů fyzických osob ze závislé činnosti odváděná plátcem daně</a:t>
            </a:r>
            <a:endParaRPr lang="cs-CZ" dirty="0"/>
          </a:p>
        </p:txBody>
      </p:sp>
      <p:graphicFrame>
        <p:nvGraphicFramePr>
          <p:cNvPr id="6" name="Object 2">
            <a:extLst>
              <a:ext uri="{FF2B5EF4-FFF2-40B4-BE49-F238E27FC236}">
                <a16:creationId xmlns:a16="http://schemas.microsoft.com/office/drawing/2014/main" id="{B4231E96-2CCB-A769-4A55-B2090CD2ED7A}"/>
              </a:ext>
            </a:extLst>
          </p:cNvPr>
          <p:cNvGraphicFramePr>
            <a:graphicFrameLocks noGrp="1" noChangeAspect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66990251"/>
              </p:ext>
            </p:extLst>
          </p:nvPr>
        </p:nvGraphicFramePr>
        <p:xfrm>
          <a:off x="2066925" y="2247075"/>
          <a:ext cx="8056563" cy="3919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201302" imgH="4476841" progId="Excel.Sheet.8">
                  <p:embed/>
                </p:oleObj>
              </mc:Choice>
              <mc:Fallback>
                <p:oleObj name="Worksheet" r:id="rId2" imgW="9201302" imgH="4476841" progId="Excel.Sheet.8">
                  <p:embed/>
                  <p:pic>
                    <p:nvPicPr>
                      <p:cNvPr id="6" name="Object 2">
                        <a:extLst>
                          <a:ext uri="{FF2B5EF4-FFF2-40B4-BE49-F238E27FC236}">
                            <a16:creationId xmlns:a16="http://schemas.microsoft.com/office/drawing/2014/main" id="{B4231E96-2CCB-A769-4A55-B2090CD2ED7A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6925" y="2247075"/>
                        <a:ext cx="8056563" cy="3919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2794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B7458-019B-D0B8-FB25-C8B33D121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EBEAB13-942A-6AD3-6039-84C9D371A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8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4C756FED-EF4A-447A-A1F1-E17FA0725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II. Daň z příjmů fyzických osob vybíraná srážkou podle zvláštní sazby</a:t>
            </a:r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8A3692BB-C734-4A3E-F4C3-44F5EEF23973}"/>
              </a:ext>
            </a:extLst>
          </p:cNvPr>
          <p:cNvGraphicFramePr>
            <a:graphicFrameLocks noGrp="1" noChangeAspect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95550572"/>
              </p:ext>
            </p:extLst>
          </p:nvPr>
        </p:nvGraphicFramePr>
        <p:xfrm>
          <a:off x="3236913" y="3090863"/>
          <a:ext cx="5718175" cy="312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629802" imgH="4714824" progId="Excel.Sheet.8">
                  <p:embed/>
                </p:oleObj>
              </mc:Choice>
              <mc:Fallback>
                <p:oleObj name="Worksheet" r:id="rId2" imgW="8629802" imgH="4714824" progId="Excel.Sheet.8">
                  <p:embed/>
                  <p:pic>
                    <p:nvPicPr>
                      <p:cNvPr id="6" name="Object 3">
                        <a:extLst>
                          <a:ext uri="{FF2B5EF4-FFF2-40B4-BE49-F238E27FC236}">
                            <a16:creationId xmlns:a16="http://schemas.microsoft.com/office/drawing/2014/main" id="{8A3692BB-C734-4A3E-F4C3-44F5EEF23973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6913" y="3090863"/>
                        <a:ext cx="5718175" cy="3124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6630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1C25F-3CB0-D437-15B7-9561F0286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47F37211-0272-F4A7-DEDC-81B2EB790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9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1EAEE96B-5F79-D9C3-1130-56D929B34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chemeClr val="accent1"/>
              </a:buClr>
              <a:buSzPct val="100000"/>
            </a:pPr>
            <a:r>
              <a:rPr lang="cs-CZ" dirty="0"/>
              <a:t>III. Z</a:t>
            </a:r>
            <a:r>
              <a:rPr lang="cs-CZ" dirty="0">
                <a:solidFill>
                  <a:srgbClr val="003954"/>
                </a:solidFill>
              </a:rPr>
              <a:t>álohy poplatníka v paušálním režimu a výnos daně rovné paušální dani</a:t>
            </a:r>
            <a:endParaRPr lang="cs-CZ" dirty="0"/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476C67E9-1F7B-A23D-5B0E-A1F442109865}"/>
              </a:ext>
            </a:extLst>
          </p:cNvPr>
          <p:cNvGraphicFramePr>
            <a:graphicFrameLocks noGrp="1" noChangeAspect="1"/>
          </p:cNvGraphicFramePr>
          <p:nvPr>
            <p:ph sz="quarter" idx="13"/>
          </p:nvPr>
        </p:nvGraphicFramePr>
        <p:xfrm>
          <a:off x="2060027" y="2448255"/>
          <a:ext cx="8071945" cy="4409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629802" imgH="4714824" progId="Excel.Sheet.8">
                  <p:embed/>
                </p:oleObj>
              </mc:Choice>
              <mc:Fallback>
                <p:oleObj name="Worksheet" r:id="rId2" imgW="8629802" imgH="4714824" progId="Excel.Sheet.8">
                  <p:embed/>
                  <p:pic>
                    <p:nvPicPr>
                      <p:cNvPr id="6" name="Object 3">
                        <a:extLst>
                          <a:ext uri="{FF2B5EF4-FFF2-40B4-BE49-F238E27FC236}">
                            <a16:creationId xmlns:a16="http://schemas.microsoft.com/office/drawing/2014/main" id="{476C67E9-1F7B-A23D-5B0E-A1F442109865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0027" y="2448255"/>
                        <a:ext cx="8071945" cy="44097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4452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EF12B-7704-F8D4-CBA9-D65CC62DB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C6ABB5-34B7-609D-7CFB-1FF77690D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10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F9E1B889-35BE-1D3F-57C2-25991C632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chemeClr val="accent1"/>
              </a:buClr>
              <a:buSzPct val="100000"/>
            </a:pPr>
            <a:r>
              <a:rPr lang="cs-CZ" dirty="0"/>
              <a:t>IV. O</a:t>
            </a:r>
            <a:r>
              <a:rPr lang="cs-CZ" dirty="0">
                <a:solidFill>
                  <a:srgbClr val="003954"/>
                </a:solidFill>
              </a:rPr>
              <a:t>statní výnos daně z příjmů fyzických osob</a:t>
            </a:r>
            <a:r>
              <a:rPr lang="cs-CZ" dirty="0"/>
              <a:t> </a:t>
            </a:r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66C9EC85-0DE9-F285-D061-DBD5ED0CC2E2}"/>
              </a:ext>
            </a:extLst>
          </p:cNvPr>
          <p:cNvGraphicFramePr>
            <a:graphicFrameLocks noGrp="1" noChangeAspect="1"/>
          </p:cNvGraphicFramePr>
          <p:nvPr>
            <p:ph sz="quarter" idx="13"/>
          </p:nvPr>
        </p:nvGraphicFramePr>
        <p:xfrm>
          <a:off x="2060027" y="2448255"/>
          <a:ext cx="8071945" cy="4409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629802" imgH="4714824" progId="Excel.Sheet.8">
                  <p:embed/>
                </p:oleObj>
              </mc:Choice>
              <mc:Fallback>
                <p:oleObj name="Worksheet" r:id="rId2" imgW="8629802" imgH="4714824" progId="Excel.Sheet.8">
                  <p:embed/>
                  <p:pic>
                    <p:nvPicPr>
                      <p:cNvPr id="6" name="Object 3">
                        <a:extLst>
                          <a:ext uri="{FF2B5EF4-FFF2-40B4-BE49-F238E27FC236}">
                            <a16:creationId xmlns:a16="http://schemas.microsoft.com/office/drawing/2014/main" id="{66C9EC85-0DE9-F285-D061-DBD5ED0CC2E2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0027" y="2448255"/>
                        <a:ext cx="8071945" cy="44097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53663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6504D-2657-7F0C-A57C-4A95D8CA8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800CAF18-E56C-DDD1-76D1-920DD0F4C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11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3D343472-19F2-A4EB-8924-5B041DB74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B. Daň z příjmů právnických osob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68C48CB-232B-BB12-38E2-138621D9E05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003954"/>
                </a:solidFill>
              </a:rPr>
              <a:t>daň sdílená mezi státní rozpočet, rozpočty krajů a rozpočty obcí</a:t>
            </a:r>
          </a:p>
          <a:p>
            <a:endParaRPr lang="cs-CZ" sz="2400" dirty="0"/>
          </a:p>
          <a:p>
            <a:pPr marL="514350" indent="-514350">
              <a:buFont typeface="+mj-lt"/>
              <a:buAutoNum type="romanUcPeriod"/>
            </a:pPr>
            <a:r>
              <a:rPr lang="cs-CZ" sz="2400" dirty="0"/>
              <a:t>poplatníkem je obec nebo kraj</a:t>
            </a:r>
          </a:p>
          <a:p>
            <a:pPr marL="514350" indent="-514350">
              <a:buFont typeface="+mj-lt"/>
              <a:buAutoNum type="romanUcPeriod"/>
            </a:pPr>
            <a:r>
              <a:rPr lang="cs-CZ" sz="2400" dirty="0"/>
              <a:t>ostatní výnos daně z příjmů právnických osob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65675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F5907-E0DE-1771-76AC-5D553ED07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6AEF7A62-FD5D-6780-91A8-7AF77CD0D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12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AB78E674-70C0-8B8C-EE0E-F8D3DE4C1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chemeClr val="accent1"/>
              </a:buClr>
              <a:buSzPct val="100000"/>
            </a:pPr>
            <a:r>
              <a:rPr lang="cs-CZ" dirty="0"/>
              <a:t>I. Poplatníkem je kraj nebo obec</a:t>
            </a:r>
          </a:p>
        </p:txBody>
      </p:sp>
      <p:graphicFrame>
        <p:nvGraphicFramePr>
          <p:cNvPr id="8" name="Object 3">
            <a:extLst>
              <a:ext uri="{FF2B5EF4-FFF2-40B4-BE49-F238E27FC236}">
                <a16:creationId xmlns:a16="http://schemas.microsoft.com/office/drawing/2014/main" id="{298857D4-A828-0AEE-AE1C-64D07A8B41EB}"/>
              </a:ext>
            </a:extLst>
          </p:cNvPr>
          <p:cNvGraphicFramePr>
            <a:graphicFrameLocks noGrp="1" noChangeAspect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24736809"/>
              </p:ext>
            </p:extLst>
          </p:nvPr>
        </p:nvGraphicFramePr>
        <p:xfrm>
          <a:off x="2743599" y="2212975"/>
          <a:ext cx="6704802" cy="3963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458200" imgH="5000710" progId="Excel.Sheet.8">
                  <p:embed/>
                </p:oleObj>
              </mc:Choice>
              <mc:Fallback>
                <p:oleObj name="Worksheet" r:id="rId2" imgW="8458200" imgH="5000710" progId="Excel.Sheet.8">
                  <p:embed/>
                  <p:pic>
                    <p:nvPicPr>
                      <p:cNvPr id="8" name="Object 3">
                        <a:extLst>
                          <a:ext uri="{FF2B5EF4-FFF2-40B4-BE49-F238E27FC236}">
                            <a16:creationId xmlns:a16="http://schemas.microsoft.com/office/drawing/2014/main" id="{298857D4-A828-0AEE-AE1C-64D07A8B41E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599" y="2212975"/>
                        <a:ext cx="6704802" cy="39639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9327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4054F-AE32-E613-A0B7-0BA2F1A4A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02B29641-D6F2-254D-6A1B-954C7E5CD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13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54D71245-C615-73D3-E1FA-17524CE70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chemeClr val="accent1"/>
              </a:buClr>
              <a:buSzPct val="100000"/>
            </a:pPr>
            <a:r>
              <a:rPr lang="cs-CZ" dirty="0"/>
              <a:t>II. Ostatní výnos daně z příjmů právnických osob</a:t>
            </a:r>
          </a:p>
        </p:txBody>
      </p:sp>
      <p:graphicFrame>
        <p:nvGraphicFramePr>
          <p:cNvPr id="10" name="Object 3">
            <a:extLst>
              <a:ext uri="{FF2B5EF4-FFF2-40B4-BE49-F238E27FC236}">
                <a16:creationId xmlns:a16="http://schemas.microsoft.com/office/drawing/2014/main" id="{3092512F-BC6F-11A7-E8F4-11F9ED00E16B}"/>
              </a:ext>
            </a:extLst>
          </p:cNvPr>
          <p:cNvGraphicFramePr>
            <a:graphicFrameLocks noGrp="1" noChangeAspect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659423085"/>
              </p:ext>
            </p:extLst>
          </p:nvPr>
        </p:nvGraphicFramePr>
        <p:xfrm>
          <a:off x="3167063" y="2593975"/>
          <a:ext cx="6369050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534400" imgH="4714824" progId="Excel.Sheet.8">
                  <p:embed/>
                </p:oleObj>
              </mc:Choice>
              <mc:Fallback>
                <p:oleObj name="Worksheet" r:id="rId2" imgW="8534400" imgH="4714824" progId="Excel.Sheet.8">
                  <p:embed/>
                  <p:pic>
                    <p:nvPicPr>
                      <p:cNvPr id="10" name="Object 3">
                        <a:extLst>
                          <a:ext uri="{FF2B5EF4-FFF2-40B4-BE49-F238E27FC236}">
                            <a16:creationId xmlns:a16="http://schemas.microsoft.com/office/drawing/2014/main" id="{3092512F-BC6F-11A7-E8F4-11F9ED00E16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7063" y="2593975"/>
                        <a:ext cx="6369050" cy="35179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8900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C93EE-E389-1DFA-AF64-C55420664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7773127D-4C74-9D33-37FA-A9A0018E5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14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484F4A09-774B-E355-10B8-A9E1E35D9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C. Daň z nemovitých věcí</a:t>
            </a:r>
          </a:p>
        </p:txBody>
      </p:sp>
      <p:graphicFrame>
        <p:nvGraphicFramePr>
          <p:cNvPr id="6" name="Object 2">
            <a:extLst>
              <a:ext uri="{FF2B5EF4-FFF2-40B4-BE49-F238E27FC236}">
                <a16:creationId xmlns:a16="http://schemas.microsoft.com/office/drawing/2014/main" id="{9232519A-2F50-E6F0-BBC6-93DB220C80A0}"/>
              </a:ext>
            </a:extLst>
          </p:cNvPr>
          <p:cNvGraphicFramePr>
            <a:graphicFrameLocks noGrp="1" noChangeAspect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229671497"/>
              </p:ext>
            </p:extLst>
          </p:nvPr>
        </p:nvGraphicFramePr>
        <p:xfrm>
          <a:off x="3058510" y="2185892"/>
          <a:ext cx="6034033" cy="3991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7877251" imgH="5210135" progId="Excel.Sheet.8">
                  <p:embed/>
                </p:oleObj>
              </mc:Choice>
              <mc:Fallback>
                <p:oleObj name="Worksheet" r:id="rId2" imgW="7877251" imgH="5210135" progId="Excel.Sheet.8">
                  <p:embed/>
                  <p:pic>
                    <p:nvPicPr>
                      <p:cNvPr id="6" name="Object 2">
                        <a:extLst>
                          <a:ext uri="{FF2B5EF4-FFF2-40B4-BE49-F238E27FC236}">
                            <a16:creationId xmlns:a16="http://schemas.microsoft.com/office/drawing/2014/main" id="{9232519A-2F50-E6F0-BBC6-93DB220C80A0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8510" y="2185892"/>
                        <a:ext cx="6034033" cy="399107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0366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532E092B-B7DB-4C43-4013-78FA22CBC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15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3951D4B5-F7F5-6381-5616-2918D7346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D. Silniční daň</a:t>
            </a:r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A64841B0-ADD2-D863-8104-FDD125338641}"/>
              </a:ext>
            </a:extLst>
          </p:cNvPr>
          <p:cNvGraphicFramePr>
            <a:graphicFrameLocks noGrp="1" noChangeAspect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55722146"/>
              </p:ext>
            </p:extLst>
          </p:nvPr>
        </p:nvGraphicFramePr>
        <p:xfrm>
          <a:off x="3128963" y="2435225"/>
          <a:ext cx="5932487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7934249" imgH="4705305" progId="Excel.Sheet.8">
                  <p:embed/>
                </p:oleObj>
              </mc:Choice>
              <mc:Fallback>
                <p:oleObj name="Worksheet" r:id="rId2" imgW="7934249" imgH="4705305" progId="Excel.Sheet.8">
                  <p:embed/>
                  <p:pic>
                    <p:nvPicPr>
                      <p:cNvPr id="6" name="Object 3">
                        <a:extLst>
                          <a:ext uri="{FF2B5EF4-FFF2-40B4-BE49-F238E27FC236}">
                            <a16:creationId xmlns:a16="http://schemas.microsoft.com/office/drawing/2014/main" id="{A64841B0-ADD2-D863-8104-FDD125338641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8963" y="2435225"/>
                        <a:ext cx="5932487" cy="35179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36458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27E75A6C-5FFC-6528-3FE4-73E59BAE1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16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CA2850B2-AFB9-761F-28B2-700594385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324" y="0"/>
            <a:ext cx="10515600" cy="992057"/>
          </a:xfrm>
        </p:spPr>
        <p:txBody>
          <a:bodyPr/>
          <a:lstStyle/>
          <a:p>
            <a:r>
              <a:rPr lang="cs-CZ" dirty="0"/>
              <a:t>E. Daň z hazardních her</a:t>
            </a: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F89A068A-5F1A-A72E-9311-7481E7F0F1A8}"/>
              </a:ext>
            </a:extLst>
          </p:cNvPr>
          <p:cNvGraphicFramePr>
            <a:graphicFrameLocks noGrp="1" noChangeAspect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257977111"/>
              </p:ext>
            </p:extLst>
          </p:nvPr>
        </p:nvGraphicFramePr>
        <p:xfrm>
          <a:off x="6346229" y="1236024"/>
          <a:ext cx="5459521" cy="29839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629802" imgH="4714824" progId="Excel.Sheet.8">
                  <p:embed/>
                </p:oleObj>
              </mc:Choice>
              <mc:Fallback>
                <p:oleObj name="Worksheet" r:id="rId2" imgW="8629802" imgH="4714824" progId="Excel.Sheet.8">
                  <p:embed/>
                  <p:pic>
                    <p:nvPicPr>
                      <p:cNvPr id="19" name="Object 3">
                        <a:extLst>
                          <a:ext uri="{FF2B5EF4-FFF2-40B4-BE49-F238E27FC236}">
                            <a16:creationId xmlns:a16="http://schemas.microsoft.com/office/drawing/2014/main" id="{F89A068A-5F1A-A72E-9311-7481E7F0F1A8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46229" y="1236024"/>
                        <a:ext cx="5459521" cy="29839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3">
            <a:extLst>
              <a:ext uri="{FF2B5EF4-FFF2-40B4-BE49-F238E27FC236}">
                <a16:creationId xmlns:a16="http://schemas.microsoft.com/office/drawing/2014/main" id="{B080C37A-ACC6-6347-E7CA-30FDAA98C7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1697212"/>
              </p:ext>
            </p:extLst>
          </p:nvPr>
        </p:nvGraphicFramePr>
        <p:xfrm>
          <a:off x="636588" y="1236024"/>
          <a:ext cx="5459412" cy="298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8629802" imgH="4714824" progId="Excel.Sheet.8">
                  <p:embed/>
                </p:oleObj>
              </mc:Choice>
              <mc:Fallback>
                <p:oleObj name="Worksheet" r:id="rId4" imgW="8629802" imgH="4714824" progId="Excel.Sheet.8">
                  <p:embed/>
                  <p:pic>
                    <p:nvPicPr>
                      <p:cNvPr id="20" name="Object 3">
                        <a:extLst>
                          <a:ext uri="{FF2B5EF4-FFF2-40B4-BE49-F238E27FC236}">
                            <a16:creationId xmlns:a16="http://schemas.microsoft.com/office/drawing/2014/main" id="{B080C37A-ACC6-6347-E7CA-30FDAA98C798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588" y="1236024"/>
                        <a:ext cx="5459412" cy="29845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0C74891-0D4C-CBF1-5B08-0BB5768BAD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804641"/>
              </p:ext>
            </p:extLst>
          </p:nvPr>
        </p:nvGraphicFramePr>
        <p:xfrm>
          <a:off x="3173413" y="3557588"/>
          <a:ext cx="5343525" cy="317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7286549" imgH="4333744" progId="Excel.Sheet.8">
                  <p:embed/>
                </p:oleObj>
              </mc:Choice>
              <mc:Fallback>
                <p:oleObj name="Worksheet" r:id="rId6" imgW="7286549" imgH="4333744" progId="Excel.Sheet.8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60C74891-0D4C-CBF1-5B08-0BB5768BAD1E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3413" y="3557588"/>
                        <a:ext cx="5343525" cy="31781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428285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ADEEC4F4-D831-ADF2-2FA9-8734C9D99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17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A72DFA87-B4D6-A72F-4E65-4CB0262AA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F. Dorovnávací daně</a:t>
            </a:r>
          </a:p>
        </p:txBody>
      </p:sp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6080E606-C9CF-FFBA-7ADB-8F47221A5DAE}"/>
              </a:ext>
            </a:extLst>
          </p:cNvPr>
          <p:cNvGraphicFramePr>
            <a:graphicFrameLocks noGrp="1" noChangeAspect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76222397"/>
              </p:ext>
            </p:extLst>
          </p:nvPr>
        </p:nvGraphicFramePr>
        <p:xfrm>
          <a:off x="2763636" y="2212975"/>
          <a:ext cx="6664727" cy="3963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7286549" imgH="4333744" progId="Excel.Sheet.8">
                  <p:embed/>
                </p:oleObj>
              </mc:Choice>
              <mc:Fallback>
                <p:oleObj name="Worksheet" r:id="rId2" imgW="7286549" imgH="4333744" progId="Excel.Sheet.8">
                  <p:embed/>
                  <p:pic>
                    <p:nvPicPr>
                      <p:cNvPr id="5" name="Object 3">
                        <a:extLst>
                          <a:ext uri="{FF2B5EF4-FFF2-40B4-BE49-F238E27FC236}">
                            <a16:creationId xmlns:a16="http://schemas.microsoft.com/office/drawing/2014/main" id="{6080E606-C9CF-FFBA-7ADB-8F47221A5DAE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3636" y="2212975"/>
                        <a:ext cx="6664727" cy="39639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099640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577A2F97-01E7-EB5C-529F-47C472199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18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B2A7D546-ABB5-3570-083C-53C7E1828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G. Daň z přidané hodnoty</a:t>
            </a:r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6B8D239A-3331-B7BB-47F0-39EC4FFAA53A}"/>
              </a:ext>
            </a:extLst>
          </p:cNvPr>
          <p:cNvGraphicFramePr>
            <a:graphicFrameLocks noGrp="1" noChangeAspect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29654219"/>
              </p:ext>
            </p:extLst>
          </p:nvPr>
        </p:nvGraphicFramePr>
        <p:xfrm>
          <a:off x="2286000" y="2088368"/>
          <a:ext cx="7912902" cy="4371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534400" imgH="4714824" progId="Excel.Sheet.8">
                  <p:embed/>
                </p:oleObj>
              </mc:Choice>
              <mc:Fallback>
                <p:oleObj name="Worksheet" r:id="rId2" imgW="8534400" imgH="4714824" progId="Excel.Sheet.8">
                  <p:embed/>
                  <p:pic>
                    <p:nvPicPr>
                      <p:cNvPr id="6" name="Object 3">
                        <a:extLst>
                          <a:ext uri="{FF2B5EF4-FFF2-40B4-BE49-F238E27FC236}">
                            <a16:creationId xmlns:a16="http://schemas.microsoft.com/office/drawing/2014/main" id="{6B8D239A-3331-B7BB-47F0-39EC4FFAA53A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088368"/>
                        <a:ext cx="7912902" cy="43711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22936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B34E6F9B-A20A-220D-39C3-FE513393A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19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DC4E4984-2C75-70AB-F14B-5098635DC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H. Spotřební daně</a:t>
            </a:r>
          </a:p>
        </p:txBody>
      </p:sp>
      <p:sp>
        <p:nvSpPr>
          <p:cNvPr id="6" name="Zástupný obsah 2">
            <a:extLst>
              <a:ext uri="{FF2B5EF4-FFF2-40B4-BE49-F238E27FC236}">
                <a16:creationId xmlns:a16="http://schemas.microsoft.com/office/drawing/2014/main" id="{33F46917-1DBE-5B19-C064-DA6EE71FD99F}"/>
              </a:ext>
            </a:extLst>
          </p:cNvPr>
          <p:cNvSpPr txBox="1">
            <a:spLocks/>
          </p:cNvSpPr>
          <p:nvPr/>
        </p:nvSpPr>
        <p:spPr>
          <a:xfrm>
            <a:off x="964324" y="2156568"/>
            <a:ext cx="5257800" cy="6179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55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8038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54125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01800" indent="-228600" algn="l" defTabSz="8509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cs-CZ" sz="2600" dirty="0"/>
              <a:t>daň z minerálních olejů</a:t>
            </a:r>
          </a:p>
        </p:txBody>
      </p:sp>
      <p:sp>
        <p:nvSpPr>
          <p:cNvPr id="8" name="Zástupný obsah 2">
            <a:extLst>
              <a:ext uri="{FF2B5EF4-FFF2-40B4-BE49-F238E27FC236}">
                <a16:creationId xmlns:a16="http://schemas.microsoft.com/office/drawing/2014/main" id="{605B5864-8A7C-AFF9-F8BC-93E530540429}"/>
              </a:ext>
            </a:extLst>
          </p:cNvPr>
          <p:cNvSpPr txBox="1">
            <a:spLocks/>
          </p:cNvSpPr>
          <p:nvPr/>
        </p:nvSpPr>
        <p:spPr>
          <a:xfrm>
            <a:off x="6222124" y="2156568"/>
            <a:ext cx="5257800" cy="617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MT" panose="020B0502020104020203" pitchFamily="34" charset="-1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ill Sans MT" panose="020B0502020104020203" pitchFamily="34" charset="-18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MT" panose="020B0502020104020203" pitchFamily="34" charset="-18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-18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cs-CZ" sz="2600" dirty="0">
                <a:solidFill>
                  <a:schemeClr val="tx2"/>
                </a:solidFill>
                <a:latin typeface="+mn-lt"/>
              </a:rPr>
              <a:t>ostatní spotřební daně</a:t>
            </a:r>
          </a:p>
        </p:txBody>
      </p:sp>
      <p:graphicFrame>
        <p:nvGraphicFramePr>
          <p:cNvPr id="10" name="Object 3">
            <a:extLst>
              <a:ext uri="{FF2B5EF4-FFF2-40B4-BE49-F238E27FC236}">
                <a16:creationId xmlns:a16="http://schemas.microsoft.com/office/drawing/2014/main" id="{8463B884-2646-556A-E344-1849AC9B3AC3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308619044"/>
              </p:ext>
            </p:extLst>
          </p:nvPr>
        </p:nvGraphicFramePr>
        <p:xfrm>
          <a:off x="416645" y="2840292"/>
          <a:ext cx="5805479" cy="3731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7581900" imgH="4886479" progId="Excel.Sheet.8">
                  <p:embed/>
                </p:oleObj>
              </mc:Choice>
              <mc:Fallback>
                <p:oleObj name="Worksheet" r:id="rId2" imgW="7581900" imgH="4886479" progId="Excel.Sheet.8">
                  <p:embed/>
                  <p:pic>
                    <p:nvPicPr>
                      <p:cNvPr id="10" name="Object 3">
                        <a:extLst>
                          <a:ext uri="{FF2B5EF4-FFF2-40B4-BE49-F238E27FC236}">
                            <a16:creationId xmlns:a16="http://schemas.microsoft.com/office/drawing/2014/main" id="{8463B884-2646-556A-E344-1849AC9B3AC3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645" y="2840292"/>
                        <a:ext cx="5805479" cy="373179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3">
            <a:extLst>
              <a:ext uri="{FF2B5EF4-FFF2-40B4-BE49-F238E27FC236}">
                <a16:creationId xmlns:a16="http://schemas.microsoft.com/office/drawing/2014/main" id="{DE26D194-C64D-C1B6-69B3-9CA2F9246E38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856216855"/>
              </p:ext>
            </p:extLst>
          </p:nvPr>
        </p:nvGraphicFramePr>
        <p:xfrm>
          <a:off x="6096000" y="2957659"/>
          <a:ext cx="5590231" cy="3318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7286549" imgH="4333744" progId="Excel.Sheet.8">
                  <p:embed/>
                </p:oleObj>
              </mc:Choice>
              <mc:Fallback>
                <p:oleObj name="Worksheet" r:id="rId4" imgW="7286549" imgH="4333744" progId="Excel.Sheet.8">
                  <p:embed/>
                  <p:pic>
                    <p:nvPicPr>
                      <p:cNvPr id="12" name="Object 3">
                        <a:extLst>
                          <a:ext uri="{FF2B5EF4-FFF2-40B4-BE49-F238E27FC236}">
                            <a16:creationId xmlns:a16="http://schemas.microsoft.com/office/drawing/2014/main" id="{DE26D194-C64D-C1B6-69B3-9CA2F9246E38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2957659"/>
                        <a:ext cx="5590231" cy="33187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45617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2B16C9C1-D559-28BF-D625-1F53F0767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20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65B14052-7D4D-F464-1974-BEBDDA3A4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I. Energetické daně</a:t>
            </a:r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325C7BC7-4186-11C8-E393-4224485A2A7D}"/>
              </a:ext>
            </a:extLst>
          </p:cNvPr>
          <p:cNvGraphicFramePr>
            <a:graphicFrameLocks noGrp="1" noChangeAspect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24896938"/>
              </p:ext>
            </p:extLst>
          </p:nvPr>
        </p:nvGraphicFramePr>
        <p:xfrm>
          <a:off x="2763636" y="2212975"/>
          <a:ext cx="6664727" cy="3963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7286549" imgH="4333744" progId="Excel.Sheet.8">
                  <p:embed/>
                </p:oleObj>
              </mc:Choice>
              <mc:Fallback>
                <p:oleObj name="Worksheet" r:id="rId2" imgW="7286549" imgH="4333744" progId="Excel.Sheet.8">
                  <p:embed/>
                  <p:pic>
                    <p:nvPicPr>
                      <p:cNvPr id="6" name="Object 3">
                        <a:extLst>
                          <a:ext uri="{FF2B5EF4-FFF2-40B4-BE49-F238E27FC236}">
                            <a16:creationId xmlns:a16="http://schemas.microsoft.com/office/drawing/2014/main" id="{325C7BC7-4186-11C8-E393-4224485A2A7D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3636" y="2212975"/>
                        <a:ext cx="6664727" cy="39639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08610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FADD2-92DB-0CE6-0927-4356E11D3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78EAE1B2-FE91-2E4D-9E38-DD89A868E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21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7A1EE421-3D99-E590-B197-37A5F9287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5449"/>
            <a:ext cx="10515600" cy="992057"/>
          </a:xfrm>
        </p:spPr>
        <p:txBody>
          <a:bodyPr/>
          <a:lstStyle/>
          <a:p>
            <a:r>
              <a:rPr lang="cs-CZ" dirty="0"/>
              <a:t>J. Rozdělení výnosu mezi jednotlivé kraje</a:t>
            </a:r>
          </a:p>
        </p:txBody>
      </p:sp>
      <p:graphicFrame>
        <p:nvGraphicFramePr>
          <p:cNvPr id="6" name="Zástupný obsah 5">
            <a:extLst>
              <a:ext uri="{FF2B5EF4-FFF2-40B4-BE49-F238E27FC236}">
                <a16:creationId xmlns:a16="http://schemas.microsoft.com/office/drawing/2014/main" id="{D64AE5C6-A9A8-487A-BA76-0A56412D8392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483059093"/>
              </p:ext>
            </p:extLst>
          </p:nvPr>
        </p:nvGraphicFramePr>
        <p:xfrm>
          <a:off x="838200" y="2212975"/>
          <a:ext cx="10515599" cy="45720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6284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08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7101"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Kraj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Procento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01">
                <a:tc>
                  <a:txBody>
                    <a:bodyPr/>
                    <a:lstStyle/>
                    <a:p>
                      <a:r>
                        <a:rPr lang="cs-CZ" sz="1400" dirty="0"/>
                        <a:t>Hlavní</a:t>
                      </a:r>
                      <a:r>
                        <a:rPr lang="cs-CZ" sz="1400" baseline="0" dirty="0"/>
                        <a:t> město Praha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3,183684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01">
                <a:tc>
                  <a:txBody>
                    <a:bodyPr/>
                    <a:lstStyle/>
                    <a:p>
                      <a:r>
                        <a:rPr lang="cs-CZ" sz="1400" dirty="0"/>
                        <a:t>Středočeský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13,774311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101">
                <a:tc>
                  <a:txBody>
                    <a:bodyPr/>
                    <a:lstStyle/>
                    <a:p>
                      <a:r>
                        <a:rPr lang="cs-CZ" sz="1400" dirty="0"/>
                        <a:t>Jihočeský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 8,607201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01">
                <a:tc>
                  <a:txBody>
                    <a:bodyPr/>
                    <a:lstStyle/>
                    <a:p>
                      <a:r>
                        <a:rPr lang="cs-CZ" sz="1400" dirty="0"/>
                        <a:t>Plzeňský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 7,248716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01">
                <a:tc>
                  <a:txBody>
                    <a:bodyPr/>
                    <a:lstStyle/>
                    <a:p>
                      <a:r>
                        <a:rPr lang="cs-CZ" sz="1400" dirty="0"/>
                        <a:t>Karlovarský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 3,772990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101">
                <a:tc>
                  <a:txBody>
                    <a:bodyPr/>
                    <a:lstStyle/>
                    <a:p>
                      <a:r>
                        <a:rPr lang="cs-CZ" sz="1400" dirty="0"/>
                        <a:t>Ústecký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 8,242502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7101">
                <a:tc>
                  <a:txBody>
                    <a:bodyPr/>
                    <a:lstStyle/>
                    <a:p>
                      <a:r>
                        <a:rPr lang="cs-CZ" sz="1400" dirty="0"/>
                        <a:t>Liberecký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 4,681207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01">
                <a:tc>
                  <a:txBody>
                    <a:bodyPr/>
                    <a:lstStyle/>
                    <a:p>
                      <a:r>
                        <a:rPr lang="cs-CZ" sz="1400" dirty="0"/>
                        <a:t>Královéhradecký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 6,442233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7101">
                <a:tc>
                  <a:txBody>
                    <a:bodyPr/>
                    <a:lstStyle/>
                    <a:p>
                      <a:r>
                        <a:rPr lang="cs-CZ" sz="1400" dirty="0"/>
                        <a:t>Pardubický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 5,555168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7101">
                <a:tc>
                  <a:txBody>
                    <a:bodyPr/>
                    <a:lstStyle/>
                    <a:p>
                      <a:r>
                        <a:rPr lang="cs-CZ" sz="1400" dirty="0"/>
                        <a:t>Vysočina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 7,338590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7101">
                <a:tc>
                  <a:txBody>
                    <a:bodyPr/>
                    <a:lstStyle/>
                    <a:p>
                      <a:r>
                        <a:rPr lang="cs-CZ" sz="1400" dirty="0"/>
                        <a:t>Jihomoravský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 9,526055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7101">
                <a:tc>
                  <a:txBody>
                    <a:bodyPr/>
                    <a:lstStyle/>
                    <a:p>
                      <a:r>
                        <a:rPr lang="cs-CZ" sz="1400" dirty="0"/>
                        <a:t>Olomoucký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 6,751705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7101">
                <a:tc>
                  <a:txBody>
                    <a:bodyPr/>
                    <a:lstStyle/>
                    <a:p>
                      <a:r>
                        <a:rPr lang="cs-CZ" sz="1400" dirty="0"/>
                        <a:t>Zlínský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 5,251503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7101">
                <a:tc>
                  <a:txBody>
                    <a:bodyPr/>
                    <a:lstStyle/>
                    <a:p>
                      <a:r>
                        <a:rPr lang="cs-CZ" sz="1400" dirty="0"/>
                        <a:t>Moravskoslezský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 9,624135</a:t>
                      </a:r>
                      <a:endParaRPr lang="cs-CZ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B052C0A-CB06-2E58-2AC5-5BBA9A69870F}"/>
              </a:ext>
            </a:extLst>
          </p:cNvPr>
          <p:cNvSpPr txBox="1">
            <a:spLocks/>
          </p:cNvSpPr>
          <p:nvPr/>
        </p:nvSpPr>
        <p:spPr>
          <a:xfrm>
            <a:off x="838199" y="1474750"/>
            <a:ext cx="10515600" cy="45720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55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8038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54125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01800" indent="-228600" algn="l" defTabSz="8509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cs-CZ" dirty="0"/>
              <a:t>podíl kraje = 92,22 % podle pevného podílu + 7,78 % podle počtu dětí, žáků a studentů</a:t>
            </a:r>
            <a:endParaRPr lang="cs-CZ" dirty="0">
              <a:solidFill>
                <a:srgbClr val="0039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4143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87DA5-D925-DBA7-FF8C-F86212309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0F68F1EB-563C-527B-28E1-CEC8110EF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22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CFEBD9B9-A61C-A3EA-1F0F-8CDE34ABC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K. Rozdělení výnosu mezi jednotlivé obce</a:t>
            </a:r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085156FA-9162-A0A5-E0F2-C85F4719BE6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212975"/>
            <a:ext cx="10515600" cy="3963988"/>
          </a:xfrm>
        </p:spPr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  <a:buClr>
                <a:srgbClr val="92191C"/>
              </a:buClr>
              <a:buFont typeface="Arial" panose="020B0604020202020204" pitchFamily="34" charset="0"/>
              <a:buChar char="•"/>
              <a:defRPr/>
            </a:pPr>
            <a:r>
              <a:rPr lang="cs-CZ" dirty="0"/>
              <a:t>každá obec stanovené procento</a:t>
            </a:r>
          </a:p>
          <a:p>
            <a:pPr marL="342900" indent="-342900">
              <a:spcBef>
                <a:spcPct val="20000"/>
              </a:spcBef>
              <a:buClr>
                <a:srgbClr val="92191C"/>
              </a:buClr>
              <a:buFont typeface="Arial" panose="020B0604020202020204" pitchFamily="34" charset="0"/>
              <a:buChar char="•"/>
              <a:defRPr/>
            </a:pPr>
            <a:r>
              <a:rPr lang="cs-CZ" dirty="0"/>
              <a:t>vyhláška Ministerstva financí</a:t>
            </a:r>
          </a:p>
          <a:p>
            <a:pPr marL="342900" indent="-342900">
              <a:spcBef>
                <a:spcPct val="20000"/>
              </a:spcBef>
              <a:buClr>
                <a:srgbClr val="92191C"/>
              </a:buClr>
              <a:buFont typeface="Arial" panose="020B0604020202020204" pitchFamily="34" charset="0"/>
              <a:buChar char="•"/>
              <a:defRPr/>
            </a:pPr>
            <a:r>
              <a:rPr lang="cs-CZ" dirty="0"/>
              <a:t>koeficienty</a:t>
            </a:r>
          </a:p>
          <a:p>
            <a:pPr>
              <a:lnSpc>
                <a:spcPct val="110000"/>
              </a:lnSpc>
            </a:pPr>
            <a:endParaRPr lang="cs-CZ" sz="2600" dirty="0"/>
          </a:p>
        </p:txBody>
      </p:sp>
      <p:graphicFrame>
        <p:nvGraphicFramePr>
          <p:cNvPr id="9" name="Object 2">
            <a:extLst>
              <a:ext uri="{FF2B5EF4-FFF2-40B4-BE49-F238E27FC236}">
                <a16:creationId xmlns:a16="http://schemas.microsoft.com/office/drawing/2014/main" id="{239869A7-D9A8-176D-62D4-F363EF77A1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319135"/>
              </p:ext>
            </p:extLst>
          </p:nvPr>
        </p:nvGraphicFramePr>
        <p:xfrm>
          <a:off x="4843463" y="2143125"/>
          <a:ext cx="6421437" cy="417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391802" imgH="6105565" progId="Excel.Sheet.8">
                  <p:embed/>
                </p:oleObj>
              </mc:Choice>
              <mc:Fallback>
                <p:oleObj name="Worksheet" r:id="rId2" imgW="9391802" imgH="6105565" progId="Excel.Sheet.8">
                  <p:embed/>
                  <p:pic>
                    <p:nvPicPr>
                      <p:cNvPr id="9" name="Object 2">
                        <a:extLst>
                          <a:ext uri="{FF2B5EF4-FFF2-40B4-BE49-F238E27FC236}">
                            <a16:creationId xmlns:a16="http://schemas.microsoft.com/office/drawing/2014/main" id="{239869A7-D9A8-176D-62D4-F363EF77A12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3463" y="2143125"/>
                        <a:ext cx="6421437" cy="41735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65236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2B224-5366-4C58-828C-D62F8D322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5D72E-5C28-2A63-E6A0-26CF9DB1C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r>
              <a:rPr lang="cs-CZ" noProof="0" dirty="0"/>
              <a:t>3. Ostatní příjmy státního rozpočtu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E8FB5-13F2-8E43-5703-5E24B350CF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344168"/>
            <a:ext cx="10515600" cy="5115316"/>
          </a:xfrm>
        </p:spPr>
        <p:txBody>
          <a:bodyPr wrap="square">
            <a:normAutofit lnSpcReduction="10000"/>
          </a:bodyPr>
          <a:lstStyle/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</a:pPr>
            <a:r>
              <a:rPr lang="cs-CZ" sz="2400" noProof="0" dirty="0">
                <a:solidFill>
                  <a:srgbClr val="003954"/>
                </a:solidFill>
              </a:rPr>
              <a:t>pojistné na sociální zabezpečení včetně příspěvku na státní politiku zaměstnanosti a penále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</a:pPr>
            <a:r>
              <a:rPr lang="cs-CZ" sz="2400" noProof="0" dirty="0">
                <a:solidFill>
                  <a:srgbClr val="003954"/>
                </a:solidFill>
              </a:rPr>
              <a:t>clo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</a:pPr>
            <a:r>
              <a:rPr lang="cs-CZ" sz="2400" noProof="0" dirty="0">
                <a:solidFill>
                  <a:srgbClr val="003954"/>
                </a:solidFill>
              </a:rPr>
              <a:t>příjmy z činnosti organizačních složek státu a odvody státních příspěvkových organizací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</a:pPr>
            <a:r>
              <a:rPr lang="cs-CZ" sz="2400" dirty="0">
                <a:solidFill>
                  <a:srgbClr val="003954"/>
                </a:solidFill>
              </a:rPr>
              <a:t>další příjmy</a:t>
            </a:r>
          </a:p>
          <a:p>
            <a:pPr marL="698500" lvl="1" indent="-342900">
              <a:lnSpc>
                <a:spcPct val="100000"/>
              </a:lnSpc>
              <a:spcAft>
                <a:spcPts val="600"/>
              </a:spcAft>
            </a:pPr>
            <a:r>
              <a:rPr lang="cs-CZ" sz="2400" noProof="0" dirty="0">
                <a:solidFill>
                  <a:srgbClr val="003954"/>
                </a:solidFill>
              </a:rPr>
              <a:t>odvod zbývajícího zisku České národní banky</a:t>
            </a:r>
          </a:p>
          <a:p>
            <a:pPr marL="698500" lvl="1" indent="-342900">
              <a:lnSpc>
                <a:spcPct val="100000"/>
              </a:lnSpc>
              <a:spcAft>
                <a:spcPts val="600"/>
              </a:spcAft>
            </a:pPr>
            <a:r>
              <a:rPr lang="cs-CZ" sz="2400" noProof="0" dirty="0">
                <a:solidFill>
                  <a:srgbClr val="003954"/>
                </a:solidFill>
              </a:rPr>
              <a:t>odvody a penále za porušení rozpočtové kázně</a:t>
            </a:r>
          </a:p>
          <a:p>
            <a:pPr marL="698500" lvl="1" indent="-342900">
              <a:lnSpc>
                <a:spcPct val="100000"/>
              </a:lnSpc>
              <a:spcAft>
                <a:spcPts val="600"/>
              </a:spcAft>
            </a:pPr>
            <a:r>
              <a:rPr lang="cs-CZ" sz="2400" noProof="0" dirty="0">
                <a:solidFill>
                  <a:srgbClr val="003954"/>
                </a:solidFill>
              </a:rPr>
              <a:t>správní a soudní poplatky</a:t>
            </a:r>
          </a:p>
          <a:p>
            <a:pPr marL="698500" lvl="1" indent="-342900">
              <a:lnSpc>
                <a:spcPct val="100000"/>
              </a:lnSpc>
              <a:spcAft>
                <a:spcPts val="600"/>
              </a:spcAft>
            </a:pPr>
            <a:r>
              <a:rPr lang="cs-CZ" sz="2400" noProof="0" dirty="0">
                <a:solidFill>
                  <a:srgbClr val="003954"/>
                </a:solidFill>
              </a:rPr>
              <a:t>úhrady spojené s realizací státních záruk</a:t>
            </a:r>
          </a:p>
          <a:p>
            <a:pPr marL="698500" lvl="1" indent="-342900">
              <a:lnSpc>
                <a:spcPct val="100000"/>
              </a:lnSpc>
              <a:spcAft>
                <a:spcPts val="600"/>
              </a:spcAft>
            </a:pPr>
            <a:r>
              <a:rPr lang="cs-CZ" sz="2400" dirty="0">
                <a:solidFill>
                  <a:srgbClr val="003954"/>
                </a:solidFill>
              </a:rPr>
              <a:t>další</a:t>
            </a:r>
            <a:endParaRPr lang="cs-CZ" noProof="0" dirty="0">
              <a:solidFill>
                <a:srgbClr val="003954"/>
              </a:solidFill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5C6527C-21B2-C904-DCCC-7A1EFF132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660290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F2F06-5B8A-979D-FBDA-C4E9456B1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6373A-00CB-2C3E-A2E4-DD80F5DCE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r>
              <a:rPr lang="cs-CZ" noProof="0" dirty="0"/>
              <a:t>A. Pojistné na sociální zabezpečení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5C856-8F1C-0811-F482-9B5CE6F7A25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344168"/>
            <a:ext cx="10515600" cy="5115316"/>
          </a:xfrm>
        </p:spPr>
        <p:txBody>
          <a:bodyPr wrap="square"/>
          <a:lstStyle/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003954"/>
                </a:solidFill>
              </a:rPr>
              <a:t>včetně příspěvku na státní politiku zaměstnanosti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003954"/>
                </a:solidFill>
              </a:rPr>
              <a:t>včetně penále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003954"/>
                </a:solidFill>
              </a:rPr>
              <a:t>významný příjem státního rozpočtu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003954"/>
                </a:solidFill>
              </a:rPr>
              <a:t>vazba na výdaje na důchodové pojištění a další sociální výdaje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003954"/>
                </a:solidFill>
              </a:rPr>
              <a:t>zvláštní účet rezervy důchodového pojištění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noProof="0" dirty="0">
              <a:solidFill>
                <a:srgbClr val="003954"/>
              </a:solidFill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F20838F-BB2B-1513-BFE0-6C470AE3F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587873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855BB2AE-E90E-5E59-72B3-17C8BEA6B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25</a:t>
            </a:fld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D6844A92-CAC7-42E0-F534-8AF9A3653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6461" y="541326"/>
            <a:ext cx="5499078" cy="57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7738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AAADB-3A01-E02F-A718-3A35CBF1A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7A5D5-EABA-5B72-BB1A-03D7CC1FA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r>
              <a:rPr lang="cs-CZ" noProof="0" dirty="0"/>
              <a:t>B. Clo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88CB2-DDDB-A86E-3045-64061DA6A59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344168"/>
            <a:ext cx="10515600" cy="5115316"/>
          </a:xfrm>
        </p:spPr>
        <p:txBody>
          <a:bodyPr wrap="square"/>
          <a:lstStyle/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003954"/>
                </a:solidFill>
              </a:rPr>
              <a:t>tradiční vlastní zdroj Evropské unie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003954"/>
                </a:solidFill>
              </a:rPr>
              <a:t>většina výnosu cla je odváděna do rozpočtu Evropské unie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003954"/>
                </a:solidFill>
              </a:rPr>
              <a:t>část výnosu zůstává České republice jako náklady výběru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003954"/>
                </a:solidFill>
              </a:rPr>
              <a:t>vazba na celní unii a rozpočet Evropské unie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noProof="0" dirty="0">
              <a:solidFill>
                <a:srgbClr val="003954"/>
              </a:solidFill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3D51E4F-4C95-D62B-A316-D49473731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381074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4EDAE-B0D1-4526-B4D0-65C9601C9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D1217-7CAD-F885-2155-772C335A5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r>
              <a:rPr lang="cs-CZ" noProof="0" dirty="0"/>
              <a:t>C. Příjmy z činnosti organizačních složek státu a odvody státních příspěvkových organizací</a:t>
            </a:r>
            <a:br>
              <a:rPr lang="cs-CZ" noProof="0" dirty="0"/>
            </a:br>
            <a:r>
              <a:rPr lang="cs-CZ" noProof="0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0FBFD1-3565-D548-E7CD-56784C65AC5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601310"/>
            <a:ext cx="10515600" cy="3858173"/>
          </a:xfrm>
        </p:spPr>
        <p:txBody>
          <a:bodyPr wrap="square"/>
          <a:lstStyle/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b="1" noProof="0" dirty="0">
                <a:solidFill>
                  <a:srgbClr val="003954"/>
                </a:solidFill>
              </a:rPr>
              <a:t>organizační složky státu</a:t>
            </a:r>
          </a:p>
          <a:p>
            <a:pPr marL="812800" lvl="1" indent="-457200">
              <a:lnSpc>
                <a:spcPct val="100000"/>
              </a:lnSpc>
              <a:spcAft>
                <a:spcPts val="600"/>
              </a:spcAft>
            </a:pPr>
            <a:r>
              <a:rPr lang="cs-CZ" sz="2400" noProof="0" dirty="0">
                <a:solidFill>
                  <a:srgbClr val="003954"/>
                </a:solidFill>
              </a:rPr>
              <a:t>příjmy související s činnostmi podle zřizovací listiny nebo zákona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b="1" noProof="0" dirty="0">
                <a:solidFill>
                  <a:srgbClr val="003954"/>
                </a:solidFill>
              </a:rPr>
              <a:t>státní příspěvkové organizace</a:t>
            </a:r>
          </a:p>
          <a:p>
            <a:pPr marL="812800" lvl="1" indent="-457200">
              <a:lnSpc>
                <a:spcPct val="100000"/>
              </a:lnSpc>
              <a:spcAft>
                <a:spcPts val="600"/>
              </a:spcAft>
            </a:pPr>
            <a:r>
              <a:rPr lang="cs-CZ" sz="2400" noProof="0" dirty="0">
                <a:solidFill>
                  <a:srgbClr val="003954"/>
                </a:solidFill>
              </a:rPr>
              <a:t>odvod z provozu</a:t>
            </a:r>
          </a:p>
          <a:p>
            <a:pPr marL="812800" lvl="1" indent="-457200">
              <a:lnSpc>
                <a:spcPct val="100000"/>
              </a:lnSpc>
              <a:spcAft>
                <a:spcPts val="600"/>
              </a:spcAft>
            </a:pPr>
            <a:r>
              <a:rPr lang="cs-CZ" sz="2400" noProof="0" dirty="0">
                <a:solidFill>
                  <a:srgbClr val="003954"/>
                </a:solidFill>
              </a:rPr>
              <a:t>odvod z odpisů</a:t>
            </a:r>
          </a:p>
          <a:p>
            <a:pPr marL="812800" lvl="1" indent="-457200">
              <a:lnSpc>
                <a:spcPct val="100000"/>
              </a:lnSpc>
              <a:spcAft>
                <a:spcPts val="600"/>
              </a:spcAft>
            </a:pPr>
            <a:r>
              <a:rPr lang="cs-CZ" sz="2400" noProof="0" dirty="0">
                <a:solidFill>
                  <a:srgbClr val="003954"/>
                </a:solidFill>
              </a:rPr>
              <a:t>finanční vztahy ke státnímu rozpočtu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noProof="0" dirty="0">
              <a:solidFill>
                <a:srgbClr val="003954"/>
              </a:solidFill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40BAF99-905B-6847-1D53-DB95D5F74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264744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09B7E-C625-5264-C4DC-C4C899BFD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F9C45-F3BA-6367-299A-5627D8B53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r>
              <a:rPr lang="cs-CZ" noProof="0" dirty="0"/>
              <a:t>4. Výdaje státního rozpočtu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EFB9A-0268-DE1C-18F7-989324E7DB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344168"/>
            <a:ext cx="10515600" cy="4572000"/>
          </a:xfrm>
        </p:spPr>
        <p:txBody>
          <a:bodyPr wrap="square"/>
          <a:lstStyle/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b="1" noProof="0" dirty="0">
                <a:solidFill>
                  <a:srgbClr val="003954"/>
                </a:solidFill>
              </a:rPr>
              <a:t>obsah veřejných rozpočtů</a:t>
            </a:r>
          </a:p>
          <a:p>
            <a:pPr marL="8128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noProof="0" dirty="0">
                <a:solidFill>
                  <a:srgbClr val="003954"/>
                </a:solidFill>
              </a:rPr>
              <a:t>příjmy</a:t>
            </a:r>
          </a:p>
          <a:p>
            <a:pPr marL="8128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noProof="0" dirty="0">
                <a:solidFill>
                  <a:srgbClr val="003954"/>
                </a:solidFill>
              </a:rPr>
              <a:t>výdaje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b="1" noProof="0" dirty="0">
                <a:solidFill>
                  <a:srgbClr val="003954"/>
                </a:solidFill>
              </a:rPr>
              <a:t>obsah státního rozpočtu</a:t>
            </a:r>
          </a:p>
          <a:p>
            <a:pPr marL="8128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noProof="0" dirty="0">
                <a:solidFill>
                  <a:srgbClr val="003954"/>
                </a:solidFill>
              </a:rPr>
              <a:t>příjmy státního rozpočtu</a:t>
            </a:r>
          </a:p>
          <a:p>
            <a:pPr marL="8128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noProof="0" dirty="0">
                <a:solidFill>
                  <a:srgbClr val="003954"/>
                </a:solidFill>
              </a:rPr>
              <a:t>výdaje státního rozpočtu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b="1" noProof="0" dirty="0">
                <a:solidFill>
                  <a:srgbClr val="003954"/>
                </a:solidFill>
              </a:rPr>
              <a:t>výdaje státního rozpočtu</a:t>
            </a:r>
          </a:p>
          <a:p>
            <a:pPr marL="8128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noProof="0" dirty="0">
                <a:solidFill>
                  <a:srgbClr val="003954"/>
                </a:solidFill>
              </a:rPr>
              <a:t>výčet v § 7 rozpočtových pravidel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96B2E3B-5B38-7411-AE88-FD3CD56A8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005102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A5E75CED-1ADB-C3C2-A2D8-E054CCD76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29</a:t>
            </a:fld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FE73868-9467-A85B-9054-8BE15746F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2981" y="10536"/>
            <a:ext cx="6335786" cy="684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7072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603FD101-27EF-68C0-940E-11DFE71B6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30</a:t>
            </a:fld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1182F2FD-A8AC-F682-5856-34BFED81C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751" y="93885"/>
            <a:ext cx="7547551" cy="6196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4083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AE750F7A-10EE-C917-3137-ACFA64C13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31</a:t>
            </a:fld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DBA56345-FD4B-C982-F00F-8D53F986EB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9796" y="187659"/>
            <a:ext cx="5555412" cy="6509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5580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F42DB-CB5F-ABC0-3C34-18E13B9FD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ADA0E-BE83-4D6F-9141-A98B9F623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r>
              <a:rPr lang="cs-CZ" noProof="0" dirty="0"/>
              <a:t>3. Výdaje státního rozpočtu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10C83-581A-D2E1-C2C2-E2D4AAE112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344168"/>
            <a:ext cx="10515600" cy="5115316"/>
          </a:xfrm>
        </p:spPr>
        <p:txBody>
          <a:bodyPr wrap="square">
            <a:normAutofit lnSpcReduction="10000"/>
          </a:bodyPr>
          <a:lstStyle/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</a:pPr>
            <a:r>
              <a:rPr lang="cs-CZ" sz="2400" noProof="0" dirty="0">
                <a:solidFill>
                  <a:srgbClr val="003954"/>
                </a:solidFill>
              </a:rPr>
              <a:t>výdaje na činnost organizačních složek státu a státních příspěvkových organizací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</a:pPr>
            <a:r>
              <a:rPr lang="cs-CZ" sz="2400" noProof="0" dirty="0">
                <a:solidFill>
                  <a:srgbClr val="003954"/>
                </a:solidFill>
              </a:rPr>
              <a:t>výdaje na sociální zabezpečení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</a:pPr>
            <a:r>
              <a:rPr lang="cs-CZ" sz="2400" noProof="0" dirty="0">
                <a:solidFill>
                  <a:srgbClr val="003954"/>
                </a:solidFill>
              </a:rPr>
              <a:t>dotace a návratné finanční výpomoci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lphaUcPeriod"/>
            </a:pPr>
            <a:r>
              <a:rPr lang="cs-CZ" sz="2400" dirty="0">
                <a:solidFill>
                  <a:srgbClr val="003954"/>
                </a:solidFill>
              </a:rPr>
              <a:t>další výdaje</a:t>
            </a:r>
          </a:p>
          <a:p>
            <a:pPr marL="698500" lvl="1" indent="-342900">
              <a:lnSpc>
                <a:spcPct val="100000"/>
              </a:lnSpc>
              <a:spcAft>
                <a:spcPts val="600"/>
              </a:spcAft>
            </a:pPr>
            <a:r>
              <a:rPr lang="cs-CZ" noProof="0" dirty="0">
                <a:solidFill>
                  <a:srgbClr val="003954"/>
                </a:solidFill>
              </a:rPr>
              <a:t>odvody do rozpočtu Evropské unie</a:t>
            </a:r>
          </a:p>
          <a:p>
            <a:pPr marL="698500" lvl="1" indent="-342900">
              <a:lnSpc>
                <a:spcPct val="100000"/>
              </a:lnSpc>
              <a:spcAft>
                <a:spcPts val="600"/>
              </a:spcAft>
            </a:pPr>
            <a:r>
              <a:rPr lang="cs-CZ" noProof="0" dirty="0">
                <a:solidFill>
                  <a:srgbClr val="003954"/>
                </a:solidFill>
              </a:rPr>
              <a:t>výdaje na státní dluh</a:t>
            </a:r>
          </a:p>
          <a:p>
            <a:pPr marL="698500" lvl="1" indent="-342900">
              <a:lnSpc>
                <a:spcPct val="100000"/>
              </a:lnSpc>
              <a:spcAft>
                <a:spcPts val="600"/>
              </a:spcAft>
            </a:pPr>
            <a:r>
              <a:rPr lang="cs-CZ" noProof="0" dirty="0">
                <a:solidFill>
                  <a:srgbClr val="003954"/>
                </a:solidFill>
              </a:rPr>
              <a:t>výdaje na plnění státních záruk</a:t>
            </a:r>
          </a:p>
          <a:p>
            <a:pPr marL="698500" lvl="1" indent="-342900">
              <a:lnSpc>
                <a:spcPct val="100000"/>
              </a:lnSpc>
              <a:spcAft>
                <a:spcPts val="600"/>
              </a:spcAft>
            </a:pPr>
            <a:r>
              <a:rPr lang="cs-CZ" noProof="0">
                <a:solidFill>
                  <a:srgbClr val="003954"/>
                </a:solidFill>
              </a:rPr>
              <a:t>transfery </a:t>
            </a:r>
            <a:r>
              <a:rPr lang="cs-CZ" noProof="0" dirty="0">
                <a:solidFill>
                  <a:srgbClr val="003954"/>
                </a:solidFill>
              </a:rPr>
              <a:t>územním samosprávným celkům</a:t>
            </a:r>
          </a:p>
          <a:p>
            <a:pPr marL="698500" lvl="1" indent="-342900">
              <a:lnSpc>
                <a:spcPct val="100000"/>
              </a:lnSpc>
              <a:spcAft>
                <a:spcPts val="600"/>
              </a:spcAft>
            </a:pPr>
            <a:r>
              <a:rPr lang="cs-CZ" noProof="0" dirty="0">
                <a:solidFill>
                  <a:srgbClr val="003954"/>
                </a:solidFill>
              </a:rPr>
              <a:t>transfery státním fondům</a:t>
            </a:r>
          </a:p>
          <a:p>
            <a:pPr marL="698500" lvl="1" indent="-342900">
              <a:lnSpc>
                <a:spcPct val="100000"/>
              </a:lnSpc>
              <a:spcAft>
                <a:spcPts val="600"/>
              </a:spcAft>
            </a:pPr>
            <a:r>
              <a:rPr lang="cs-CZ" noProof="0" dirty="0">
                <a:solidFill>
                  <a:srgbClr val="003954"/>
                </a:solidFill>
              </a:rPr>
              <a:t>další výdaje stanovené zákonem o státním rozpočtu a rozpočtovými pravidly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D8F1332-BAEE-0C0D-D6E6-1135EEE95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32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627879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FFE6C2EA-AFC6-6CB7-DEA9-62A9CC6C5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33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6C86548F-C0A5-E431-5194-24AFE40AE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A. Výdaje</a:t>
            </a:r>
            <a:r>
              <a:rPr lang="cs-CZ" dirty="0">
                <a:solidFill>
                  <a:srgbClr val="003954"/>
                </a:solidFill>
              </a:rPr>
              <a:t> na činnost organizačních složek státu a státních příspěvkových organizací</a:t>
            </a:r>
            <a:r>
              <a:rPr lang="cs-CZ" dirty="0"/>
              <a:t> 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DC4FFE0-B5F3-7B4B-C082-5825D53A8AB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/>
              <a:t>organizační složky státu</a:t>
            </a:r>
          </a:p>
          <a:p>
            <a:pPr marL="698500" lvl="1" indent="-342900"/>
            <a:r>
              <a:rPr lang="cs-CZ" dirty="0"/>
              <a:t>zřizovací listina</a:t>
            </a:r>
          </a:p>
          <a:p>
            <a:pPr marL="698500" lvl="1" indent="-342900"/>
            <a:r>
              <a:rPr lang="cs-CZ" dirty="0"/>
              <a:t>zákon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/>
              <a:t>státní příspěvkové organizace</a:t>
            </a:r>
          </a:p>
          <a:p>
            <a:pPr marL="698500" lvl="1" indent="-342900"/>
            <a:r>
              <a:rPr lang="cs-CZ" dirty="0"/>
              <a:t>příspěvky na provoz</a:t>
            </a:r>
          </a:p>
          <a:p>
            <a:pPr marL="698500" lvl="1" indent="-342900"/>
            <a:r>
              <a:rPr lang="cs-CZ" dirty="0"/>
              <a:t>dotace na financování dotačních investičních akcí</a:t>
            </a:r>
          </a:p>
          <a:p>
            <a:pPr marL="698500" lvl="1" indent="-342900"/>
            <a:r>
              <a:rPr lang="cs-CZ" dirty="0"/>
              <a:t>dotace na úhradu výdajů krytých z rozpočtu Evropské unie nebo mezinárodních smluv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91696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873A9-773F-96DF-576D-EABC171E8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14BBB50-38D8-F01B-5375-E3915C903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34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800631D5-9684-4D2D-625E-033B56A03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058" y="0"/>
            <a:ext cx="10515600" cy="992057"/>
          </a:xfrm>
        </p:spPr>
        <p:txBody>
          <a:bodyPr/>
          <a:lstStyle/>
          <a:p>
            <a:r>
              <a:rPr lang="cs-CZ" dirty="0"/>
              <a:t>B. Výdaje</a:t>
            </a:r>
            <a:r>
              <a:rPr lang="cs-CZ" dirty="0">
                <a:solidFill>
                  <a:srgbClr val="003954"/>
                </a:solidFill>
              </a:rPr>
              <a:t> na sociální dávky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4EEC706-7556-D54D-2120-3278175C9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0707" y="999785"/>
            <a:ext cx="4604719" cy="557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0706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86723-1170-8E87-DB5D-9117CBE70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458DDDB9-F140-0EC6-BB22-EDC6E31A1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35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56CF80F2-7988-FCC0-ED39-C804BEA5F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C. Dotace a návratné finanční výpomoci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B79C219-42F1-95D5-2CF5-5317B3EAA82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/>
              <a:t>dotace podle § 3 písm. a) rozpočtových pravidel</a:t>
            </a:r>
          </a:p>
          <a:p>
            <a:pPr marL="698500" lvl="1" indent="-342900"/>
            <a:r>
              <a:rPr lang="cs-CZ" dirty="0"/>
              <a:t>peněžní prostředky poskytnuté právnickým nebo fyzickým osobám na stanovený účel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/>
              <a:t>návratná finanční výpomoc podle § 3 písm. b) rozpočtových pravidel</a:t>
            </a:r>
          </a:p>
          <a:p>
            <a:pPr marL="698500" lvl="1" indent="-342900"/>
            <a:r>
              <a:rPr lang="cs-CZ" dirty="0"/>
              <a:t>prostředky poskytnuté zpravidla bezúročně na stanovený účel</a:t>
            </a:r>
          </a:p>
          <a:p>
            <a:pPr marL="698500" lvl="1" indent="-342900"/>
            <a:r>
              <a:rPr lang="cs-CZ" dirty="0"/>
              <a:t>příjemce je povinen návratnou finanční výpomoc vrátit</a:t>
            </a:r>
          </a:p>
          <a:p>
            <a:pPr marL="698500" lvl="1" indent="-342900"/>
            <a:endParaRPr lang="cs-CZ" dirty="0"/>
          </a:p>
          <a:p>
            <a:pPr marL="228600" indent="-2286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s-CZ" b="1" dirty="0"/>
              <a:t>poskytování dotace nebo návratné finanční výpomoci </a:t>
            </a:r>
          </a:p>
          <a:p>
            <a:pPr marL="698500" lvl="1" indent="-342900"/>
            <a:r>
              <a:rPr lang="cs-CZ" dirty="0"/>
              <a:t>na základě rozhodnutí (§ 14 a násl. rozpočtových pravidel) </a:t>
            </a:r>
          </a:p>
          <a:p>
            <a:pPr marL="698500" lvl="1" indent="-342900"/>
            <a:r>
              <a:rPr lang="cs-CZ" dirty="0"/>
              <a:t>na základě dohody (§ 17 rozpočtových pravidel)</a:t>
            </a:r>
          </a:p>
          <a:p>
            <a:pPr marL="698500" lvl="1" indent="-342900"/>
            <a:endParaRPr lang="cs-CZ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501320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560786" y="3284226"/>
            <a:ext cx="7623020" cy="2002149"/>
          </a:xfrm>
        </p:spPr>
        <p:txBody>
          <a:bodyPr/>
          <a:lstStyle/>
          <a:p>
            <a:r>
              <a:rPr lang="cs-CZ" noProof="0" dirty="0"/>
              <a:t>Finance jsou vždy až na prvním místě!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cs-CZ" noProof="0" dirty="0"/>
              <a:t>prof. JUDr. Radim Boháč, Ph.D.</a:t>
            </a:r>
          </a:p>
          <a:p>
            <a:r>
              <a:rPr lang="cs-CZ" noProof="0" dirty="0"/>
              <a:t>děkan</a:t>
            </a:r>
          </a:p>
          <a:p>
            <a:r>
              <a:rPr lang="cs-CZ" noProof="0" dirty="0"/>
              <a:t>Katedra finančního práva a finanční vědy</a:t>
            </a:r>
          </a:p>
          <a:p>
            <a:r>
              <a:rPr lang="cs-CZ" noProof="0" dirty="0"/>
              <a:t>náměstí Curieových 901/7</a:t>
            </a:r>
          </a:p>
          <a:p>
            <a:r>
              <a:rPr lang="cs-CZ" noProof="0" dirty="0"/>
              <a:t>110 00 Praha 1</a:t>
            </a:r>
          </a:p>
          <a:p>
            <a:r>
              <a:rPr lang="cs-CZ" noProof="0" dirty="0"/>
              <a:t>bohac@prf.cuni.cz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niverzita Karlova">
  <a:themeElements>
    <a:clrScheme name="Vlastní 1">
      <a:dk1>
        <a:srgbClr val="000000"/>
      </a:dk1>
      <a:lt1>
        <a:srgbClr val="FFFFFF"/>
      </a:lt1>
      <a:dk2>
        <a:srgbClr val="003657"/>
      </a:dk2>
      <a:lt2>
        <a:srgbClr val="9D9D9C"/>
      </a:lt2>
      <a:accent1>
        <a:srgbClr val="D22D40"/>
      </a:accent1>
      <a:accent2>
        <a:srgbClr val="003657"/>
      </a:accent2>
      <a:accent3>
        <a:srgbClr val="000000"/>
      </a:accent3>
      <a:accent4>
        <a:srgbClr val="9D9D9C"/>
      </a:accent4>
      <a:accent5>
        <a:srgbClr val="E16C79"/>
      </a:accent5>
      <a:accent6>
        <a:srgbClr val="9AAFBC"/>
      </a:accent6>
      <a:hlink>
        <a:srgbClr val="D22D40"/>
      </a:hlink>
      <a:folHlink>
        <a:srgbClr val="E16C7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k-presentation-cz-master.potx" id="{AB20C086-A133-4193-9C85-771080D60126}" vid="{F357E382-6CCD-44DC-AB9F-D03AAE51D469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</TotalTime>
  <Words>823</Words>
  <Application>Microsoft Office PowerPoint</Application>
  <PresentationFormat>Širokoúhlá obrazovka</PresentationFormat>
  <Paragraphs>200</Paragraphs>
  <Slides>36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36</vt:i4>
      </vt:variant>
    </vt:vector>
  </HeadingPairs>
  <TitlesOfParts>
    <vt:vector size="40" baseType="lpstr">
      <vt:lpstr>Arial</vt:lpstr>
      <vt:lpstr>Calibri</vt:lpstr>
      <vt:lpstr>Univerzita Karlova</vt:lpstr>
      <vt:lpstr>Worksheet</vt:lpstr>
      <vt:lpstr>Prezentace aplikace PowerPoint</vt:lpstr>
      <vt:lpstr>Osnova</vt:lpstr>
      <vt:lpstr>1. Příjmy státního rozpočtu</vt:lpstr>
      <vt:lpstr>Prezentace aplikace PowerPoint</vt:lpstr>
      <vt:lpstr>2. Výnosy daní</vt:lpstr>
      <vt:lpstr>A. Daň z příjmů fyzických osob</vt:lpstr>
      <vt:lpstr>I. Daň z příjmů fyzických osob ze závislé činnosti odváděná plátcem daně</vt:lpstr>
      <vt:lpstr>II. Daň z příjmů fyzických osob vybíraná srážkou podle zvláštní sazby</vt:lpstr>
      <vt:lpstr>III. Zálohy poplatníka v paušálním režimu a výnos daně rovné paušální dani</vt:lpstr>
      <vt:lpstr>IV. Ostatní výnos daně z příjmů fyzických osob </vt:lpstr>
      <vt:lpstr>B. Daň z příjmů právnických osob</vt:lpstr>
      <vt:lpstr>I. Poplatníkem je kraj nebo obec</vt:lpstr>
      <vt:lpstr>II. Ostatní výnos daně z příjmů právnických osob</vt:lpstr>
      <vt:lpstr>C. Daň z nemovitých věcí</vt:lpstr>
      <vt:lpstr>D. Silniční daň</vt:lpstr>
      <vt:lpstr>E. Daň z hazardních her</vt:lpstr>
      <vt:lpstr>F. Dorovnávací daně</vt:lpstr>
      <vt:lpstr>G. Daň z přidané hodnoty</vt:lpstr>
      <vt:lpstr>H. Spotřební daně</vt:lpstr>
      <vt:lpstr>I. Energetické daně</vt:lpstr>
      <vt:lpstr>J. Rozdělení výnosu mezi jednotlivé kraje</vt:lpstr>
      <vt:lpstr>K. Rozdělení výnosu mezi jednotlivé obce</vt:lpstr>
      <vt:lpstr>3. Ostatní příjmy státního rozpočtu</vt:lpstr>
      <vt:lpstr>A. Pojistné na sociální zabezpečení</vt:lpstr>
      <vt:lpstr>Prezentace aplikace PowerPoint</vt:lpstr>
      <vt:lpstr>B. Clo</vt:lpstr>
      <vt:lpstr>C. Příjmy z činnosti organizačních složek státu a odvody státních příspěvkových organizací  </vt:lpstr>
      <vt:lpstr>4. Výdaje státního rozpočtu</vt:lpstr>
      <vt:lpstr>Prezentace aplikace PowerPoint</vt:lpstr>
      <vt:lpstr>Prezentace aplikace PowerPoint</vt:lpstr>
      <vt:lpstr>Prezentace aplikace PowerPoint</vt:lpstr>
      <vt:lpstr>3. Výdaje státního rozpočtu</vt:lpstr>
      <vt:lpstr>A. Výdaje na činnost organizačních složek státu a státních příspěvkových organizací </vt:lpstr>
      <vt:lpstr>B. Výdaje na sociální dávky</vt:lpstr>
      <vt:lpstr>C. Dotace a návratné finanční výpomoci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Radim Boháč</dc:creator>
  <cp:lastModifiedBy>Martina Boháčová</cp:lastModifiedBy>
  <cp:revision>178</cp:revision>
  <dcterms:created xsi:type="dcterms:W3CDTF">2019-09-25T20:27:52Z</dcterms:created>
  <dcterms:modified xsi:type="dcterms:W3CDTF">2026-10-10T08:22:39Z</dcterms:modified>
</cp:coreProperties>
</file>